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D34_E4A783A1.xml" ContentType="application/vnd.ms-powerpoint.comments+xml"/>
  <Override PartName="/ppt/notesSlides/notesSlide4.xml" ContentType="application/vnd.openxmlformats-officedocument.presentationml.notesSlide+xml"/>
  <Override PartName="/ppt/comments/modernComment_D5A_7049DAD2.xml" ContentType="application/vnd.ms-powerpoint.comments+xml"/>
  <Override PartName="/ppt/comments/modernComment_3D3_9EF09504.xml" ContentType="application/vnd.ms-powerpoint.comments+xml"/>
  <Override PartName="/ppt/notesSlides/notesSlide5.xml" ContentType="application/vnd.openxmlformats-officedocument.presentationml.notesSlide+xml"/>
  <Override PartName="/ppt/comments/modernComment_D5C_7B13D053.xml" ContentType="application/vnd.ms-powerpoint.comments+xml"/>
  <Override PartName="/ppt/notesSlides/notesSlide6.xml" ContentType="application/vnd.openxmlformats-officedocument.presentationml.notesSlide+xml"/>
  <Override PartName="/ppt/comments/modernComment_D32_F8ECBE5E.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D5B_DA4D9853.xml" ContentType="application/vnd.ms-powerpoint.comments+xml"/>
  <Override PartName="/ppt/notesSlides/notesSlide9.xml" ContentType="application/vnd.openxmlformats-officedocument.presentationml.notesSlide+xml"/>
  <Override PartName="/ppt/comments/modernComment_D35_876E9CA7.xml" ContentType="application/vnd.ms-powerpoint.comments+xml"/>
  <Override PartName="/ppt/notesSlides/notesSlide10.xml" ContentType="application/vnd.openxmlformats-officedocument.presentationml.notesSlide+xml"/>
  <Override PartName="/ppt/comments/modernComment_D36_5C51B262.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E0_0.xml" ContentType="application/vnd.ms-powerpoint.comments+xml"/>
  <Override PartName="/ppt/notesSlides/notesSlide15.xml" ContentType="application/vnd.openxmlformats-officedocument.presentationml.notesSlide+xml"/>
  <Override PartName="/ppt/comments/modernComment_D63_5F1020F2.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307_67A8DBF9.xml" ContentType="application/vnd.ms-powerpoint.comments+xml"/>
  <Override PartName="/ppt/notesSlides/notesSlide18.xml" ContentType="application/vnd.openxmlformats-officedocument.presentationml.notesSlide+xml"/>
  <Override PartName="/ppt/comments/modernComment_D61_99898277.xml" ContentType="application/vnd.ms-powerpoint.comments+xml"/>
  <Override PartName="/ppt/notesSlides/notesSlide19.xml" ContentType="application/vnd.openxmlformats-officedocument.presentationml.notesSlide+xml"/>
  <Override PartName="/ppt/comments/modernComment_CFD_4629EF8F.xml" ContentType="application/vnd.ms-powerpoint.comments+xml"/>
  <Override PartName="/ppt/notesSlides/notesSlide20.xml" ContentType="application/vnd.openxmlformats-officedocument.presentationml.notesSlide+xml"/>
  <Override PartName="/ppt/comments/modernComment_D53_9EBB5E2F.xml" ContentType="application/vnd.ms-powerpoint.comments+xml"/>
  <Override PartName="/ppt/notesSlides/notesSlide21.xml" ContentType="application/vnd.openxmlformats-officedocument.presentationml.notesSlide+xml"/>
  <Override PartName="/ppt/comments/modernComment_D62_9E10444B.xml" ContentType="application/vnd.ms-powerpoint.comments+xml"/>
  <Override PartName="/ppt/notesSlides/notesSlide22.xml" ContentType="application/vnd.openxmlformats-officedocument.presentationml.notesSlide+xml"/>
  <Override PartName="/ppt/comments/modernComment_CFF_B181CFBE.xml" ContentType="application/vnd.ms-powerpoint.comments+xml"/>
  <Override PartName="/ppt/notesSlides/notesSlide23.xml" ContentType="application/vnd.openxmlformats-officedocument.presentationml.notesSlide+xml"/>
  <Override PartName="/ppt/comments/modernComment_D00_A3D45EB5.xml" ContentType="application/vnd.ms-powerpoint.comments+xml"/>
  <Override PartName="/ppt/notesSlides/notesSlide24.xml" ContentType="application/vnd.openxmlformats-officedocument.presentationml.notesSlide+xml"/>
  <Override PartName="/ppt/comments/modernComment_D01_27F35E85.xml" ContentType="application/vnd.ms-powerpoint.comments+xml"/>
  <Override PartName="/ppt/notesSlides/notesSlide25.xml" ContentType="application/vnd.openxmlformats-officedocument.presentationml.notesSlide+xml"/>
  <Override PartName="/ppt/comments/modernComment_D02_E6F7143A.xml" ContentType="application/vnd.ms-powerpoint.comments+xml"/>
  <Override PartName="/ppt/notesSlides/notesSlide26.xml" ContentType="application/vnd.openxmlformats-officedocument.presentationml.notesSlide+xml"/>
  <Override PartName="/ppt/comments/modernComment_D54_A0B42284.xml" ContentType="application/vnd.ms-powerpoint.comments+xml"/>
  <Override PartName="/ppt/notesSlides/notesSlide27.xml" ContentType="application/vnd.openxmlformats-officedocument.presentationml.notesSlide+xml"/>
  <Override PartName="/ppt/comments/modernComment_D55_B78B632B.xml" ContentType="application/vnd.ms-powerpoint.comments+xml"/>
  <Override PartName="/ppt/notesSlides/notesSlide28.xml" ContentType="application/vnd.openxmlformats-officedocument.presentationml.notesSlide+xml"/>
  <Override PartName="/ppt/comments/modernComment_D03_97E4137D.xml" ContentType="application/vnd.ms-powerpoint.comments+xml"/>
  <Override PartName="/ppt/notesSlides/notesSlide29.xml" ContentType="application/vnd.openxmlformats-officedocument.presentationml.notesSlide+xml"/>
  <Override PartName="/ppt/comments/modernComment_D58_D598D35C.xml" ContentType="application/vnd.ms-powerpoint.comments+xml"/>
  <Override PartName="/ppt/notesSlides/notesSlide30.xml" ContentType="application/vnd.openxmlformats-officedocument.presentationml.notesSlide+xml"/>
  <Override PartName="/ppt/comments/modernComment_D57_A7A2C39.xml" ContentType="application/vnd.ms-powerpoint.comments+xml"/>
  <Override PartName="/ppt/comments/modernComment_D3F_141C7D77.xml" ContentType="application/vnd.ms-powerpoint.comments+xml"/>
  <Override PartName="/ppt/notesSlides/notesSlide31.xml" ContentType="application/vnd.openxmlformats-officedocument.presentationml.notesSlide+xml"/>
  <Override PartName="/ppt/comments/modernComment_D59_881FCF43.xml" ContentType="application/vnd.ms-powerpoint.comments+xml"/>
  <Override PartName="/ppt/notesSlides/notesSlide32.xml" ContentType="application/vnd.openxmlformats-officedocument.presentationml.notesSlide+xml"/>
  <Override PartName="/ppt/comments/modernComment_D64_2EBA1671.xml" ContentType="application/vnd.ms-powerpoint.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modernComment_D45_1DC4A659.xml" ContentType="application/vnd.ms-powerpoint.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modernComment_CE5_BDCCB59C.xml" ContentType="application/vnd.ms-powerpoint.comments+xml"/>
  <Override PartName="/ppt/notesSlides/notesSlide42.xml" ContentType="application/vnd.openxmlformats-officedocument.presentationml.notesSlide+xml"/>
  <Override PartName="/ppt/comments/modernComment_D67_4338E461.xml" ContentType="application/vnd.ms-powerpoint.comments+xml"/>
  <Override PartName="/ppt/notesSlides/notesSlide43.xml" ContentType="application/vnd.openxmlformats-officedocument.presentationml.notesSlide+xml"/>
  <Override PartName="/ppt/comments/modernComment_CE7_8D41BA20.xml" ContentType="application/vnd.ms-powerpoint.comment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omments/modernComment_CE9_55B198AC.xml" ContentType="application/vnd.ms-powerpoint.comments+xml"/>
  <Override PartName="/ppt/notesSlides/notesSlide46.xml" ContentType="application/vnd.openxmlformats-officedocument.presentationml.notesSlide+xml"/>
  <Override PartName="/ppt/comments/modernComment_D30_26D7EFA9.xml" ContentType="application/vnd.ms-powerpoint.comments+xml"/>
  <Override PartName="/ppt/notesSlides/notesSlide47.xml" ContentType="application/vnd.openxmlformats-officedocument.presentationml.notesSlide+xml"/>
  <Override PartName="/ppt/comments/modernComment_CEB_E6380E61.xml" ContentType="application/vnd.ms-powerpoint.comment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omments/modernComment_CED_65DFEC88.xml" ContentType="application/vnd.ms-powerpoint.comments+xml"/>
  <Override PartName="/ppt/notesSlides/notesSlide50.xml" ContentType="application/vnd.openxmlformats-officedocument.presentationml.notesSlide+xml"/>
  <Override PartName="/ppt/comments/modernComment_CEE_7D25BDA5.xml" ContentType="application/vnd.ms-powerpoint.comments+xml"/>
  <Override PartName="/ppt/notesSlides/notesSlide51.xml" ContentType="application/vnd.openxmlformats-officedocument.presentationml.notesSlide+xml"/>
  <Override PartName="/ppt/comments/modernComment_CEF_F0B6FA7F.xml" ContentType="application/vnd.ms-powerpoint.comments+xml"/>
  <Override PartName="/ppt/notesSlides/notesSlide52.xml" ContentType="application/vnd.openxmlformats-officedocument.presentationml.notesSlide+xml"/>
  <Override PartName="/ppt/comments/modernComment_CF0_5B6286C4.xml" ContentType="application/vnd.ms-powerpoint.comments+xml"/>
  <Override PartName="/ppt/notesSlides/notesSlide53.xml" ContentType="application/vnd.openxmlformats-officedocument.presentationml.notesSlide+xml"/>
  <Override PartName="/ppt/comments/modernComment_CF1_E7B1C974.xml" ContentType="application/vnd.ms-powerpoint.comments+xml"/>
  <Override PartName="/ppt/notesSlides/notesSlide54.xml" ContentType="application/vnd.openxmlformats-officedocument.presentationml.notesSlide+xml"/>
  <Override PartName="/ppt/comments/modernComment_CF2_A189EB48.xml" ContentType="application/vnd.ms-powerpoint.comments+xml"/>
  <Override PartName="/ppt/notesSlides/notesSlide55.xml" ContentType="application/vnd.openxmlformats-officedocument.presentationml.notesSlide+xml"/>
  <Override PartName="/ppt/comments/modernComment_CF3_709F33E4.xml" ContentType="application/vnd.ms-powerpoint.comments+xml"/>
  <Override PartName="/ppt/notesSlides/notesSlide56.xml" ContentType="application/vnd.openxmlformats-officedocument.presentationml.notesSlide+xml"/>
  <Override PartName="/ppt/comments/modernComment_CF4_6C8476D2.xml" ContentType="application/vnd.ms-powerpoint.comments+xml"/>
  <Override PartName="/ppt/notesSlides/notesSlide57.xml" ContentType="application/vnd.openxmlformats-officedocument.presentationml.notesSlide+xml"/>
  <Override PartName="/ppt/comments/modernComment_CF5_8DF5CF.xml" ContentType="application/vnd.ms-powerpoint.comments+xml"/>
  <Override PartName="/ppt/notesSlides/notesSlide58.xml" ContentType="application/vnd.openxmlformats-officedocument.presentationml.notesSlide+xml"/>
  <Override PartName="/ppt/comments/modernComment_CF6_A73CFC0F.xml" ContentType="application/vnd.ms-powerpoint.comments+xml"/>
  <Override PartName="/ppt/notesSlides/notesSlide59.xml" ContentType="application/vnd.openxmlformats-officedocument.presentationml.notesSlide+xml"/>
  <Override PartName="/ppt/comments/modernComment_CF7_183BCBFD.xml" ContentType="application/vnd.ms-powerpoint.comments+xml"/>
  <Override PartName="/ppt/notesSlides/notesSlide60.xml" ContentType="application/vnd.openxmlformats-officedocument.presentationml.notesSlide+xml"/>
  <Override PartName="/ppt/comments/modernComment_CF8_FB7888FB.xml" ContentType="application/vnd.ms-powerpoint.comments+xml"/>
  <Override PartName="/ppt/notesSlides/notesSlide61.xml" ContentType="application/vnd.openxmlformats-officedocument.presentationml.notesSlide+xml"/>
  <Override PartName="/ppt/comments/modernComment_D69_B7D2F7C0.xml" ContentType="application/vnd.ms-powerpoint.comments+xml"/>
  <Override PartName="/ppt/notesSlides/notesSlide62.xml" ContentType="application/vnd.openxmlformats-officedocument.presentationml.notesSlide+xml"/>
  <Override PartName="/ppt/comments/modernComment_D6A_16877D79.xml" ContentType="application/vnd.ms-powerpoint.comment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omments/modernComment_CFA_C90E551.xml" ContentType="application/vnd.ms-powerpoint.comments+xml"/>
  <Override PartName="/ppt/notesSlides/notesSlide66.xml" ContentType="application/vnd.openxmlformats-officedocument.presentationml.notesSlide+xml"/>
  <Override PartName="/ppt/comments/modernComment_35B_8C843F78.xml" ContentType="application/vnd.ms-powerpoint.comments+xml"/>
  <Override PartName="/ppt/notesSlides/notesSlide67.xml" ContentType="application/vnd.openxmlformats-officedocument.presentationml.notesSlide+xml"/>
  <Override PartName="/ppt/comments/modernComment_35C_ED7C5259.xml" ContentType="application/vnd.ms-powerpoint.comments+xml"/>
  <Override PartName="/ppt/notesSlides/notesSlide68.xml" ContentType="application/vnd.openxmlformats-officedocument.presentationml.notesSlide+xml"/>
  <Override PartName="/ppt/comments/modernComment_35D_388B633A.xml" ContentType="application/vnd.ms-powerpoint.comments+xml"/>
  <Override PartName="/ppt/notesSlides/notesSlide69.xml" ContentType="application/vnd.openxmlformats-officedocument.presentationml.notesSlide+xml"/>
  <Override PartName="/ppt/comments/modernComment_35E_D79AA363.xml" ContentType="application/vnd.ms-powerpoint.comments+xml"/>
  <Override PartName="/ppt/notesSlides/notesSlide70.xml" ContentType="application/vnd.openxmlformats-officedocument.presentationml.notesSlide+xml"/>
  <Override PartName="/ppt/comments/modernComment_35F_7B784E25.xml" ContentType="application/vnd.ms-powerpoint.comments+xml"/>
  <Override PartName="/ppt/notesSlides/notesSlide71.xml" ContentType="application/vnd.openxmlformats-officedocument.presentationml.notesSlide+xml"/>
  <Override PartName="/ppt/comments/modernComment_D4A_F4940463.xml" ContentType="application/vnd.ms-powerpoint.comments+xml"/>
  <Override PartName="/ppt/notesSlides/notesSlide72.xml" ContentType="application/vnd.openxmlformats-officedocument.presentationml.notesSlide+xml"/>
  <Override PartName="/ppt/comments/modernComment_D3C_0.xml" ContentType="application/vnd.ms-powerpoint.comments+xml"/>
  <Override PartName="/ppt/notesSlides/notesSlide73.xml" ContentType="application/vnd.openxmlformats-officedocument.presentationml.notesSlide+xml"/>
  <Override PartName="/ppt/comments/modernComment_2C7_68F2A0C7.xml" ContentType="application/vnd.ms-powerpoint.comments+xml"/>
  <Override PartName="/ppt/notesSlides/notesSlide74.xml" ContentType="application/vnd.openxmlformats-officedocument.presentationml.notesSlide+xml"/>
  <Override PartName="/ppt/comments/modernComment_D6C_BDD3E999.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7" r:id="rId4"/>
    <p:sldMasterId id="2147484244" r:id="rId5"/>
    <p:sldMasterId id="2147483657" r:id="rId6"/>
    <p:sldMasterId id="2147484256" r:id="rId7"/>
    <p:sldMasterId id="2147484260" r:id="rId8"/>
  </p:sldMasterIdLst>
  <p:notesMasterIdLst>
    <p:notesMasterId r:id="rId87"/>
  </p:notesMasterIdLst>
  <p:handoutMasterIdLst>
    <p:handoutMasterId r:id="rId88"/>
  </p:handoutMasterIdLst>
  <p:sldIdLst>
    <p:sldId id="300" r:id="rId9"/>
    <p:sldId id="3379" r:id="rId10"/>
    <p:sldId id="3380" r:id="rId11"/>
    <p:sldId id="3418" r:id="rId12"/>
    <p:sldId id="979" r:id="rId13"/>
    <p:sldId id="3420" r:id="rId14"/>
    <p:sldId id="3293" r:id="rId15"/>
    <p:sldId id="3378" r:id="rId16"/>
    <p:sldId id="986" r:id="rId17"/>
    <p:sldId id="3419" r:id="rId18"/>
    <p:sldId id="3381" r:id="rId19"/>
    <p:sldId id="3382" r:id="rId20"/>
    <p:sldId id="3295" r:id="rId21"/>
    <p:sldId id="3271" r:id="rId22"/>
    <p:sldId id="3296" r:id="rId23"/>
    <p:sldId id="480" r:id="rId24"/>
    <p:sldId id="3383" r:id="rId25"/>
    <p:sldId id="3427" r:id="rId26"/>
    <p:sldId id="774" r:id="rId27"/>
    <p:sldId id="775" r:id="rId28"/>
    <p:sldId id="3425" r:id="rId29"/>
    <p:sldId id="3325" r:id="rId30"/>
    <p:sldId id="3411" r:id="rId31"/>
    <p:sldId id="3426" r:id="rId32"/>
    <p:sldId id="3327" r:id="rId33"/>
    <p:sldId id="3328" r:id="rId34"/>
    <p:sldId id="3329" r:id="rId35"/>
    <p:sldId id="3330" r:id="rId36"/>
    <p:sldId id="3412" r:id="rId37"/>
    <p:sldId id="3413" r:id="rId38"/>
    <p:sldId id="3331" r:id="rId39"/>
    <p:sldId id="3416" r:id="rId40"/>
    <p:sldId id="3415" r:id="rId41"/>
    <p:sldId id="3391" r:id="rId42"/>
    <p:sldId id="3417" r:id="rId43"/>
    <p:sldId id="3428" r:id="rId44"/>
    <p:sldId id="3429" r:id="rId45"/>
    <p:sldId id="3397" r:id="rId46"/>
    <p:sldId id="3430" r:id="rId47"/>
    <p:sldId id="3340" r:id="rId48"/>
    <p:sldId id="3341" r:id="rId49"/>
    <p:sldId id="3421" r:id="rId50"/>
    <p:sldId id="3422" r:id="rId51"/>
    <p:sldId id="3386" r:id="rId52"/>
    <p:sldId id="3301" r:id="rId53"/>
    <p:sldId id="3431" r:id="rId54"/>
    <p:sldId id="3303" r:id="rId55"/>
    <p:sldId id="3432" r:id="rId56"/>
    <p:sldId id="3305" r:id="rId57"/>
    <p:sldId id="3376" r:id="rId58"/>
    <p:sldId id="3307" r:id="rId59"/>
    <p:sldId id="3403" r:id="rId60"/>
    <p:sldId id="3309" r:id="rId61"/>
    <p:sldId id="3310" r:id="rId62"/>
    <p:sldId id="3311" r:id="rId63"/>
    <p:sldId id="3312" r:id="rId64"/>
    <p:sldId id="3313" r:id="rId65"/>
    <p:sldId id="3314" r:id="rId66"/>
    <p:sldId id="3315" r:id="rId67"/>
    <p:sldId id="3316" r:id="rId68"/>
    <p:sldId id="3317" r:id="rId69"/>
    <p:sldId id="3318" r:id="rId70"/>
    <p:sldId id="3319" r:id="rId71"/>
    <p:sldId id="3320" r:id="rId72"/>
    <p:sldId id="3433" r:id="rId73"/>
    <p:sldId id="3434" r:id="rId74"/>
    <p:sldId id="3387" r:id="rId75"/>
    <p:sldId id="857" r:id="rId76"/>
    <p:sldId id="3322" r:id="rId77"/>
    <p:sldId id="859" r:id="rId78"/>
    <p:sldId id="860" r:id="rId79"/>
    <p:sldId id="861" r:id="rId80"/>
    <p:sldId id="862" r:id="rId81"/>
    <p:sldId id="863" r:id="rId82"/>
    <p:sldId id="3402" r:id="rId83"/>
    <p:sldId id="3388" r:id="rId84"/>
    <p:sldId id="711" r:id="rId85"/>
    <p:sldId id="3436" r:id="rId86"/>
  </p:sldIdLst>
  <p:sldSz cx="9904413" cy="6859588"/>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9pPr>
  </p:defaultTextStyle>
  <p:extLst>
    <p:ext uri="{EFAFB233-063F-42B5-8137-9DF3F51BA10A}">
      <p15:sldGuideLst xmlns:p15="http://schemas.microsoft.com/office/powerpoint/2012/main">
        <p15:guide id="1" orient="horz" pos="2161">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1AB010-1E6E-E2B2-6C33-AE45366BC43B}" name="竹内 美由紀" initials="美竹" userId="S::m-takeuchi@jcqhc.or.jp::2c703059-f469-4cf3-adba-d6e9886b5296" providerId="AD"/>
  <p188:author id="{46C91934-1C41-3F81-7591-CF98D5546CEF}" name="湯浅" initials="事務局" userId="湯浅" providerId="None"/>
  <p188:author id="{C4A8F465-F88D-1474-1E09-E4839F5F16FA}" name="梅澤 未佳" initials="未梅" userId="S::m-umezawa@jcqhc.or.jp::66962a98-ce53-4064-ae13-6b469ce0c6b5" providerId="AD"/>
  <p188:author id="{11A8188F-B079-F531-6FC7-9B101B34F74F}" name="佐々木 結希" initials="佐々木" userId="S::y-sasaki@jcqhc.or.jp::c59df7a6-46bf-4619-b9c8-060719cb7c90" providerId="AD"/>
  <p188:author id="{7993FFB0-FB7A-73BD-F737-CEAC3CD39881}" name="堀田 慶子" initials="堀田" userId="S::k-hotta@jcqhc.or.jp::3f876efd-55c3-40ec-93f0-4042506c14ef" providerId="AD"/>
  <p188:author id="{9CBA24FE-B721-C73E-4E57-C3959BD6F02D}" name="小林 牧子" initials="小林" userId="S::ma-kobayashi@jcqhc.or.jp::1882a9ad-6446-4c13-b987-91a1dea9dde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川東 和樹" initials="川東" lastIdx="2" clrIdx="0">
    <p:extLst>
      <p:ext uri="{19B8F6BF-5375-455C-9EA6-DF929625EA0E}">
        <p15:presenceInfo xmlns:p15="http://schemas.microsoft.com/office/powerpoint/2012/main" userId="S-1-5-21-4025549187-954364677-2120641714-1600" providerId="AD"/>
      </p:ext>
    </p:extLst>
  </p:cmAuthor>
  <p:cmAuthor id="2" name="佐野 実央" initials="佐野" lastIdx="2" clrIdx="1">
    <p:extLst>
      <p:ext uri="{19B8F6BF-5375-455C-9EA6-DF929625EA0E}">
        <p15:presenceInfo xmlns:p15="http://schemas.microsoft.com/office/powerpoint/2012/main" userId="S-1-5-21-4025549187-954364677-2120641714-1594" providerId="AD"/>
      </p:ext>
    </p:extLst>
  </p:cmAuthor>
  <p:cmAuthor id="3" name="長谷 麻水" initials="長谷" lastIdx="1" clrIdx="2">
    <p:extLst>
      <p:ext uri="{19B8F6BF-5375-455C-9EA6-DF929625EA0E}">
        <p15:presenceInfo xmlns:p15="http://schemas.microsoft.com/office/powerpoint/2012/main" userId="S-1-5-21-4025549187-954364677-2120641714-6614" providerId="AD"/>
      </p:ext>
    </p:extLst>
  </p:cmAuthor>
  <p:cmAuthor id="4" name="池田 沙織" initials="池田" lastIdx="135" clrIdx="3">
    <p:extLst>
      <p:ext uri="{19B8F6BF-5375-455C-9EA6-DF929625EA0E}">
        <p15:presenceInfo xmlns:p15="http://schemas.microsoft.com/office/powerpoint/2012/main" userId="S::s-ikeda@jcqhc.or.jp::30a8ed9c-28e1-4b9a-9dfd-468c281929fb" providerId="AD"/>
      </p:ext>
    </p:extLst>
  </p:cmAuthor>
  <p:cmAuthor id="5" name="極樂寺 美八子" initials="極樂寺" lastIdx="3" clrIdx="4">
    <p:extLst>
      <p:ext uri="{19B8F6BF-5375-455C-9EA6-DF929625EA0E}">
        <p15:presenceInfo xmlns:p15="http://schemas.microsoft.com/office/powerpoint/2012/main" userId="S::m-gokurakuji@jcqhc.or.jp::3ba7da02-d559-4ed3-8055-cd183a63b567" providerId="AD"/>
      </p:ext>
    </p:extLst>
  </p:cmAuthor>
  <p:cmAuthor id="6" name="小林 牧子" initials="小林" lastIdx="14" clrIdx="5">
    <p:extLst>
      <p:ext uri="{19B8F6BF-5375-455C-9EA6-DF929625EA0E}">
        <p15:presenceInfo xmlns:p15="http://schemas.microsoft.com/office/powerpoint/2012/main" userId="S::ma-kobayashi@jcqhc.or.jp::1882a9ad-6446-4c13-b987-91a1dea9dde5" providerId="AD"/>
      </p:ext>
    </p:extLst>
  </p:cmAuthor>
  <p:cmAuthor id="7" name="竹内 美由紀" initials="竹内" lastIdx="26" clrIdx="6">
    <p:extLst>
      <p:ext uri="{19B8F6BF-5375-455C-9EA6-DF929625EA0E}">
        <p15:presenceInfo xmlns:p15="http://schemas.microsoft.com/office/powerpoint/2012/main" userId="S::m-takeuchi@jcqhc.or.jp::2c703059-f469-4cf3-adba-d6e9886b5296" providerId="AD"/>
      </p:ext>
    </p:extLst>
  </p:cmAuthor>
  <p:cmAuthor id="8" name="評価機構　産科医療補償制度運営部" initials="評価機構　産科医療補償制度運営部" lastIdx="2" clrIdx="7">
    <p:extLst>
      <p:ext uri="{19B8F6BF-5375-455C-9EA6-DF929625EA0E}">
        <p15:presenceInfo xmlns:p15="http://schemas.microsoft.com/office/powerpoint/2012/main" userId="S::jcqhc05@jcqhcoffice365.onmicrosoft.com::bf091149-0fe6-4c6f-866d-fcf790132f13" providerId="AD"/>
      </p:ext>
    </p:extLst>
  </p:cmAuthor>
  <p:cmAuthor id="9" name="堀田 慶子" initials="堀田" lastIdx="13" clrIdx="8">
    <p:extLst>
      <p:ext uri="{19B8F6BF-5375-455C-9EA6-DF929625EA0E}">
        <p15:presenceInfo xmlns:p15="http://schemas.microsoft.com/office/powerpoint/2012/main" userId="S::k-hotta@jcqhc.or.jp::3f876efd-55c3-40ec-93f0-4042506c14ef" providerId="AD"/>
      </p:ext>
    </p:extLst>
  </p:cmAuthor>
  <p:cmAuthor id="10" name="湯浅ひとみ" initials="湯浅ひとみ" lastIdx="6" clrIdx="9">
    <p:extLst>
      <p:ext uri="{19B8F6BF-5375-455C-9EA6-DF929625EA0E}">
        <p15:presenceInfo xmlns:p15="http://schemas.microsoft.com/office/powerpoint/2012/main" userId="湯浅ひとみ" providerId="None"/>
      </p:ext>
    </p:extLst>
  </p:cmAuthor>
  <p:cmAuthor id="11" name="梅澤 未佳" initials="" lastIdx="0" clrIdx="10"/>
  <p:cmAuthor id="12" name="梅澤 未佳" initials="梅澤" lastIdx="103" clrIdx="11">
    <p:extLst>
      <p:ext uri="{19B8F6BF-5375-455C-9EA6-DF929625EA0E}">
        <p15:presenceInfo xmlns:p15="http://schemas.microsoft.com/office/powerpoint/2012/main" userId="S::m-umezawa@jcqhc.or.jp::66962a98-ce53-4064-ae13-6b469ce0c6b5" providerId="AD"/>
      </p:ext>
    </p:extLst>
  </p:cmAuthor>
  <p:cmAuthor id="13" name="湯浅 ひとみ" initials="湯浅" lastIdx="109" clrIdx="12">
    <p:extLst>
      <p:ext uri="{19B8F6BF-5375-455C-9EA6-DF929625EA0E}">
        <p15:presenceInfo xmlns:p15="http://schemas.microsoft.com/office/powerpoint/2012/main" userId="S::h-yuasa@jcqhc.or.jp::818f2656-4ea0-486c-8382-8da1410073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CBC9"/>
    <a:srgbClr val="E0E0E0"/>
    <a:srgbClr val="EC9E02"/>
    <a:srgbClr val="FF931D"/>
    <a:srgbClr val="FFE5FF"/>
    <a:srgbClr val="F25C00"/>
    <a:srgbClr val="716965"/>
    <a:srgbClr val="85CEFF"/>
    <a:srgbClr val="CA8702"/>
    <a:srgbClr val="FFEE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濃色スタイル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9" autoAdjust="0"/>
    <p:restoredTop sz="95930" autoAdjust="0"/>
  </p:normalViewPr>
  <p:slideViewPr>
    <p:cSldViewPr>
      <p:cViewPr varScale="1">
        <p:scale>
          <a:sx n="78" d="100"/>
          <a:sy n="78" d="100"/>
        </p:scale>
        <p:origin x="1320" y="43"/>
      </p:cViewPr>
      <p:guideLst>
        <p:guide orient="horz" pos="2161"/>
        <p:guide pos="3120"/>
      </p:guideLst>
    </p:cSldViewPr>
  </p:slideViewPr>
  <p:outlineViewPr>
    <p:cViewPr>
      <p:scale>
        <a:sx n="33" d="100"/>
        <a:sy n="33" d="100"/>
      </p:scale>
      <p:origin x="0" y="-630"/>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78" d="100"/>
          <a:sy n="78" d="100"/>
        </p:scale>
        <p:origin x="3996"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commentAuthors" Target="commentAuthor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2.xml"/><Relationship Id="rId90" Type="http://schemas.openxmlformats.org/officeDocument/2006/relationships/presProps" Target="presProps.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notesMaster" Target="notesMasters/notesMaster1.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s>
</file>

<file path=ppt/comments/modernComment_1E0_0.xml><?xml version="1.0" encoding="utf-8"?>
<p188:cmLst xmlns:a="http://schemas.openxmlformats.org/drawingml/2006/main" xmlns:r="http://schemas.openxmlformats.org/officeDocument/2006/relationships" xmlns:p188="http://schemas.microsoft.com/office/powerpoint/2018/8/main">
  <p188:cm id="{5AD2A5A4-F083-4ECE-9624-85AFD87BFE41}" authorId="{B11AB010-1E6E-E2B2-6C33-AE45366BC43B}" status="resolved" created="2024-05-16T01:23:57.443" complete="100000">
    <ac:txMkLst xmlns:ac="http://schemas.microsoft.com/office/drawing/2013/main/command">
      <pc:docMk xmlns:pc="http://schemas.microsoft.com/office/powerpoint/2013/main/command"/>
      <pc:sldMk xmlns:pc="http://schemas.microsoft.com/office/powerpoint/2013/main/command" cId="0" sldId="480"/>
      <ac:spMk id="22530" creationId="{00000000-0000-0000-0000-000000000000}"/>
      <ac:txMk cp="10" len="5">
        <ac:context len="16" hash="4151660822"/>
      </ac:txMk>
    </ac:txMkLst>
    <p188:pos x="7018471" y="263607"/>
    <p188:replyLst>
      <p188:reply id="{C2E24C96-5498-484F-9B6E-6FE1BB60B28C}" authorId="{B11AB010-1E6E-E2B2-6C33-AE45366BC43B}" created="2024-05-16T01:24:07.124">
        <p188:txBody>
          <a:bodyPr/>
          <a:lstStyle/>
          <a:p>
            <a:r>
              <a:rPr lang="ja-JP" altLang="en-US"/>
              <a:t>なお、第１４回報告書に分析対象事例の概況の説明の記載はなく、本スライドの説明は第７回報告書の記載内容より作成されているようです。</a:t>
            </a:r>
          </a:p>
        </p188:txBody>
      </p188:reply>
      <p188:reply id="{7C15118A-7CA3-4292-800F-E06E0B8DBCCD}" authorId="{C4A8F465-F88D-1474-1E09-E4839F5F16FA}" created="2024-06-20T11:29:27.640">
        <p188:txBody>
          <a:bodyPr/>
          <a:lstStyle/>
          <a:p>
            <a:r>
              <a:rPr lang="ja-JP" altLang="en-US"/>
              <a:t>追記に異存なし</a:t>
            </a:r>
          </a:p>
        </p188:txBody>
      </p188:reply>
      <p188:reply id="{BDF13460-A5FD-49C7-A2C3-30CBC5840B12}" authorId="{46C91934-1C41-3F81-7591-CF98D5546CEF}" created="2024-06-28T04:56:59.935">
        <p188:txBody>
          <a:bodyPr/>
          <a:lstStyle/>
          <a:p>
            <a:r>
              <a:rPr lang="ja-JP" altLang="en-US"/>
              <a:t>？</a:t>
            </a:r>
          </a:p>
        </p188:txBody>
      </p188:reply>
      <p188:reply id="{9437FD90-2704-49D5-B92F-5CEAA26749BC}" authorId="{C4A8F465-F88D-1474-1E09-E4839F5F16FA}" created="2024-07-01T06:39:35.537">
        <p188:txBody>
          <a:bodyPr/>
          <a:lstStyle/>
          <a:p>
            <a:r>
              <a:rPr lang="ja-JP" altLang="en-US"/>
              <a:t>解決</a:t>
            </a:r>
          </a:p>
        </p188:txBody>
      </p188:reply>
    </p188:replyLst>
    <p188:txBody>
      <a:bodyPr/>
      <a:lstStyle/>
      <a:p>
        <a:r>
          <a:rPr lang="ja-JP" altLang="en-US"/>
          <a:t>【ご相談③】
「分析対象事例の概況」については報告書の「分析方法」（P14～15）や「分析の方法」スライドに記載がないため、「と基本統計」を追記しました。追記の要否についてご相談。</a:t>
        </a:r>
      </a:p>
    </p188:txBody>
  </p188:cm>
</p188:cmLst>
</file>

<file path=ppt/comments/modernComment_2C7_68F2A0C7.xml><?xml version="1.0" encoding="utf-8"?>
<p188:cmLst xmlns:a="http://schemas.openxmlformats.org/drawingml/2006/main" xmlns:r="http://schemas.openxmlformats.org/officeDocument/2006/relationships" xmlns:p188="http://schemas.microsoft.com/office/powerpoint/2018/8/main">
  <p188:cm id="{02EAFDD6-38C3-456C-B360-AD322D5D4BC5}" authorId="{B11AB010-1E6E-E2B2-6C33-AE45366BC43B}" status="resolved" created="2024-05-23T00:42:02.519" complete="100000">
    <ac:txMkLst xmlns:ac="http://schemas.microsoft.com/office/drawing/2013/main/command">
      <pc:docMk xmlns:pc="http://schemas.microsoft.com/office/powerpoint/2013/main/command"/>
      <pc:sldMk xmlns:pc="http://schemas.microsoft.com/office/powerpoint/2013/main/command" cId="1760731335" sldId="711"/>
      <ac:spMk id="39940" creationId="{00000000-0000-0000-0000-000000000000}"/>
      <ac:txMk cp="31" len="3">
        <ac:context len="295" hash="1996740855"/>
      </ac:txMk>
    </ac:txMkLst>
    <p188:pos x="3129139" y="982854"/>
    <p188:replyLst>
      <p188:reply id="{C3499638-B7FF-4B7B-8523-20E0A45D5179}" authorId="{C4A8F465-F88D-1474-1E09-E4839F5F16FA}" created="2024-06-21T08:04:43.441">
        <p188:txBody>
          <a:bodyPr/>
          <a:lstStyle/>
          <a:p>
            <a:r>
              <a:rPr lang="ja-JP" altLang="en-US"/>
              <a:t>異存ございません</a:t>
            </a:r>
          </a:p>
        </p188:txBody>
      </p188:reply>
    </p188:replyLst>
    <p188:txBody>
      <a:bodyPr/>
      <a:lstStyle/>
      <a:p>
        <a:r>
          <a:rPr lang="ja-JP" altLang="en-US"/>
          <a:t>「であるプログラム」という記載でしたが、文章の後半にも「2つのプログラム」と記載されており重複しているため「である」に修正しました。</a:t>
        </a:r>
      </a:p>
    </p188:txBody>
  </p188:cm>
  <p188:cm id="{AF554ED8-FB79-47AE-BA39-4DE8BD3C7E2B}" authorId="{46C91934-1C41-3F81-7591-CF98D5546CEF}" status="resolved" created="2024-06-28T06:59:23.341" complete="100000">
    <ac:txMkLst xmlns:ac="http://schemas.microsoft.com/office/drawing/2013/main/command">
      <pc:docMk xmlns:pc="http://schemas.microsoft.com/office/powerpoint/2013/main/command"/>
      <pc:sldMk xmlns:pc="http://schemas.microsoft.com/office/powerpoint/2013/main/command" cId="1760731335" sldId="711"/>
      <ac:spMk id="39940" creationId="{00000000-0000-0000-0000-000000000000}"/>
      <ac:txMk cp="276">
        <ac:context len="295" hash="1996740855"/>
      </ac:txMk>
    </ac:txMkLst>
    <p188:pos x="3861002" y="4025141"/>
    <p188:replyLst>
      <p188:reply id="{D162B284-9A6E-4A3E-B576-71C8080B0C3D}" authorId="{C4A8F465-F88D-1474-1E09-E4839F5F16FA}" created="2024-06-28T07:34:41.016">
        <p188:txBody>
          <a:bodyPr/>
          <a:lstStyle/>
          <a:p>
            <a:r>
              <a:rPr lang="ja-JP" altLang="en-US"/>
              <a:t>とる</a:t>
            </a:r>
          </a:p>
        </p188:txBody>
      </p188:reply>
    </p188:replyLst>
    <p188:txBody>
      <a:bodyPr/>
      <a:lstStyle/>
      <a:p>
        <a:r>
          <a:rPr lang="ja-JP" altLang="en-US"/>
          <a:t>取る？</a:t>
        </a:r>
      </a:p>
    </p188:txBody>
  </p188:cm>
</p188:cmLst>
</file>

<file path=ppt/comments/modernComment_307_67A8DBF9.xml><?xml version="1.0" encoding="utf-8"?>
<p188:cmLst xmlns:a="http://schemas.openxmlformats.org/drawingml/2006/main" xmlns:r="http://schemas.openxmlformats.org/officeDocument/2006/relationships" xmlns:p188="http://schemas.microsoft.com/office/powerpoint/2018/8/main">
  <p188:cm id="{36A0A0C2-18AE-4D86-8063-9786417FC921}" authorId="{9CBA24FE-B721-C73E-4E57-C3959BD6F02D}" status="resolved" created="2024-05-29T00:22:32.681" complete="100000">
    <pc:sldMkLst xmlns:pc="http://schemas.microsoft.com/office/powerpoint/2013/main/command">
      <pc:docMk/>
      <pc:sldMk cId="1739119609" sldId="775"/>
    </pc:sldMkLst>
    <p188:replyLst>
      <p188:reply id="{59114DDD-7653-42AC-893E-BC0C711401D1}" authorId="{C4A8F465-F88D-1474-1E09-E4839F5F16FA}" created="2024-06-26T03:04:04.479">
        <p188:txBody>
          <a:bodyPr/>
          <a:lstStyle/>
          <a:p>
            <a:r>
              <a:rPr lang="ja-JP" altLang="en-US"/>
              <a:t>承知いたしました。</a:t>
            </a:r>
          </a:p>
        </p188:txBody>
      </p188:reply>
    </p188:replyLst>
    <p188:txBody>
      <a:bodyPr/>
      <a:lstStyle/>
      <a:p>
        <a:r>
          <a:rPr lang="ja-JP" altLang="en-US"/>
          <a:t>例年ですとタイトルが「テーマに沿った分析の4つの視点」でしたが、14回では見出しから「4つの」が削除されていますのでそちらに寄せました。</a:t>
        </a:r>
      </a:p>
    </p188:txBody>
  </p188:cm>
  <p188:cm id="{CD584B6D-C91B-44BD-8475-377C4772B4CA}" authorId="{11A8188F-B079-F531-6FC7-9B101B34F74F}" status="resolved" created="2024-05-31T04:40:44.001" complete="100000">
    <pc:sldMkLst xmlns:pc="http://schemas.microsoft.com/office/powerpoint/2013/main/command">
      <pc:docMk/>
      <pc:sldMk cId="1739119609" sldId="775"/>
    </pc:sldMkLst>
    <p188:replyLst>
      <p188:reply id="{6D8DA7E7-E01B-44B0-8F95-A5B9015B5474}" authorId="{C4A8F465-F88D-1474-1E09-E4839F5F16FA}" created="2024-06-27T03:22:41.379">
        <p188:txBody>
          <a:bodyPr/>
          <a:lstStyle/>
          <a:p>
            <a:r>
              <a:rPr lang="ja-JP" altLang="en-US"/>
              <a:t>1は報告書そのまま掲載</a:t>
            </a:r>
          </a:p>
        </p188:txBody>
      </p188:reply>
    </p188:replyLst>
    <p188:txBody>
      <a:bodyPr/>
      <a:lstStyle/>
      <a:p>
        <a:r>
          <a:rPr lang="ja-JP" altLang="en-US"/>
          <a:t>どこかに「産科医療の質の向上」という言葉を入れなくても良い？報告書だと１と４に入っている</a:t>
        </a:r>
      </a:p>
    </p188:txBody>
  </p188:cm>
  <p188:cm id="{8A77F79F-5846-41C1-A8EE-11DA6D69CAC2}" authorId="{C4A8F465-F88D-1474-1E09-E4839F5F16FA}" status="resolved" created="2024-06-27T01:44:24.027" complete="100000">
    <ac:txMkLst xmlns:ac="http://schemas.microsoft.com/office/drawing/2013/main/command">
      <pc:docMk xmlns:pc="http://schemas.microsoft.com/office/powerpoint/2013/main/command"/>
      <pc:sldMk xmlns:pc="http://schemas.microsoft.com/office/powerpoint/2013/main/command" cId="1739119609" sldId="775"/>
      <ac:spMk id="40967" creationId="{00000000-0000-0000-0000-000000000000}"/>
      <ac:txMk cp="0" len="22">
        <ac:context len="162" hash="1390377519"/>
      </ac:txMk>
    </ac:txMkLst>
    <p188:pos x="5753800" y="312062"/>
    <p188:replyLst>
      <p188:reply id="{08FFD266-2F14-4E42-81B4-46AA609289D8}" authorId="{46C91934-1C41-3F81-7591-CF98D5546CEF}" created="2024-06-28T05:17:44.955">
        <p188:txBody>
          <a:bodyPr/>
          <a:lstStyle/>
          <a:p>
            <a:r>
              <a:rPr lang="ja-JP" altLang="en-US"/>
              <a:t>？</a:t>
            </a:r>
          </a:p>
        </p188:txBody>
      </p188:reply>
      <p188:reply id="{C0C1F56C-544E-47C6-A2CD-AA3C4FF88DE4}" authorId="{C4A8F465-F88D-1474-1E09-E4839F5F16FA}" created="2024-06-28T07:19:49.170">
        <p188:txBody>
          <a:bodyPr/>
          <a:lstStyle/>
          <a:p>
            <a:r>
              <a:rPr lang="ja-JP" altLang="en-US"/>
              <a:t>・入れる
・フォントサイズ調整する</a:t>
            </a:r>
          </a:p>
        </p188:txBody>
      </p188:reply>
      <p188:reply id="{B9057D2A-B9AE-4804-BE37-F372A63EA9D0}" authorId="{11A8188F-B079-F531-6FC7-9B101B34F74F}" created="2024-07-03T06:11:02.813">
        <p188:txBody>
          <a:bodyPr/>
          <a:lstStyle/>
          <a:p>
            <a:r>
              <a:rPr lang="ja-JP" altLang="en-US"/>
              <a:t>入れた。</a:t>
            </a:r>
          </a:p>
        </p188:txBody>
      </p188:reply>
      <p188:reply id="{93ED7B84-4518-443B-9AD7-92F87E121C7E}" authorId="{C4A8F465-F88D-1474-1E09-E4839F5F16FA}" created="2024-07-04T00:19:59.476">
        <p188:txBody>
          <a:bodyPr/>
          <a:lstStyle/>
          <a:p>
            <a:r>
              <a:rPr lang="ja-JP" altLang="en-US"/>
              <a:t>ありがとうございます</a:t>
            </a:r>
          </a:p>
        </p188:txBody>
      </p188:reply>
    </p188:replyLst>
    <p188:txBody>
      <a:bodyPr/>
      <a:lstStyle/>
      <a:p>
        <a:r>
          <a:rPr lang="ja-JP" altLang="en-US"/>
          <a:t>＞湯浅さん
呼びかけ的な文言が多いため、少々報告書より省略しております。
①～③は報告書全文を載せているのですが、併せて全文を載せた方が良いでしょうか。</a:t>
        </a:r>
      </a:p>
    </p188:txBody>
  </p188:cm>
</p188:cmLst>
</file>

<file path=ppt/comments/modernComment_35B_8C843F78.xml><?xml version="1.0" encoding="utf-8"?>
<p188:cmLst xmlns:a="http://schemas.openxmlformats.org/drawingml/2006/main" xmlns:r="http://schemas.openxmlformats.org/officeDocument/2006/relationships" xmlns:p188="http://schemas.microsoft.com/office/powerpoint/2018/8/main">
  <p188:cm id="{16877B30-FFD0-4BB5-A0E3-5658898053F0}" authorId="{C4A8F465-F88D-1474-1E09-E4839F5F16FA}" status="resolved" created="2024-06-28T00:57:58.455" complete="100000">
    <ac:txMkLst xmlns:ac="http://schemas.microsoft.com/office/drawing/2013/main/command">
      <pc:docMk xmlns:pc="http://schemas.microsoft.com/office/powerpoint/2013/main/command"/>
      <pc:sldMk xmlns:pc="http://schemas.microsoft.com/office/powerpoint/2013/main/command" cId="2357477240" sldId="859"/>
      <ac:spMk id="26679" creationId="{00000000-0000-0000-0000-000000000000}"/>
      <ac:txMk cp="0" len="4">
        <ac:context len="20" hash="2417807033"/>
      </ac:txMk>
    </ac:txMkLst>
    <p188:pos x="1484909" y="251813"/>
    <p188:replyLst>
      <p188:reply id="{C2C372C9-597F-4E5C-9F44-DBE0915059C0}" authorId="{46C91934-1C41-3F81-7591-CF98D5546CEF}" created="2024-06-28T06:57:15.439">
        <p188:txBody>
          <a:bodyPr/>
          <a:lstStyle/>
          <a:p>
            <a:r>
              <a:rPr lang="ja-JP" altLang="en-US"/>
              <a:t>OK</a:t>
            </a:r>
          </a:p>
        </p188:txBody>
      </p188:reply>
    </p188:replyLst>
    <p188:txBody>
      <a:bodyPr/>
      <a:lstStyle/>
      <a:p>
        <a:r>
          <a:rPr lang="ja-JP" altLang="en-US"/>
          <a:t>・3章、4章と統一で表タイトルから＜＞削除
・吹き出し↓の【】はないとバランスが悪くなるので残す。</a:t>
        </a:r>
      </a:p>
    </p188:txBody>
  </p188:cm>
</p188:cmLst>
</file>

<file path=ppt/comments/modernComment_35C_ED7C5259.xml><?xml version="1.0" encoding="utf-8"?>
<p188:cmLst xmlns:a="http://schemas.openxmlformats.org/drawingml/2006/main" xmlns:r="http://schemas.openxmlformats.org/officeDocument/2006/relationships" xmlns:p188="http://schemas.microsoft.com/office/powerpoint/2018/8/main">
  <p188:cm id="{4EE7C985-4468-4FE3-8C2F-CA0072A017BA}" authorId="{C4A8F465-F88D-1474-1E09-E4839F5F16FA}" status="resolved" created="2024-06-28T00:58:25.661" complete="100000">
    <ac:txMkLst xmlns:ac="http://schemas.microsoft.com/office/drawing/2013/main/command">
      <pc:docMk xmlns:pc="http://schemas.microsoft.com/office/powerpoint/2013/main/command"/>
      <pc:sldMk xmlns:pc="http://schemas.microsoft.com/office/powerpoint/2013/main/command" cId="3984347737" sldId="860"/>
      <ac:spMk id="27684" creationId="{00000000-0000-0000-0000-000000000000}"/>
      <ac:txMk cp="0" len="14">
        <ac:context len="15" hash="198551552"/>
      </ac:txMk>
    </ac:txMkLst>
    <p188:pos x="3462025" y="239062"/>
    <p188:txBody>
      <a:bodyPr/>
      <a:lstStyle/>
      <a:p>
        <a:r>
          <a:rPr lang="ja-JP" altLang="en-US"/>
          <a:t>・3章、4章と統一で表タイトルから＜＞削除
・吹き出し↓の【】はないとバランスが悪くなるので残す。</a:t>
        </a:r>
      </a:p>
    </p188:txBody>
  </p188:cm>
</p188:cmLst>
</file>

<file path=ppt/comments/modernComment_35D_388B633A.xml><?xml version="1.0" encoding="utf-8"?>
<p188:cmLst xmlns:a="http://schemas.openxmlformats.org/drawingml/2006/main" xmlns:r="http://schemas.openxmlformats.org/officeDocument/2006/relationships" xmlns:p188="http://schemas.microsoft.com/office/powerpoint/2018/8/main">
  <p188:cm id="{C9A6AFE1-7154-4C65-832C-E2FF1386E0EE}" authorId="{11A8188F-B079-F531-6FC7-9B101B34F74F}" status="resolved" created="2024-05-22T02:01:42.154" complete="100000">
    <ac:deMkLst xmlns:ac="http://schemas.microsoft.com/office/drawing/2013/main/command">
      <pc:docMk xmlns:pc="http://schemas.microsoft.com/office/powerpoint/2013/main/command"/>
      <pc:sldMk xmlns:pc="http://schemas.microsoft.com/office/powerpoint/2013/main/command" cId="948659002" sldId="861"/>
      <ac:picMk id="3" creationId="{405869C1-269A-D5A3-A3EC-E130BD95038F}"/>
    </ac:deMkLst>
    <p188:replyLst>
      <p188:reply id="{6991E055-87CF-43AB-8467-7EE6DA2DA672}" authorId="{B11AB010-1E6E-E2B2-6C33-AE45366BC43B}" created="2024-05-24T03:08:38.341">
        <p188:txBody>
          <a:bodyPr/>
          <a:lstStyle/>
          <a:p>
            <a:r>
              <a:rPr lang="ja-JP" altLang="en-US"/>
              <a:t>閲覧する画像の大きさによって表の線が消えているように見えるよう？
表の画像を拡大して確認したところ、こちらのパートの他のスライドを含め画像に線はあったので、仕様としてこのままでOKとする？</a:t>
            </a:r>
          </a:p>
        </p188:txBody>
      </p188:reply>
      <p188:reply id="{50E8F18A-C686-475E-BE9A-910AE39A2FC7}" authorId="{C4A8F465-F88D-1474-1E09-E4839F5F16FA}" created="2024-06-24T09:04:12.891">
        <p188:txBody>
          <a:bodyPr/>
          <a:lstStyle/>
          <a:p>
            <a:r>
              <a:rPr lang="ja-JP" altLang="en-US"/>
              <a:t>仕様としてOK</a:t>
            </a:r>
          </a:p>
        </p188:txBody>
      </p188:reply>
    </p188:replyLst>
    <p188:txBody>
      <a:bodyPr/>
      <a:lstStyle/>
      <a:p>
        <a:r>
          <a:rPr lang="ja-JP" altLang="en-US"/>
          <a:t>点線が消えている</a:t>
        </a:r>
      </a:p>
    </p188:txBody>
  </p188:cm>
  <p188:cm id="{C450553F-4A02-42C1-97C4-C9692F997608}" authorId="{C4A8F465-F88D-1474-1E09-E4839F5F16FA}" status="resolved" created="2024-06-28T00:58:41.314" complete="100000">
    <ac:txMkLst xmlns:ac="http://schemas.microsoft.com/office/drawing/2013/main/command">
      <pc:docMk xmlns:pc="http://schemas.microsoft.com/office/powerpoint/2013/main/command"/>
      <pc:sldMk xmlns:pc="http://schemas.microsoft.com/office/powerpoint/2013/main/command" cId="948659002" sldId="861"/>
      <ac:spMk id="28731" creationId="{00000000-0000-0000-0000-000000000000}"/>
      <ac:txMk cp="0" len="11">
        <ac:context len="12" hash="2637908628"/>
      </ac:txMk>
    </ac:txMkLst>
    <p188:pos x="2703276" y="237856"/>
    <p188:txBody>
      <a:bodyPr/>
      <a:lstStyle/>
      <a:p>
        <a:r>
          <a:rPr lang="ja-JP" altLang="en-US"/>
          <a:t>・3章、4章と統一で表タイトルから＜＞削除
・吹き出し↓の【】はないとバランスが悪くなるので残す。</a:t>
        </a:r>
      </a:p>
    </p188:txBody>
  </p188:cm>
</p188:cmLst>
</file>

<file path=ppt/comments/modernComment_35E_D79AA363.xml><?xml version="1.0" encoding="utf-8"?>
<p188:cmLst xmlns:a="http://schemas.openxmlformats.org/drawingml/2006/main" xmlns:r="http://schemas.openxmlformats.org/officeDocument/2006/relationships" xmlns:p188="http://schemas.microsoft.com/office/powerpoint/2018/8/main">
  <p188:cm id="{98D696B2-1DBF-4039-8CF1-424A2F3832C1}" authorId="{C4A8F465-F88D-1474-1E09-E4839F5F16FA}" status="resolved" created="2024-06-28T00:58:49.808" complete="100000">
    <ac:txMkLst xmlns:ac="http://schemas.microsoft.com/office/drawing/2013/main/command">
      <pc:docMk xmlns:pc="http://schemas.microsoft.com/office/powerpoint/2013/main/command"/>
      <pc:sldMk xmlns:pc="http://schemas.microsoft.com/office/powerpoint/2013/main/command" cId="3617235811" sldId="862"/>
      <ac:spMk id="29797" creationId="{00000000-0000-0000-0000-000000000000}"/>
      <ac:txMk cp="0" len="13">
        <ac:context len="14" hash="765049214"/>
      </ac:txMk>
    </ac:txMkLst>
    <p188:pos x="3205331" y="240556"/>
    <p188:txBody>
      <a:bodyPr/>
      <a:lstStyle/>
      <a:p>
        <a:r>
          <a:rPr lang="ja-JP" altLang="en-US"/>
          <a:t>・3章、4章と統一で表タイトルから＜＞削除
・吹き出し↓の【】はないとバランスが悪くなるので残す。</a:t>
        </a:r>
      </a:p>
    </p188:txBody>
  </p188:cm>
</p188:cmLst>
</file>

<file path=ppt/comments/modernComment_35F_7B784E25.xml><?xml version="1.0" encoding="utf-8"?>
<p188:cmLst xmlns:a="http://schemas.openxmlformats.org/drawingml/2006/main" xmlns:r="http://schemas.openxmlformats.org/officeDocument/2006/relationships" xmlns:p188="http://schemas.microsoft.com/office/powerpoint/2018/8/main">
  <p188:cm id="{4589069E-8383-408E-84C0-8169CB5E8E8D}" authorId="{C4A8F465-F88D-1474-1E09-E4839F5F16FA}" status="resolved" created="2024-06-28T00:58:09.549" complete="100000">
    <ac:txMkLst xmlns:ac="http://schemas.microsoft.com/office/drawing/2013/main/command">
      <pc:docMk xmlns:pc="http://schemas.microsoft.com/office/powerpoint/2013/main/command"/>
      <pc:sldMk xmlns:pc="http://schemas.microsoft.com/office/powerpoint/2013/main/command" cId="2071481893" sldId="863"/>
      <ac:spMk id="30725" creationId="{00000000-0000-0000-0000-000000000000}"/>
      <ac:txMk cp="0" len="12">
        <ac:context len="13" hash="3837513561"/>
      </ac:txMk>
    </ac:txMkLst>
    <p188:pos x="3017293" y="241879"/>
    <p188:txBody>
      <a:bodyPr/>
      <a:lstStyle/>
      <a:p>
        <a:r>
          <a:rPr lang="ja-JP" altLang="en-US"/>
          <a:t>・3章、4章と統一で表タイトルから＜＞削除
・吹き出し↓の【】はないとバランスが悪くなるので残す。</a:t>
        </a:r>
      </a:p>
    </p188:txBody>
  </p188:cm>
</p188:cmLst>
</file>

<file path=ppt/comments/modernComment_3D3_9EF09504.xml><?xml version="1.0" encoding="utf-8"?>
<p188:cmLst xmlns:a="http://schemas.openxmlformats.org/drawingml/2006/main" xmlns:r="http://schemas.openxmlformats.org/officeDocument/2006/relationships" xmlns:p188="http://schemas.microsoft.com/office/powerpoint/2018/8/main">
  <p188:cm id="{6D3A32D2-F6D2-4377-85AC-33C0F61CE66D}" authorId="{C4A8F465-F88D-1474-1E09-E4839F5F16FA}" status="resolved" created="2024-06-20T10:48:36.843" complete="100000">
    <ac:txMkLst xmlns:ac="http://schemas.microsoft.com/office/drawing/2013/main/command">
      <pc:docMk xmlns:pc="http://schemas.microsoft.com/office/powerpoint/2013/main/command"/>
      <pc:sldMk xmlns:pc="http://schemas.microsoft.com/office/powerpoint/2013/main/command" cId="2666566916" sldId="979"/>
      <ac:graphicFrameMk id="3" creationId="{D259D462-4BC8-4BCE-A5A6-21D6D00794AC}"/>
      <ac:tblMk/>
      <ac:tcMk rowId="2267329487" colId="3495825939"/>
      <ac:txMk cp="0" len="2">
        <ac:context len="52" hash="3851326815"/>
      </ac:txMk>
    </ac:txMkLst>
    <p188:pos x="2891303" y="471377"/>
    <p188:replyLst>
      <p188:reply id="{DF6183E0-C3DC-4174-9A1E-C5AB737F316E}" authorId="{46C91934-1C41-3F81-7591-CF98D5546CEF}" created="2024-06-28T03:18:42.906">
        <p188:txBody>
          <a:bodyPr/>
          <a:lstStyle/>
          <a:p>
            <a:r>
              <a:rPr lang="ja-JP" altLang="en-US"/>
              <a:t>OK</a:t>
            </a:r>
          </a:p>
        </p188:txBody>
      </p188:reply>
    </p188:replyLst>
    <p188:txBody>
      <a:bodyPr/>
      <a:lstStyle/>
      <a:p>
        <a:r>
          <a:rPr lang="ja-JP" altLang="en-US"/>
          <a:t>報告書に合わせて自民党→与党に修正</a:t>
        </a:r>
      </a:p>
    </p188:txBody>
  </p188:cm>
  <p188:cm id="{192C4C8F-1117-483F-89EA-3E18D57E7C7B}" authorId="{C4A8F465-F88D-1474-1E09-E4839F5F16FA}" status="resolved" created="2024-06-20T10:49:54.306" complete="100000">
    <ac:txMkLst xmlns:ac="http://schemas.microsoft.com/office/drawing/2013/main/command">
      <pc:docMk xmlns:pc="http://schemas.microsoft.com/office/powerpoint/2013/main/command"/>
      <pc:sldMk xmlns:pc="http://schemas.microsoft.com/office/powerpoint/2013/main/command" cId="2666566916" sldId="979"/>
      <ac:graphicFrameMk id="3" creationId="{D259D462-4BC8-4BCE-A5A6-21D6D00794AC}"/>
      <ac:tblMk/>
      <ac:tcMk rowId="2267329487" colId="3495825939"/>
      <ac:txMk cp="21" len="1">
        <ac:context len="52" hash="3851326815"/>
      </ac:txMk>
    </ac:txMkLst>
    <p188:pos x="7006103" y="471377"/>
    <p188:replyLst>
      <p188:reply id="{AE6238AF-B0DA-43DE-958F-328F0C775C4D}" authorId="{46C91934-1C41-3F81-7591-CF98D5546CEF}" created="2024-06-28T03:20:07.430">
        <p188:txBody>
          <a:bodyPr/>
          <a:lstStyle/>
          <a:p>
            <a:r>
              <a:rPr lang="ja-JP" altLang="en-US"/>
              <a:t>OK</a:t>
            </a:r>
          </a:p>
        </p188:txBody>
      </p188:reply>
    </p188:replyLst>
    <p188:txBody>
      <a:bodyPr/>
      <a:lstStyle/>
      <a:p>
        <a:r>
          <a:rPr lang="ja-JP" altLang="en-US"/>
          <a:t>報告書に合わせて『』→「」に修正</a:t>
        </a:r>
      </a:p>
    </p188:txBody>
  </p188:cm>
  <p188:cm id="{D1F47F85-BED3-4CD5-B807-A0ABAE70D024}" authorId="{46C91934-1C41-3F81-7591-CF98D5546CEF}" status="resolved" created="2024-06-28T03:28:37.196" complete="100000">
    <ac:txMkLst xmlns:ac="http://schemas.microsoft.com/office/drawing/2013/main/command">
      <pc:docMk xmlns:pc="http://schemas.microsoft.com/office/powerpoint/2013/main/command"/>
      <pc:sldMk xmlns:pc="http://schemas.microsoft.com/office/powerpoint/2013/main/command" cId="2666566916" sldId="979"/>
      <ac:graphicFrameMk id="3" creationId="{D259D462-4BC8-4BCE-A5A6-21D6D00794AC}"/>
      <ac:tblMk/>
      <ac:tcMk rowId="2267329487" colId="3495825939"/>
      <ac:txMk cp="17" len="4">
        <ac:context len="52" hash="3851326815"/>
      </ac:txMk>
    </ac:txMkLst>
    <p188:pos x="7013297" y="509498"/>
    <p188:replyLst>
      <p188:reply id="{FFA53457-6CCA-472D-86B2-78D21AB43FF3}" authorId="{C4A8F465-F88D-1474-1E09-E4839F5F16FA}" created="2024-07-01T06:31:56.488">
        <p188:txBody>
          <a:bodyPr/>
          <a:lstStyle/>
          <a:p>
            <a:r>
              <a:rPr lang="ja-JP" altLang="en-US"/>
              <a:t>承知いたしました</a:t>
            </a:r>
          </a:p>
        </p188:txBody>
      </p188:reply>
    </p188:replyLst>
    <p188:txBody>
      <a:bodyPr/>
      <a:lstStyle/>
      <a:p>
        <a:r>
          <a:rPr lang="ja-JP" altLang="en-US"/>
          <a:t>報告書に合わせて「にて、」より修正</a:t>
        </a:r>
      </a:p>
    </p188:txBody>
  </p188:cm>
  <p188:cm id="{FD6412F4-3A8C-428A-9AAF-F99B07DEEFDF}" authorId="{46C91934-1C41-3F81-7591-CF98D5546CEF}" status="resolved" created="2024-06-28T03:29:28.290" complete="100000">
    <ac:txMkLst xmlns:ac="http://schemas.microsoft.com/office/drawing/2013/main/command">
      <pc:docMk xmlns:pc="http://schemas.microsoft.com/office/powerpoint/2013/main/command"/>
      <pc:sldMk xmlns:pc="http://schemas.microsoft.com/office/powerpoint/2013/main/command" cId="2666566916" sldId="979"/>
      <ac:graphicFrameMk id="3" creationId="{D259D462-4BC8-4BCE-A5A6-21D6D00794AC}"/>
      <ac:tblMk/>
      <ac:tcMk rowId="143132755" colId="3495825939"/>
      <ac:txMk cp="32" len="3">
        <ac:context len="36" hash="377059265"/>
      </ac:txMk>
    </ac:txMkLst>
    <p188:pos x="3129454" y="1895238"/>
    <p188:replyLst>
      <p188:reply id="{6E3D7C2D-D149-468A-89A0-A920DF176831}" authorId="{C4A8F465-F88D-1474-1E09-E4839F5F16FA}" created="2024-07-01T06:32:05.714">
        <p188:txBody>
          <a:bodyPr/>
          <a:lstStyle/>
          <a:p>
            <a:r>
              <a:rPr lang="ja-JP" altLang="en-US"/>
              <a:t>異存ございません。</a:t>
            </a:r>
          </a:p>
        </p188:txBody>
      </p188:reply>
    </p188:replyLst>
    <p188:txBody>
      <a:bodyPr/>
      <a:lstStyle/>
      <a:p>
        <a:r>
          <a:rPr lang="ja-JP" altLang="en-US"/>
          <a:t>当該箇所と最後が体言止めでしたので、この際、全て報告書に合わせてみましたがいかがでしょうか。</a:t>
        </a:r>
      </a:p>
    </p188:txBody>
  </p188:cm>
  <p188:cm id="{8CA34F18-2563-4EF0-AC30-EB8B4D6293A7}" authorId="{46C91934-1C41-3F81-7591-CF98D5546CEF}" status="resolved" created="2024-06-28T03:29:59.200" complete="100000">
    <ac:txMkLst xmlns:ac="http://schemas.microsoft.com/office/drawing/2013/main/command">
      <pc:docMk xmlns:pc="http://schemas.microsoft.com/office/powerpoint/2013/main/command"/>
      <pc:sldMk xmlns:pc="http://schemas.microsoft.com/office/powerpoint/2013/main/command" cId="2666566916" sldId="979"/>
      <ac:graphicFrameMk id="3" creationId="{D259D462-4BC8-4BCE-A5A6-21D6D00794AC}"/>
      <ac:tblMk/>
      <ac:tcMk rowId="2606015183" colId="3495825939"/>
      <ac:txMk cp="12" len="3">
        <ac:context len="17" hash="1391488485"/>
      </ac:txMk>
    </ac:txMkLst>
    <p188:pos x="6815334" y="3940855"/>
    <p188:replyLst>
      <p188:reply id="{48C15DCC-5E85-4C77-84BE-DBB8FF71C9F0}" authorId="{11A8188F-B079-F531-6FC7-9B101B34F74F}" created="2024-07-03T06:05:35.283">
        <p188:txBody>
          <a:bodyPr/>
          <a:lstStyle/>
          <a:p>
            <a:r>
              <a:rPr lang="ja-JP" altLang="en-US"/>
              <a:t>修正済み。</a:t>
            </a:r>
          </a:p>
        </p188:txBody>
      </p188:reply>
    </p188:replyLst>
    <p188:txBody>
      <a:bodyPr/>
      <a:lstStyle/>
      <a:p>
        <a:r>
          <a:rPr lang="ja-JP" altLang="en-US"/>
          <a:t>先述のコメントに同じ。</a:t>
        </a:r>
      </a:p>
    </p188:txBody>
  </p188:cm>
</p188:cmLst>
</file>

<file path=ppt/comments/modernComment_CE5_BDCCB59C.xml><?xml version="1.0" encoding="utf-8"?>
<p188:cmLst xmlns:a="http://schemas.openxmlformats.org/drawingml/2006/main" xmlns:r="http://schemas.openxmlformats.org/officeDocument/2006/relationships" xmlns:p188="http://schemas.microsoft.com/office/powerpoint/2018/8/main">
  <p188:cm id="{BF6CD4B3-200F-4F60-9AB2-E7E02B871BE6}" authorId="{B11AB010-1E6E-E2B2-6C33-AE45366BC43B}" status="resolved" created="2024-05-23T02:09:02.505" complete="100000">
    <ac:txMkLst xmlns:ac="http://schemas.microsoft.com/office/drawing/2013/main/command">
      <pc:docMk xmlns:pc="http://schemas.microsoft.com/office/powerpoint/2013/main/command"/>
      <pc:sldMk xmlns:pc="http://schemas.microsoft.com/office/powerpoint/2013/main/command" cId="3184309660" sldId="3301"/>
      <ac:spMk id="7" creationId="{A5E937F1-EFC4-442B-8549-1AF95CF64318}"/>
      <ac:txMk cp="52" len="21">
        <ac:context len="306" hash="141358034"/>
      </ac:txMk>
    </ac:txMkLst>
    <p188:pos x="8918775" y="1071652"/>
    <p188:replyLst>
      <p188:reply id="{F5216C04-71BE-4722-9B69-3F7334D6AF83}" authorId="{C4A8F465-F88D-1474-1E09-E4839F5F16FA}" created="2024-06-21T07:55:32.346">
        <p188:txBody>
          <a:bodyPr/>
          <a:lstStyle/>
          <a:p>
            <a:r>
              <a:rPr lang="ja-JP" altLang="en-US"/>
              <a:t>異存ございません</a:t>
            </a:r>
          </a:p>
        </p188:txBody>
      </p188:reply>
      <p188:reply id="{BAF19008-DFCE-43B6-867C-8350C9C0809F}" authorId="{46C91934-1C41-3F81-7591-CF98D5546CEF}" created="2024-06-28T06:43:31.380">
        <p188:txBody>
          <a:bodyPr/>
          <a:lstStyle/>
          <a:p>
            <a:r>
              <a:rPr lang="ja-JP" altLang="en-US"/>
              <a:t>OK</a:t>
            </a:r>
          </a:p>
        </p188:txBody>
      </p188:reply>
    </p188:replyLst>
    <p188:txBody>
      <a:bodyPr/>
      <a:lstStyle/>
      <a:p>
        <a:r>
          <a:rPr lang="ja-JP" altLang="en-US"/>
          <a:t>「出生年別に動向を把握するために集計を行った。」との記載でしたが、報告書の記載より「動向を把握するため出生年別に集計を行った」に修正しました。</a:t>
        </a:r>
      </a:p>
    </p188:txBody>
  </p188:cm>
</p188:cmLst>
</file>

<file path=ppt/comments/modernComment_CE7_8D41BA20.xml><?xml version="1.0" encoding="utf-8"?>
<p188:cmLst xmlns:a="http://schemas.openxmlformats.org/drawingml/2006/main" xmlns:r="http://schemas.openxmlformats.org/officeDocument/2006/relationships" xmlns:p188="http://schemas.microsoft.com/office/powerpoint/2018/8/main">
  <p188:cm id="{F4554342-717D-489B-B718-99A2416DD191}" authorId="{46C91934-1C41-3F81-7591-CF98D5546CEF}" status="resolved" created="2024-06-28T06:44:46.122" complete="100000">
    <ac:txMkLst xmlns:ac="http://schemas.microsoft.com/office/drawing/2013/main/command">
      <pc:docMk xmlns:pc="http://schemas.microsoft.com/office/powerpoint/2013/main/command"/>
      <pc:sldMk xmlns:pc="http://schemas.microsoft.com/office/powerpoint/2013/main/command" cId="2369894944" sldId="3303"/>
      <ac:graphicFrameMk id="4" creationId="{2B15146B-0CD9-4660-9836-3B0959525EC0}"/>
      <ac:tblMk/>
      <ac:tcMk rowId="3726329268" colId="3631420162"/>
      <ac:txMk cp="0" len="4">
        <ac:context len="5" hash="4123653705"/>
      </ac:txMk>
    </ac:txMkLst>
    <p188:pos x="7051435" y="264266"/>
    <p188:replyLst>
      <p188:reply id="{C3FEAB90-786F-4D4B-90EF-CF003C90B6E7}" authorId="{C4A8F465-F88D-1474-1E09-E4839F5F16FA}" created="2024-06-28T07:30:06.857">
        <p188:txBody>
          <a:bodyPr/>
          <a:lstStyle/>
          <a:p>
            <a:r>
              <a:rPr lang="ja-JP" altLang="en-US"/>
              <a:t>白にする</a:t>
            </a:r>
          </a:p>
        </p188:txBody>
      </p188:reply>
      <p188:reply id="{1951CA61-6260-4838-9B93-CE203D77C434}" authorId="{11A8188F-B079-F531-6FC7-9B101B34F74F}" created="2024-07-03T06:25:28.007">
        <p188:txBody>
          <a:bodyPr/>
          <a:lstStyle/>
          <a:p>
            <a:r>
              <a:rPr lang="ja-JP" altLang="en-US"/>
              <a:t>解決済み</a:t>
            </a:r>
          </a:p>
        </p188:txBody>
      </p188:reply>
    </p188:replyLst>
    <p188:txBody>
      <a:bodyPr/>
      <a:lstStyle/>
      <a:p>
        <a:r>
          <a:rPr lang="ja-JP" altLang="en-US"/>
          <a:t>わざと白抜き？</a:t>
        </a:r>
      </a:p>
    </p188:txBody>
  </p188:cm>
</p188:cmLst>
</file>

<file path=ppt/comments/modernComment_CE9_55B198AC.xml><?xml version="1.0" encoding="utf-8"?>
<p188:cmLst xmlns:a="http://schemas.openxmlformats.org/drawingml/2006/main" xmlns:r="http://schemas.openxmlformats.org/officeDocument/2006/relationships" xmlns:p188="http://schemas.microsoft.com/office/powerpoint/2018/8/main">
  <p188:cm id="{2ACDE927-1531-4C7D-9FF4-1A808F699AF2}" authorId="{B11AB010-1E6E-E2B2-6C33-AE45366BC43B}" status="resolved" created="2024-05-23T03:59:08.327" complete="100000">
    <ac:txMkLst xmlns:ac="http://schemas.microsoft.com/office/drawing/2013/main/command">
      <pc:docMk xmlns:pc="http://schemas.microsoft.com/office/powerpoint/2013/main/command"/>
      <pc:sldMk xmlns:pc="http://schemas.microsoft.com/office/powerpoint/2013/main/command" cId="1437702316" sldId="3305"/>
      <ac:spMk id="6" creationId="{2B148962-9014-4C24-A991-F8410C01E7CB}"/>
      <ac:txMk cp="0" len="59">
        <ac:context len="60" hash="1183768766"/>
      </ac:txMk>
    </ac:txMkLst>
    <p188:replyLst>
      <p188:reply id="{8B5AFA0B-3DB6-4185-87F7-48051C6DBD34}" authorId="{C4A8F465-F88D-1474-1E09-E4839F5F16FA}" created="2024-06-26T08:28:24.093">
        <p188:txBody>
          <a:bodyPr/>
          <a:lstStyle/>
          <a:p>
            <a:r>
              <a:rPr lang="ja-JP" altLang="en-US"/>
              <a:t>削除で良いと思う（湯浅さん相談）</a:t>
            </a:r>
          </a:p>
        </p188:txBody>
      </p188:reply>
      <p188:reply id="{10084EFF-0CB0-40EC-A1CA-63176D7153D1}" authorId="{46C91934-1C41-3F81-7591-CF98D5546CEF}" created="2024-06-28T06:47:01.720">
        <p188:txBody>
          <a:bodyPr/>
          <a:lstStyle/>
          <a:p>
            <a:r>
              <a:rPr lang="ja-JP" altLang="en-US"/>
              <a:t>?
</a:t>
            </a:r>
          </a:p>
        </p188:txBody>
      </p188:reply>
    </p188:replyLst>
    <p188:txBody>
      <a:bodyPr/>
      <a:lstStyle/>
      <a:p>
        <a:r>
          <a:rPr lang="ja-JP" altLang="en-US"/>
          <a:t>第14回報告書の4章にこちらの記載は見当たりませんでした。削除するか今回このままにして次回報告書に記載するかご相談。</a:t>
        </a:r>
      </a:p>
    </p188:txBody>
  </p188:cm>
  <p188:cm id="{9A07CE56-EC7A-4CBE-9717-9441541C8632}" authorId="{C4A8F465-F88D-1474-1E09-E4839F5F16FA}" status="resolved" created="2024-06-27T03:32:23.673" complete="100000">
    <ac:deMkLst xmlns:ac="http://schemas.microsoft.com/office/drawing/2013/main/command">
      <pc:docMk xmlns:pc="http://schemas.microsoft.com/office/powerpoint/2013/main/command"/>
      <pc:sldMk xmlns:pc="http://schemas.microsoft.com/office/powerpoint/2013/main/command" cId="1437702316" sldId="3305"/>
      <ac:spMk id="6" creationId="{2B148962-9014-4C24-A991-F8410C01E7CB}"/>
    </ac:deMkLst>
    <p188:replyLst>
      <p188:reply id="{9B084C95-21F9-40B9-A248-0E6F8CA007E5}" authorId="{46C91934-1C41-3F81-7591-CF98D5546CEF}" created="2024-06-28T06:46:26.154">
        <p188:txBody>
          <a:bodyPr/>
          <a:lstStyle/>
          <a:p>
            <a:r>
              <a:rPr lang="ja-JP" altLang="en-US"/>
              <a:t>削除でOK</a:t>
            </a:r>
          </a:p>
        </p188:txBody>
      </p188:reply>
      <p188:reply id="{ED5100F0-CAA8-4E45-BDF2-87D5B27FEA7E}" authorId="{11A8188F-B079-F531-6FC7-9B101B34F74F}" created="2024-07-03T06:25:59.328">
        <p188:txBody>
          <a:bodyPr/>
          <a:lstStyle/>
          <a:p>
            <a:r>
              <a:rPr lang="ja-JP" altLang="en-US"/>
              <a:t>解決済み</a:t>
            </a:r>
          </a:p>
        </p188:txBody>
      </p188:reply>
    </p188:replyLst>
    <p188:txBody>
      <a:bodyPr/>
      <a:lstStyle/>
      <a:p>
        <a:r>
          <a:rPr lang="ja-JP" altLang="en-US"/>
          <a:t>＞湯浅さん
ここの※印について、4章には該当するグラフや表もないことから削除で良いと思うのですがいかがでしょうか。</a:t>
        </a:r>
      </a:p>
    </p188:txBody>
  </p188:cm>
</p188:cmLst>
</file>

<file path=ppt/comments/modernComment_CEB_E6380E61.xml><?xml version="1.0" encoding="utf-8"?>
<p188:cmLst xmlns:a="http://schemas.openxmlformats.org/drawingml/2006/main" xmlns:r="http://schemas.openxmlformats.org/officeDocument/2006/relationships" xmlns:p188="http://schemas.microsoft.com/office/powerpoint/2018/8/main">
  <p188:cm id="{51F711FE-1429-46CB-A3EC-2AA42FF4E4F9}" authorId="{11A8188F-B079-F531-6FC7-9B101B34F74F}" status="resolved" created="2024-05-22T05:38:43.025" complete="100000">
    <pc:sldMkLst xmlns:pc="http://schemas.microsoft.com/office/powerpoint/2013/main/command">
      <pc:docMk/>
      <pc:sldMk cId="3862433377" sldId="3307"/>
    </pc:sldMkLst>
    <p188:replyLst>
      <p188:reply id="{270DE17A-74E5-4CE6-8560-CFD79C3D5D7E}" authorId="{C4A8F465-F88D-1474-1E09-E4839F5F16FA}" created="2024-06-26T09:07:19.439">
        <p188:txBody>
          <a:bodyPr/>
          <a:lstStyle/>
          <a:p>
            <a:r>
              <a:rPr lang="ja-JP" altLang="en-US"/>
              <a:t>14回報告書は表タイトルは「－」全角ハイフンにしているので、それで統一
→フォントの問題で全角ハイフンだとすごく短い見た目になるため、全角マイナスとする</a:t>
            </a:r>
          </a:p>
        </p188:txBody>
      </p188:reply>
    </p188:replyLst>
    <p188:txBody>
      <a:bodyPr/>
      <a:lstStyle/>
      <a:p>
        <a:r>
          <a:rPr lang="ja-JP" altLang="en-US"/>
          <a:t>ー半角にしない？</a:t>
        </a:r>
      </a:p>
    </p188:txBody>
  </p188:cm>
</p188:cmLst>
</file>

<file path=ppt/comments/modernComment_CED_65DFEC88.xml><?xml version="1.0" encoding="utf-8"?>
<p188:cmLst xmlns:a="http://schemas.openxmlformats.org/drawingml/2006/main" xmlns:r="http://schemas.openxmlformats.org/officeDocument/2006/relationships" xmlns:p188="http://schemas.microsoft.com/office/powerpoint/2018/8/main">
  <p188:cm id="{9E0AA5F4-9285-49B1-84EB-BBCEECE7B4B5}" authorId="{C4A8F465-F88D-1474-1E09-E4839F5F16FA}" status="resolved" created="2024-06-26T09:12:30.640" complete="100000">
    <ac:txMkLst xmlns:ac="http://schemas.microsoft.com/office/drawing/2013/main/command">
      <pc:docMk xmlns:pc="http://schemas.microsoft.com/office/powerpoint/2013/main/command"/>
      <pc:sldMk xmlns:pc="http://schemas.microsoft.com/office/powerpoint/2013/main/command" cId="1709173896" sldId="3309"/>
      <ac:spMk id="8" creationId="{A633C77C-C05D-4BC1-BD9C-892A0B642D42}"/>
      <ac:txMk cp="0" len="6">
        <ac:context len="29" hash="1398026028"/>
      </ac:txMk>
    </ac:txMkLst>
    <p188:pos x="1107126" y="262244"/>
    <p188:txBody>
      <a:bodyPr/>
      <a:lstStyle/>
      <a:p>
        <a:r>
          <a:rPr lang="ja-JP" altLang="en-US"/>
          <a:t>14回報告書は表タイトルは「－」全角ハイフンにしているので、それで統一
→フォントの問題で全角ハイフンだとすごく短い見た目になるため、全角マイナスとする</a:t>
        </a:r>
      </a:p>
    </p188:txBody>
  </p188:cm>
</p188:cmLst>
</file>

<file path=ppt/comments/modernComment_CEE_7D25BDA5.xml><?xml version="1.0" encoding="utf-8"?>
<p188:cmLst xmlns:a="http://schemas.openxmlformats.org/drawingml/2006/main" xmlns:r="http://schemas.openxmlformats.org/officeDocument/2006/relationships" xmlns:p188="http://schemas.microsoft.com/office/powerpoint/2018/8/main">
  <p188:cm id="{00F84A01-B8B8-4A55-A1E7-C5BD7C570ED9}" authorId="{C4A8F465-F88D-1474-1E09-E4839F5F16FA}" status="resolved" created="2024-06-26T09:08:58.031" complete="100000">
    <ac:txMkLst xmlns:ac="http://schemas.microsoft.com/office/drawing/2013/main/command">
      <pc:docMk xmlns:pc="http://schemas.microsoft.com/office/powerpoint/2013/main/command"/>
      <pc:sldMk xmlns:pc="http://schemas.microsoft.com/office/powerpoint/2013/main/command" cId="2099625381" sldId="3310"/>
      <ac:spMk id="6" creationId="{97804E0F-D055-4261-96B6-FE0F0EA04505}"/>
      <ac:txMk cp="188" len="3">
        <ac:context len="232" hash="1696711406"/>
      </ac:txMk>
    </ac:txMkLst>
    <p188:pos x="925592" y="3390879"/>
    <p188:txBody>
      <a:bodyPr/>
      <a:lstStyle/>
      <a:p>
        <a:r>
          <a:rPr lang="ja-JP" altLang="en-US"/>
          <a:t>2017年のみなので2016年削除</a:t>
        </a:r>
      </a:p>
    </p188:txBody>
  </p188:cm>
</p188:cmLst>
</file>

<file path=ppt/comments/modernComment_CEF_F0B6FA7F.xml><?xml version="1.0" encoding="utf-8"?>
<p188:cmLst xmlns:a="http://schemas.openxmlformats.org/drawingml/2006/main" xmlns:r="http://schemas.openxmlformats.org/officeDocument/2006/relationships" xmlns:p188="http://schemas.microsoft.com/office/powerpoint/2018/8/main">
  <p188:cm id="{E02CB530-9D08-44AA-9537-2A60611E859C}" authorId="{C4A8F465-F88D-1474-1E09-E4839F5F16FA}" status="resolved" created="2024-06-26T09:13:31.432" complete="100000">
    <ac:txMkLst xmlns:ac="http://schemas.microsoft.com/office/drawing/2013/main/command">
      <pc:docMk xmlns:pc="http://schemas.microsoft.com/office/powerpoint/2013/main/command"/>
      <pc:sldMk xmlns:pc="http://schemas.microsoft.com/office/powerpoint/2013/main/command" cId="4038523519" sldId="3311"/>
      <ac:spMk id="92164" creationId="{00000000-0000-0000-0000-000000000000}"/>
      <ac:txMk cp="59" len="29">
        <ac:context len="220" hash="2719245016"/>
      </ac:txMk>
    </ac:txMkLst>
    <p188:pos x="9218566" y="765374"/>
    <p188:txBody>
      <a:bodyPr/>
      <a:lstStyle/>
      <a:p>
        <a:r>
          <a:rPr lang="ja-JP" altLang="en-US"/>
          <a:t>（以下、生後1分以内に新生児蘇生処置が必要であった事例）
↓
（以下「生後1分以内に新生児蘇生処置が必要であった事例」）
に修正
※報告書体裁に合わせて</a:t>
        </a:r>
      </a:p>
    </p188:txBody>
  </p188:cm>
  <p188:cm id="{8239799F-A168-4E4F-AA65-7DC4C55056A8}" authorId="{C4A8F465-F88D-1474-1E09-E4839F5F16FA}" status="resolved" created="2024-06-26T09:13:48.955" complete="100000">
    <ac:txMkLst xmlns:ac="http://schemas.microsoft.com/office/drawing/2013/main/command">
      <pc:docMk xmlns:pc="http://schemas.microsoft.com/office/powerpoint/2013/main/command"/>
      <pc:sldMk xmlns:pc="http://schemas.microsoft.com/office/powerpoint/2013/main/command" cId="4038523519" sldId="3311"/>
      <ac:spMk id="92164" creationId="{00000000-0000-0000-0000-000000000000}"/>
      <ac:txMk cp="210" len="8">
        <ac:context len="220" hash="2719245016"/>
      </ac:txMk>
    </ac:txMkLst>
    <p188:pos x="6502527" y="3327505"/>
    <p188:txBody>
      <a:bodyPr/>
      <a:lstStyle/>
      <a:p>
        <a:r>
          <a:rPr lang="ja-JP" altLang="en-US"/>
          <a:t>14回報告書は表タイトルは「－」全角ハイフンにしているので、それで統一
→フォントの問題で全角ハイフンだとすごく短い見た目になるため、全角マイナスとする</a:t>
        </a:r>
      </a:p>
    </p188:txBody>
  </p188:cm>
</p188:cmLst>
</file>

<file path=ppt/comments/modernComment_CF0_5B6286C4.xml><?xml version="1.0" encoding="utf-8"?>
<p188:cmLst xmlns:a="http://schemas.openxmlformats.org/drawingml/2006/main" xmlns:r="http://schemas.openxmlformats.org/officeDocument/2006/relationships" xmlns:p188="http://schemas.microsoft.com/office/powerpoint/2018/8/main">
  <p188:cm id="{DDFAA3DF-E234-45C2-8DA6-DC8A512C94CD}" authorId="{C4A8F465-F88D-1474-1E09-E4839F5F16FA}" status="resolved" created="2024-06-26T09:16:36.210" complete="100000">
    <ac:txMkLst xmlns:ac="http://schemas.microsoft.com/office/drawing/2013/main/command">
      <pc:docMk xmlns:pc="http://schemas.microsoft.com/office/powerpoint/2013/main/command"/>
      <pc:sldMk xmlns:pc="http://schemas.microsoft.com/office/powerpoint/2013/main/command" cId="1533183684" sldId="3312"/>
      <ac:spMk id="8" creationId="{A633C77C-C05D-4BC1-BD9C-892A0B642D42}"/>
      <ac:txMk cp="0" len="7">
        <ac:context len="84" hash="3591768130"/>
      </ac:txMk>
    </ac:txMkLst>
    <p188:pos x="1276021" y="266082"/>
    <p188:txBody>
      <a:bodyPr/>
      <a:lstStyle/>
      <a:p>
        <a:r>
          <a:rPr lang="ja-JP" altLang="en-US"/>
          <a:t>14回報告書は表タイトルは「－」全角ハイフンにしているので、それで統一
→フォントの問題で全角ハイフンだとすごく短い見た目になるため、全角マイナスとする</a:t>
        </a:r>
      </a:p>
    </p188:txBody>
  </p188:cm>
</p188:cmLst>
</file>

<file path=ppt/comments/modernComment_CF1_E7B1C974.xml><?xml version="1.0" encoding="utf-8"?>
<p188:cmLst xmlns:a="http://schemas.openxmlformats.org/drawingml/2006/main" xmlns:r="http://schemas.openxmlformats.org/officeDocument/2006/relationships" xmlns:p188="http://schemas.microsoft.com/office/powerpoint/2018/8/main">
  <p188:cm id="{7A66B288-C38A-4EEF-A56C-9DD3D8B8A769}" authorId="{C4A8F465-F88D-1474-1E09-E4839F5F16FA}" status="resolved" created="2024-06-26T09:09:37.125" complete="100000">
    <ac:txMkLst xmlns:ac="http://schemas.microsoft.com/office/drawing/2013/main/command">
      <pc:docMk xmlns:pc="http://schemas.microsoft.com/office/powerpoint/2013/main/command"/>
      <pc:sldMk xmlns:pc="http://schemas.microsoft.com/office/powerpoint/2013/main/command" cId="3887188340" sldId="3313"/>
      <ac:spMk id="6" creationId="{97804E0F-D055-4261-96B6-FE0F0EA04505}"/>
      <ac:txMk cp="171" len="5">
        <ac:context len="215" hash="2049616303"/>
      </ac:txMk>
    </ac:txMkLst>
    <p188:pos x="1097608" y="2983473"/>
    <p188:txBody>
      <a:bodyPr/>
      <a:lstStyle/>
      <a:p>
        <a:r>
          <a:rPr lang="ja-JP" altLang="en-US"/>
          <a:t>2017年のみなので2016年削除</a:t>
        </a:r>
      </a:p>
    </p188:txBody>
  </p188:cm>
</p188:cmLst>
</file>

<file path=ppt/comments/modernComment_CF2_A189EB48.xml><?xml version="1.0" encoding="utf-8"?>
<p188:cmLst xmlns:a="http://schemas.openxmlformats.org/drawingml/2006/main" xmlns:r="http://schemas.openxmlformats.org/officeDocument/2006/relationships" xmlns:p188="http://schemas.microsoft.com/office/powerpoint/2018/8/main">
  <p188:cm id="{3518F45A-64B8-4522-BE26-B400E8825941}" authorId="{C4A8F465-F88D-1474-1E09-E4839F5F16FA}" status="resolved" created="2024-06-26T09:17:18.190" complete="100000">
    <ac:txMkLst xmlns:ac="http://schemas.microsoft.com/office/drawing/2013/main/command">
      <pc:docMk xmlns:pc="http://schemas.microsoft.com/office/powerpoint/2013/main/command"/>
      <pc:sldMk xmlns:pc="http://schemas.microsoft.com/office/powerpoint/2013/main/command" cId="2710170440" sldId="3314"/>
      <ac:spMk id="92164" creationId="{00000000-0000-0000-0000-000000000000}"/>
      <ac:txMk cp="112" len="6">
        <ac:context len="121" hash="2308904646"/>
      </ac:txMk>
    </ac:txMkLst>
    <p188:pos x="4574139" y="1933271"/>
    <p188:txBody>
      <a:bodyPr/>
      <a:lstStyle/>
      <a:p>
        <a:r>
          <a:rPr lang="ja-JP" altLang="en-US"/>
          <a:t>14回報告書は表タイトルは「－」全角ハイフンにしているので、それで統一
→フォントの問題で全角ハイフンだとすごく短い見た目になるため、全角マイナスとする</a:t>
        </a:r>
      </a:p>
    </p188:txBody>
  </p188:cm>
</p188:cmLst>
</file>

<file path=ppt/comments/modernComment_CF3_709F33E4.xml><?xml version="1.0" encoding="utf-8"?>
<p188:cmLst xmlns:a="http://schemas.openxmlformats.org/drawingml/2006/main" xmlns:r="http://schemas.openxmlformats.org/officeDocument/2006/relationships" xmlns:p188="http://schemas.microsoft.com/office/powerpoint/2018/8/main">
  <p188:cm id="{30E8D327-0ACE-48C4-95AF-B01DC02E6D37}" authorId="{C4A8F465-F88D-1474-1E09-E4839F5F16FA}" status="resolved" created="2024-06-26T09:17:30.360" complete="100000">
    <ac:txMkLst xmlns:ac="http://schemas.microsoft.com/office/drawing/2013/main/command">
      <pc:docMk xmlns:pc="http://schemas.microsoft.com/office/powerpoint/2013/main/command"/>
      <pc:sldMk xmlns:pc="http://schemas.microsoft.com/office/powerpoint/2013/main/command" cId="1889481700" sldId="3315"/>
      <ac:spMk id="8" creationId="{A633C77C-C05D-4BC1-BD9C-892A0B642D42}"/>
      <ac:txMk cp="0" len="7">
        <ac:context len="28" hash="4025603017"/>
      </ac:txMk>
    </ac:txMkLst>
    <p188:pos x="1279395" y="263483"/>
    <p188:txBody>
      <a:bodyPr/>
      <a:lstStyle/>
      <a:p>
        <a:r>
          <a:rPr lang="ja-JP" altLang="en-US"/>
          <a:t>14回報告書は表タイトルは「－」全角ハイフンにしているので、それで統一
→フォントの問題で全角ハイフンだとすごく短い見た目になるため、全角マイナスとする</a:t>
        </a:r>
      </a:p>
    </p188:txBody>
  </p188:cm>
</p188:cmLst>
</file>

<file path=ppt/comments/modernComment_CF4_6C8476D2.xml><?xml version="1.0" encoding="utf-8"?>
<p188:cmLst xmlns:a="http://schemas.openxmlformats.org/drawingml/2006/main" xmlns:r="http://schemas.openxmlformats.org/officeDocument/2006/relationships" xmlns:p188="http://schemas.microsoft.com/office/powerpoint/2018/8/main">
  <p188:cm id="{9C633C05-0C23-4F3F-BA8E-F3DC9B426C90}" authorId="{11A8188F-B079-F531-6FC7-9B101B34F74F}" status="resolved" created="2024-05-22T05:57:46.744" complete="100000">
    <ac:txMkLst xmlns:ac="http://schemas.microsoft.com/office/drawing/2013/main/command">
      <pc:docMk xmlns:pc="http://schemas.microsoft.com/office/powerpoint/2013/main/command"/>
      <pc:sldMk xmlns:pc="http://schemas.microsoft.com/office/powerpoint/2013/main/command" cId="1820620498" sldId="3316"/>
      <ac:spMk id="6" creationId="{97804E0F-D055-4261-96B6-FE0F0EA04505}"/>
      <ac:txMk cp="153" len="1">
        <ac:context len="216" hash="1602350428"/>
      </ac:txMk>
    </ac:txMkLst>
    <p188:pos x="2864981" y="2530800"/>
    <p188:replyLst>
      <p188:reply id="{1194130E-6CD9-4A2E-A549-989F7BD5B5CA}" authorId="{C4A8F465-F88D-1474-1E09-E4839F5F16FA}" created="2024-06-21T07:57:59.413">
        <p188:txBody>
          <a:bodyPr/>
          <a:lstStyle/>
          <a:p>
            <a:r>
              <a:rPr lang="ja-JP" altLang="en-US"/>
              <a:t>異存ございません。</a:t>
            </a:r>
          </a:p>
        </p188:txBody>
      </p188:reply>
    </p188:replyLst>
    <p188:txBody>
      <a:bodyPr/>
      <a:lstStyle/>
      <a:p>
        <a:r>
          <a:rPr lang="ja-JP" altLang="en-US"/>
          <a:t>報告書は「を」になっているので、「で」から「を」に修正しました。</a:t>
        </a:r>
      </a:p>
    </p188:txBody>
  </p188:cm>
  <p188:cm id="{0F26A1AB-2101-4A6B-8016-DC4D45128FE5}" authorId="{C4A8F465-F88D-1474-1E09-E4839F5F16FA}" status="resolved" created="2024-06-26T09:10:06.770" complete="100000">
    <ac:txMkLst xmlns:ac="http://schemas.microsoft.com/office/drawing/2013/main/command">
      <pc:docMk xmlns:pc="http://schemas.microsoft.com/office/powerpoint/2013/main/command"/>
      <pc:sldMk xmlns:pc="http://schemas.microsoft.com/office/powerpoint/2013/main/command" cId="1820620498" sldId="3316"/>
      <ac:spMk id="6" creationId="{97804E0F-D055-4261-96B6-FE0F0EA04505}"/>
      <ac:txMk cp="172" len="5">
        <ac:context len="216" hash="1602350428"/>
      </ac:txMk>
    </ac:txMkLst>
    <p188:pos x="1106661" y="2983473"/>
    <p188:txBody>
      <a:bodyPr/>
      <a:lstStyle/>
      <a:p>
        <a:r>
          <a:rPr lang="ja-JP" altLang="en-US"/>
          <a:t>2017年のみなので2016年削除</a:t>
        </a:r>
      </a:p>
    </p188:txBody>
  </p188:cm>
</p188:cmLst>
</file>

<file path=ppt/comments/modernComment_CF5_8DF5CF.xml><?xml version="1.0" encoding="utf-8"?>
<p188:cmLst xmlns:a="http://schemas.openxmlformats.org/drawingml/2006/main" xmlns:r="http://schemas.openxmlformats.org/officeDocument/2006/relationships" xmlns:p188="http://schemas.microsoft.com/office/powerpoint/2018/8/main">
  <p188:cm id="{EEA4D6D6-468F-4E57-916B-3165A1359F1D}" authorId="{C4A8F465-F88D-1474-1E09-E4839F5F16FA}" status="resolved" created="2024-06-26T09:17:53.199" complete="100000">
    <ac:txMkLst xmlns:ac="http://schemas.microsoft.com/office/drawing/2013/main/command">
      <pc:docMk xmlns:pc="http://schemas.microsoft.com/office/powerpoint/2013/main/command"/>
      <pc:sldMk xmlns:pc="http://schemas.microsoft.com/office/powerpoint/2013/main/command" cId="9303503" sldId="3317"/>
      <ac:spMk id="92164" creationId="{00000000-0000-0000-0000-000000000000}"/>
      <ac:txMk cp="217" len="6">
        <ac:context len="226" hash="3674377630"/>
      </ac:txMk>
    </ac:txMkLst>
    <p188:pos x="4049038" y="3173596"/>
    <p188:txBody>
      <a:bodyPr/>
      <a:lstStyle/>
      <a:p>
        <a:r>
          <a:rPr lang="ja-JP" altLang="en-US"/>
          <a:t>14回報告書は表タイトルは「－」全角ハイフンにしているので、それで統一
→フォントの問題で全角ハイフンだとすごく短い見た目になるため、全角マイナスとする</a:t>
        </a:r>
      </a:p>
    </p188:txBody>
  </p188:cm>
</p188:cmLst>
</file>

<file path=ppt/comments/modernComment_CF6_A73CFC0F.xml><?xml version="1.0" encoding="utf-8"?>
<p188:cmLst xmlns:a="http://schemas.openxmlformats.org/drawingml/2006/main" xmlns:r="http://schemas.openxmlformats.org/officeDocument/2006/relationships" xmlns:p188="http://schemas.microsoft.com/office/powerpoint/2018/8/main">
  <p188:cm id="{74B157A0-4BFE-4F6F-AC07-6AA7C0134465}" authorId="{C4A8F465-F88D-1474-1E09-E4839F5F16FA}" status="resolved" created="2024-06-26T09:18:06.164" complete="100000">
    <ac:txMkLst xmlns:ac="http://schemas.microsoft.com/office/drawing/2013/main/command">
      <pc:docMk xmlns:pc="http://schemas.microsoft.com/office/powerpoint/2013/main/command"/>
      <pc:sldMk xmlns:pc="http://schemas.microsoft.com/office/powerpoint/2013/main/command" cId="2805791759" sldId="3318"/>
      <ac:spMk id="8" creationId="{A633C77C-C05D-4BC1-BD9C-892A0B642D42}"/>
      <ac:txMk cp="0" len="7">
        <ac:context len="58" hash="3760414665"/>
      </ac:txMk>
    </ac:txMkLst>
    <p188:pos x="1279770" y="258380"/>
    <p188:txBody>
      <a:bodyPr/>
      <a:lstStyle/>
      <a:p>
        <a:r>
          <a:rPr lang="ja-JP" altLang="en-US"/>
          <a:t>14回報告書は表タイトルは「－」全角ハイフンにしているので、それで統一
→フォントの問題で全角ハイフンだとすごく短い見た目になるため、全角マイナスとする</a:t>
        </a:r>
      </a:p>
    </p188:txBody>
  </p188:cm>
</p188:cmLst>
</file>

<file path=ppt/comments/modernComment_CF7_183BCBFD.xml><?xml version="1.0" encoding="utf-8"?>
<p188:cmLst xmlns:a="http://schemas.openxmlformats.org/drawingml/2006/main" xmlns:r="http://schemas.openxmlformats.org/officeDocument/2006/relationships" xmlns:p188="http://schemas.microsoft.com/office/powerpoint/2018/8/main">
  <p188:cm id="{2A890AF9-B7E1-44A8-9617-7CD51F0D5042}" authorId="{C4A8F465-F88D-1474-1E09-E4839F5F16FA}" status="resolved" created="2024-06-26T09:18:50.487" complete="100000">
    <ac:txMkLst xmlns:ac="http://schemas.microsoft.com/office/drawing/2013/main/command">
      <pc:docMk xmlns:pc="http://schemas.microsoft.com/office/powerpoint/2013/main/command"/>
      <pc:sldMk xmlns:pc="http://schemas.microsoft.com/office/powerpoint/2013/main/command" cId="406572029" sldId="3319"/>
      <ac:spMk id="6" creationId="{97804E0F-D055-4261-96B6-FE0F0EA04505}"/>
      <ac:txMk cp="149" len="5">
        <ac:context len="193" hash="2769399686"/>
      </ac:txMk>
    </ac:txMkLst>
    <p188:pos x="1088554" y="2413105"/>
    <p188:txBody>
      <a:bodyPr/>
      <a:lstStyle/>
      <a:p>
        <a:r>
          <a:rPr lang="ja-JP" altLang="en-US"/>
          <a:t>2017年のみなので2016年削除</a:t>
        </a:r>
      </a:p>
    </p188:txBody>
  </p188:cm>
</p188:cmLst>
</file>

<file path=ppt/comments/modernComment_CF8_FB7888FB.xml><?xml version="1.0" encoding="utf-8"?>
<p188:cmLst xmlns:a="http://schemas.openxmlformats.org/drawingml/2006/main" xmlns:r="http://schemas.openxmlformats.org/officeDocument/2006/relationships" xmlns:p188="http://schemas.microsoft.com/office/powerpoint/2018/8/main">
  <p188:cm id="{4E84D4EB-30A6-4219-B5E4-2D76CD357ED9}" authorId="{C4A8F465-F88D-1474-1E09-E4839F5F16FA}" status="resolved" created="2024-06-26T09:19:11.276" complete="100000">
    <ac:txMkLst xmlns:ac="http://schemas.microsoft.com/office/drawing/2013/main/command">
      <pc:docMk xmlns:pc="http://schemas.microsoft.com/office/powerpoint/2013/main/command"/>
      <pc:sldMk xmlns:pc="http://schemas.microsoft.com/office/powerpoint/2013/main/command" cId="4218980603" sldId="3320"/>
      <ac:spMk id="92164" creationId="{00000000-0000-0000-0000-000000000000}"/>
      <ac:txMk cp="223" len="6">
        <ac:context len="232" hash="3473443812"/>
      </ac:txMk>
    </ac:txMkLst>
    <p188:pos x="6845146" y="3173595"/>
    <p188:txBody>
      <a:bodyPr/>
      <a:lstStyle/>
      <a:p>
        <a:r>
          <a:rPr lang="ja-JP" altLang="en-US"/>
          <a:t>14回報告書は表タイトルは「－」全角ハイフンにしているので、それで統一
→フォントの問題で全角ハイフンだとすごく短い見た目になるため、全角マイナスとする</a:t>
        </a:r>
      </a:p>
    </p188:txBody>
  </p188:cm>
</p188:cmLst>
</file>

<file path=ppt/comments/modernComment_CFA_C90E551.xml><?xml version="1.0" encoding="utf-8"?>
<p188:cmLst xmlns:a="http://schemas.openxmlformats.org/drawingml/2006/main" xmlns:r="http://schemas.openxmlformats.org/officeDocument/2006/relationships" xmlns:p188="http://schemas.microsoft.com/office/powerpoint/2018/8/main">
  <p188:cm id="{A7E13544-47A5-4BBD-AA4B-3E4D4E470AD7}" authorId="{B11AB010-1E6E-E2B2-6C33-AE45366BC43B}" status="resolved" created="2024-05-27T04:57:44.754" complete="100000">
    <ac:deMkLst xmlns:ac="http://schemas.microsoft.com/office/drawing/2013/main/command">
      <pc:docMk xmlns:pc="http://schemas.microsoft.com/office/powerpoint/2013/main/command"/>
      <pc:sldMk xmlns:pc="http://schemas.microsoft.com/office/powerpoint/2013/main/command" cId="210822481" sldId="3322"/>
      <ac:spMk id="25605" creationId="{00000000-0000-0000-0000-000000000000}"/>
    </ac:deMkLst>
    <p188:replyLst>
      <p188:reply id="{40AD3574-9F4D-4171-B330-E8ECE42B4E8A}" authorId="{C4A8F465-F88D-1474-1E09-E4839F5F16FA}" created="2024-06-24T09:03:41.489">
        <p188:txBody>
          <a:bodyPr/>
          <a:lstStyle/>
          <a:p>
            <a:r>
              <a:rPr lang="ja-JP" altLang="en-US"/>
              <a:t>・3章、4章と統一で表タイトルから＜＞削除
・吹き出し↓の【】はないとバランスが悪くなるので残す。</a:t>
            </a:r>
          </a:p>
        </p188:txBody>
      </p188:reply>
    </p188:replyLst>
    <p188:txBody>
      <a:bodyPr/>
      <a:lstStyle/>
      <a:p>
        <a:r>
          <a:rPr lang="ja-JP" altLang="en-US"/>
          <a:t>表タイトルのカッコ＜＞について、他の章と統合時統一？
第13回報告書では、３章は【】で、４章はカッコなし、概要は＜＞でバラバラなので、13回を踏襲するとバラバラになってしまう…。（なしで違和感ないならなしでもよい？）</a:t>
        </a:r>
      </a:p>
    </p188:txBody>
  </p188:cm>
</p188:cmLst>
</file>

<file path=ppt/comments/modernComment_CFD_4629EF8F.xml><?xml version="1.0" encoding="utf-8"?>
<p188:cmLst xmlns:a="http://schemas.openxmlformats.org/drawingml/2006/main" xmlns:r="http://schemas.openxmlformats.org/officeDocument/2006/relationships" xmlns:p188="http://schemas.microsoft.com/office/powerpoint/2018/8/main">
  <p188:cm id="{5DF66F82-8D7F-492E-97DA-27442C54BFE5}" authorId="{9CBA24FE-B721-C73E-4E57-C3959BD6F02D}" status="resolved" created="2024-05-28T05:02:39.369" complete="100000">
    <pc:sldMkLst xmlns:pc="http://schemas.microsoft.com/office/powerpoint/2013/main/command">
      <pc:docMk/>
      <pc:sldMk cId="1177153423" sldId="3325"/>
    </pc:sldMkLst>
    <p188:replyLst>
      <p188:reply id="{407A8580-DAD9-41F1-8450-91407A317F36}" authorId="{C4A8F465-F88D-1474-1E09-E4839F5F16FA}" created="2024-06-26T06:10:40.924">
        <p188:txBody>
          <a:bodyPr/>
          <a:lstStyle/>
          <a:p>
            <a:r>
              <a:rPr lang="ja-JP" altLang="en-US"/>
              <a:t>承知いたしました。</a:t>
            </a:r>
          </a:p>
        </p188:txBody>
      </p188:reply>
    </p188:replyLst>
    <p188:txBody>
      <a:bodyPr/>
      <a:lstStyle/>
      <a:p>
        <a:r>
          <a:rPr lang="ja-JP" altLang="en-US"/>
          <a:t>表を2分割して掲載しましたが、業者の原稿で別表にしていなかったため、初校Wordからの貼り付けです。</a:t>
        </a:r>
      </a:p>
    </p188:txBody>
  </p188:cm>
  <p188:cm id="{FF776691-FB06-47FE-8259-6FBCEF144B47}" authorId="{C4A8F465-F88D-1474-1E09-E4839F5F16FA}" status="resolved" created="2024-06-26T06:11:07.488" complete="100000">
    <ac:txMkLst xmlns:ac="http://schemas.microsoft.com/office/drawing/2013/main/command">
      <pc:docMk xmlns:pc="http://schemas.microsoft.com/office/powerpoint/2013/main/command"/>
      <pc:sldMk xmlns:pc="http://schemas.microsoft.com/office/powerpoint/2013/main/command" cId="1177153423" sldId="3325"/>
      <ac:spMk id="10" creationId="{99C328A7-0E68-43D4-82CA-1A510C738D39}"/>
      <ac:txMk cp="0">
        <ac:context len="35" hash="2619289590"/>
      </ac:txMk>
    </ac:txMkLst>
    <p188:pos x="349733" y="260482"/>
    <p188:txBody>
      <a:bodyPr/>
      <a:lstStyle/>
      <a:p>
        <a:r>
          <a:rPr lang="ja-JP" altLang="en-US"/>
          <a:t>４章、概況と併せて表タイトルの【】削除</a:t>
        </a:r>
      </a:p>
    </p188:txBody>
  </p188:cm>
</p188:cmLst>
</file>

<file path=ppt/comments/modernComment_CFF_B181CFBE.xml><?xml version="1.0" encoding="utf-8"?>
<p188:cmLst xmlns:a="http://schemas.openxmlformats.org/drawingml/2006/main" xmlns:r="http://schemas.openxmlformats.org/officeDocument/2006/relationships" xmlns:p188="http://schemas.microsoft.com/office/powerpoint/2018/8/main">
  <p188:cm id="{3C2E410B-A59D-4384-AF28-AB9452B019E1}" authorId="{9CBA24FE-B721-C73E-4E57-C3959BD6F02D}" status="resolved" created="2024-05-28T06:07:06.720">
    <pc:sldMkLst xmlns:pc="http://schemas.microsoft.com/office/powerpoint/2013/main/command">
      <pc:docMk/>
      <pc:sldMk cId="2978074558" sldId="3327"/>
    </pc:sldMkLst>
    <p188:replyLst>
      <p188:reply id="{6B634C23-6D01-4BB2-AD32-8604FD0C142E}" authorId="{C4A8F465-F88D-1474-1E09-E4839F5F16FA}" created="2024-06-28T00:47:46.945">
        <p188:txBody>
          <a:bodyPr/>
          <a:lstStyle/>
          <a:p>
            <a:r>
              <a:rPr lang="ja-JP" altLang="en-US"/>
              <a:t>承知いたしました。</a:t>
            </a:r>
          </a:p>
        </p188:txBody>
      </p188:reply>
    </p188:replyLst>
    <p188:txBody>
      <a:bodyPr/>
      <a:lstStyle/>
      <a:p>
        <a:r>
          <a:rPr lang="ja-JP" altLang="en-US"/>
          <a:t>「第1回　再発防止に関する報告書」（以下、第1回報告書）という記載がスライドにはそぐわないように思い、報告書本文と表現を変えています。</a:t>
        </a:r>
      </a:p>
    </p188:txBody>
  </p188:cm>
  <p188:cm id="{D507C616-4190-432D-A3A0-8D4FF224EF9C}" authorId="{11A8188F-B079-F531-6FC7-9B101B34F74F}" status="resolved" created="2024-05-31T04:05:24.938">
    <ac:txMkLst xmlns:ac="http://schemas.microsoft.com/office/drawing/2013/main/command">
      <pc:docMk xmlns:pc="http://schemas.microsoft.com/office/powerpoint/2013/main/command"/>
      <pc:sldMk xmlns:pc="http://schemas.microsoft.com/office/powerpoint/2013/main/command" cId="2978074558" sldId="3327"/>
      <ac:spMk id="5" creationId="{01A9E772-ED51-20BC-A36B-9573C407636C}"/>
      <ac:txMk cp="59">
        <ac:context len="320" hash="4291421591"/>
      </ac:txMk>
    </ac:txMkLst>
    <p188:pos x="2275045" y="1311600"/>
    <p188:replyLst>
      <p188:reply id="{967826C2-5B3E-4F41-AD46-36C00303E72C}" authorId="{C4A8F465-F88D-1474-1E09-E4839F5F16FA}" created="2024-06-26T07:47:45.913">
        <p188:txBody>
          <a:bodyPr/>
          <a:lstStyle/>
          <a:p>
            <a:r>
              <a:rPr lang="ja-JP" altLang="en-US"/>
              <a:t>表載せないので不要</a:t>
            </a:r>
          </a:p>
        </p188:txBody>
      </p188:reply>
    </p188:replyLst>
    <p188:txBody>
      <a:bodyPr/>
      <a:lstStyle/>
      <a:p>
        <a:r>
          <a:rPr lang="ja-JP" altLang="en-US"/>
          <a:t>必要かどうか</a:t>
        </a:r>
      </a:p>
    </p188:txBody>
  </p188:cm>
</p188:cmLst>
</file>

<file path=ppt/comments/modernComment_D00_A3D45EB5.xml><?xml version="1.0" encoding="utf-8"?>
<p188:cmLst xmlns:a="http://schemas.openxmlformats.org/drawingml/2006/main" xmlns:r="http://schemas.openxmlformats.org/officeDocument/2006/relationships" xmlns:p188="http://schemas.microsoft.com/office/powerpoint/2018/8/main">
  <p188:cm id="{B892CC9C-D8AF-433F-8885-A52C7FA39046}" authorId="{11A8188F-B079-F531-6FC7-9B101B34F74F}" status="resolved" created="2024-05-31T04:08:33.749" complete="100000">
    <ac:txMkLst xmlns:ac="http://schemas.microsoft.com/office/drawing/2013/main/command">
      <pc:docMk xmlns:pc="http://schemas.microsoft.com/office/powerpoint/2013/main/command"/>
      <pc:sldMk xmlns:pc="http://schemas.microsoft.com/office/powerpoint/2013/main/command" cId="2748604085" sldId="3328"/>
      <ac:spMk id="5" creationId="{80D2D7B9-537F-C1E5-34D2-89AAC71EBBEA}"/>
      <ac:txMk cp="45">
        <ac:context len="238" hash="1148361179"/>
      </ac:txMk>
    </ac:txMkLst>
    <p188:pos x="8469368" y="888813"/>
    <p188:replyLst>
      <p188:reply id="{1F0FD212-9CB8-4666-A32A-99A4B5857F86}" authorId="{C4A8F465-F88D-1474-1E09-E4839F5F16FA}" created="2024-06-26T07:48:04.906">
        <p188:txBody>
          <a:bodyPr/>
          <a:lstStyle/>
          <a:p>
            <a:r>
              <a:rPr lang="ja-JP" altLang="en-US"/>
              <a:t>表載せないので削除</a:t>
            </a:r>
          </a:p>
        </p188:txBody>
      </p188:reply>
    </p188:replyLst>
    <p188:txBody>
      <a:bodyPr/>
      <a:lstStyle/>
      <a:p>
        <a:r>
          <a:rPr lang="ja-JP" altLang="en-US"/>
          <a:t>表●●いるかどうか</a:t>
        </a:r>
      </a:p>
    </p188:txBody>
  </p188:cm>
  <p188:cm id="{9F56EB81-1A4C-46DE-9034-99EA69A64E77}" authorId="{11A8188F-B079-F531-6FC7-9B101B34F74F}" status="resolved" created="2024-05-31T04:11:10.435" complete="100000">
    <ac:txMkLst xmlns:ac="http://schemas.microsoft.com/office/drawing/2013/main/command">
      <pc:docMk xmlns:pc="http://schemas.microsoft.com/office/powerpoint/2013/main/command"/>
      <pc:sldMk xmlns:pc="http://schemas.microsoft.com/office/powerpoint/2013/main/command" cId="2748604085" sldId="3328"/>
      <ac:spMk id="5" creationId="{80D2D7B9-537F-C1E5-34D2-89AAC71EBBEA}"/>
      <ac:txMk cp="15" len="222">
        <ac:context len="238" hash="1148361179"/>
      </ac:txMk>
    </ac:txMkLst>
    <p188:pos x="8951148" y="888813"/>
    <p188:replyLst>
      <p188:reply id="{4EECE042-F2D8-48A7-8EDA-04CB96C69134}" authorId="{C4A8F465-F88D-1474-1E09-E4839F5F16FA}" created="2024-06-26T07:47:56.932">
        <p188:txBody>
          <a:bodyPr/>
          <a:lstStyle/>
          <a:p>
            <a:r>
              <a:rPr lang="ja-JP" altLang="en-US"/>
              <a:t>承知しました</a:t>
            </a:r>
          </a:p>
        </p188:txBody>
      </p188:reply>
    </p188:replyLst>
    <p188:txBody>
      <a:bodyPr/>
      <a:lstStyle/>
      <a:p>
        <a:r>
          <a:rPr lang="ja-JP" altLang="en-US"/>
          <a:t>12ページでは、＜「第〇回報告書」では＞
となっており、13,14ページでは、＜「第〇回報告書」においては＞　となっている。報告書では「では」なので、修正しました。</a:t>
        </a:r>
      </a:p>
    </p188:txBody>
  </p188:cm>
</p188:cmLst>
</file>

<file path=ppt/comments/modernComment_D01_27F35E85.xml><?xml version="1.0" encoding="utf-8"?>
<p188:cmLst xmlns:a="http://schemas.openxmlformats.org/drawingml/2006/main" xmlns:r="http://schemas.openxmlformats.org/officeDocument/2006/relationships" xmlns:p188="http://schemas.microsoft.com/office/powerpoint/2018/8/main">
  <p188:cm id="{7BF7A70B-3A91-466B-BE32-03A576CB86EB}" authorId="{11A8188F-B079-F531-6FC7-9B101B34F74F}" status="resolved" created="2024-05-29T08:22:15.071" complete="100000">
    <ac:txMkLst xmlns:ac="http://schemas.microsoft.com/office/drawing/2013/main/command">
      <pc:docMk xmlns:pc="http://schemas.microsoft.com/office/powerpoint/2013/main/command"/>
      <pc:sldMk xmlns:pc="http://schemas.microsoft.com/office/powerpoint/2013/main/command" cId="670260869" sldId="3329"/>
      <ac:spMk id="44036" creationId="{00000000-0000-0000-0000-000000000000}"/>
      <ac:txMk cp="71">
        <ac:context len="232" hash="3134237479"/>
      </ac:txMk>
    </ac:txMkLst>
    <p188:pos x="1331148" y="1686489"/>
    <p188:replyLst>
      <p188:reply id="{61A8B795-4F03-4D76-AEA0-AC1E5CC58C49}" authorId="{C4A8F465-F88D-1474-1E09-E4839F5F16FA}" created="2024-06-26T07:48:31.450">
        <p188:txBody>
          <a:bodyPr/>
          <a:lstStyle/>
          <a:p>
            <a:r>
              <a:rPr lang="ja-JP" altLang="en-US"/>
              <a:t>承知いたしました。</a:t>
            </a:r>
          </a:p>
        </p188:txBody>
      </p188:reply>
    </p188:replyLst>
    <p188:txBody>
      <a:bodyPr/>
      <a:lstStyle/>
      <a:p>
        <a:r>
          <a:rPr lang="ja-JP" altLang="en-US"/>
          <a:t>句点とスペース削除</a:t>
        </a:r>
      </a:p>
    </p188:txBody>
  </p188:cm>
  <p188:cm id="{25597DB5-A722-498C-9F42-EB9E50FF4B66}" authorId="{11A8188F-B079-F531-6FC7-9B101B34F74F}" status="resolved" created="2024-05-31T04:12:35.901" complete="100000">
    <ac:deMkLst xmlns:ac="http://schemas.microsoft.com/office/drawing/2013/main/command">
      <pc:docMk xmlns:pc="http://schemas.microsoft.com/office/powerpoint/2013/main/command"/>
      <pc:sldMk xmlns:pc="http://schemas.microsoft.com/office/powerpoint/2013/main/command" cId="670260869" sldId="3329"/>
      <ac:spMk id="44036" creationId="{00000000-0000-0000-0000-000000000000}"/>
    </ac:deMkLst>
    <p188:replyLst>
      <p188:reply id="{B2D331E0-7E4C-4884-9F56-248FA443202C}" authorId="{C4A8F465-F88D-1474-1E09-E4839F5F16FA}" created="2024-06-26T07:48:21.839">
        <p188:txBody>
          <a:bodyPr/>
          <a:lstStyle/>
          <a:p>
            <a:r>
              <a:rPr lang="ja-JP" altLang="en-US"/>
              <a:t>承知いたしました。</a:t>
            </a:r>
          </a:p>
        </p188:txBody>
      </p188:reply>
    </p188:replyLst>
    <p188:txBody>
      <a:bodyPr/>
      <a:lstStyle/>
      <a:p>
        <a:r>
          <a:rPr lang="ja-JP" altLang="en-US"/>
          <a:t>１３ページ同様に、おいてはをではに直しました。</a:t>
        </a:r>
      </a:p>
    </p188:txBody>
  </p188:cm>
  <p188:cm id="{ABCE093E-9B59-4673-875B-9871A49D5819}" authorId="{46C91934-1C41-3F81-7591-CF98D5546CEF}" status="resolved" created="2024-06-28T06:26:05.365" complete="100000">
    <ac:txMkLst xmlns:ac="http://schemas.microsoft.com/office/drawing/2013/main/command">
      <pc:docMk xmlns:pc="http://schemas.microsoft.com/office/powerpoint/2013/main/command"/>
      <pc:sldMk xmlns:pc="http://schemas.microsoft.com/office/powerpoint/2013/main/command" cId="670260869" sldId="3329"/>
      <ac:spMk id="44036" creationId="{00000000-0000-0000-0000-000000000000}"/>
      <ac:txMk cp="9">
        <ac:context len="232" hash="3134237479"/>
      </ac:txMk>
    </ac:txMkLst>
    <p188:pos x="5842837" y="882372"/>
    <p188:replyLst>
      <p188:reply id="{1A09DC4D-62C1-42F0-8F3A-7F4995D6E929}" authorId="{C4A8F465-F88D-1474-1E09-E4839F5F16FA}" created="2024-06-28T07:24:47.308">
        <p188:txBody>
          <a:bodyPr/>
          <a:lstStyle/>
          <a:p>
            <a:r>
              <a:rPr lang="ja-JP" altLang="en-US"/>
              <a:t>該当箇所一文削除</a:t>
            </a:r>
          </a:p>
        </p188:txBody>
      </p188:reply>
      <p188:reply id="{BD1C93EB-A540-4451-91A8-6D36DC69BD02}" authorId="{11A8188F-B079-F531-6FC7-9B101B34F74F}" created="2024-07-03T06:16:00.617">
        <p188:txBody>
          <a:bodyPr/>
          <a:lstStyle/>
          <a:p>
            <a:r>
              <a:rPr lang="ja-JP" altLang="en-US"/>
              <a:t>解決済み</a:t>
            </a:r>
          </a:p>
        </p188:txBody>
      </p188:reply>
    </p188:replyLst>
    <p188:txBody>
      <a:bodyPr/>
      <a:lstStyle/>
      <a:p>
        <a:r>
          <a:rPr lang="ja-JP" altLang="en-US"/>
          <a:t>13回の2カウントが分かりづらいので、この際、何回取り上げたという記載はよい？</a:t>
        </a:r>
      </a:p>
    </p188:txBody>
  </p188:cm>
</p188:cmLst>
</file>

<file path=ppt/comments/modernComment_D02_E6F7143A.xml><?xml version="1.0" encoding="utf-8"?>
<p188:cmLst xmlns:a="http://schemas.openxmlformats.org/drawingml/2006/main" xmlns:r="http://schemas.openxmlformats.org/officeDocument/2006/relationships" xmlns:p188="http://schemas.microsoft.com/office/powerpoint/2018/8/main">
  <p188:cm id="{22F7AAB9-528A-464B-A70A-CCD736D08AFD}" authorId="{11A8188F-B079-F531-6FC7-9B101B34F74F}" status="resolved" created="2024-05-29T08:23:56.146" complete="100000">
    <ac:txMkLst xmlns:ac="http://schemas.microsoft.com/office/drawing/2013/main/command">
      <pc:docMk xmlns:pc="http://schemas.microsoft.com/office/powerpoint/2013/main/command"/>
      <pc:sldMk xmlns:pc="http://schemas.microsoft.com/office/powerpoint/2013/main/command" cId="3874952250" sldId="3330"/>
      <ac:spMk id="44036" creationId="{00000000-0000-0000-0000-000000000000}"/>
      <ac:txMk cp="68">
        <ac:context len="298" hash="2646104147"/>
      </ac:txMk>
    </ac:txMkLst>
    <p188:pos x="1586787" y="1214540"/>
    <p188:replyLst>
      <p188:reply id="{44F9A31B-42AD-44AA-81DC-C7048596E6FA}" authorId="{11A8188F-B079-F531-6FC7-9B101B34F74F}" created="2024-05-31T04:14:34.899">
        <p188:txBody>
          <a:bodyPr/>
          <a:lstStyle/>
          <a:p>
            <a:r>
              <a:rPr lang="ja-JP" altLang="en-US"/>
              <a:t>リーフレットポスター集のリンクを挿入？</a:t>
            </a:r>
          </a:p>
        </p188:txBody>
      </p188:reply>
      <p188:reply id="{12CF5E32-9CEE-490F-B621-8E32268B0D98}" authorId="{C4A8F465-F88D-1474-1E09-E4839F5F16FA}" created="2024-06-26T07:49:01.867">
        <p188:txBody>
          <a:bodyPr/>
          <a:lstStyle/>
          <a:p>
            <a:r>
              <a:rPr lang="ja-JP" altLang="en-US"/>
              <a:t>リンク貼らないので「＊」削除</a:t>
            </a:r>
          </a:p>
        </p188:txBody>
      </p188:reply>
    </p188:replyLst>
    <p188:txBody>
      <a:bodyPr/>
      <a:lstStyle/>
      <a:p>
        <a:r>
          <a:rPr lang="ja-JP" altLang="en-US"/>
          <a:t>？</a:t>
        </a:r>
      </a:p>
    </p188:txBody>
  </p188:cm>
  <p188:cm id="{1F583A15-DAE7-4531-938E-81ACE643F2A9}" authorId="{11A8188F-B079-F531-6FC7-9B101B34F74F}" status="resolved" created="2024-07-03T06:18:15.309" complete="100000">
    <ac:deMkLst xmlns:ac="http://schemas.microsoft.com/office/drawing/2013/main/command">
      <pc:docMk xmlns:pc="http://schemas.microsoft.com/office/powerpoint/2013/main/command"/>
      <pc:sldMk xmlns:pc="http://schemas.microsoft.com/office/powerpoint/2013/main/command" cId="3874952250" sldId="3330"/>
      <ac:spMk id="44036" creationId="{00000000-0000-0000-0000-000000000000}"/>
    </ac:deMkLst>
    <p188:replyLst>
      <p188:reply id="{04736985-0F0C-45A2-B55C-55A045B9CC78}" authorId="{11A8188F-B079-F531-6FC7-9B101B34F74F}" created="2024-07-03T06:19:20.314">
        <p188:txBody>
          <a:bodyPr/>
          <a:lstStyle/>
          <a:p>
            <a:r>
              <a:rPr lang="ja-JP" altLang="en-US"/>
              <a:t>追記した</a:t>
            </a:r>
          </a:p>
        </p188:txBody>
      </p188:reply>
    </p188:replyLst>
    <p188:txBody>
      <a:bodyPr/>
      <a:lstStyle/>
      <a:p>
        <a:r>
          <a:rPr lang="ja-JP" altLang="en-US"/>
          <a:t>コメントがあると追記ができなかったため、以下コメントを一度削除しました。２つ目の〇のこれは　に対するコメントです。6/28湯浅さんコメント＞「これは」を明記した方よい？
そうすると、当該箇所を含む文章は次のような感じ？
案）リーフレットやポスター等は、繰り返し推奨していくことが望ましいとされた内容等について、再発防止に関する報告書の分析結果を簡潔にまとめており</a:t>
        </a:r>
      </a:p>
    </p188:txBody>
  </p188:cm>
</p188:cmLst>
</file>

<file path=ppt/comments/modernComment_D03_97E4137D.xml><?xml version="1.0" encoding="utf-8"?>
<p188:cmLst xmlns:a="http://schemas.openxmlformats.org/drawingml/2006/main" xmlns:r="http://schemas.openxmlformats.org/officeDocument/2006/relationships" xmlns:p188="http://schemas.microsoft.com/office/powerpoint/2018/8/main">
  <p188:cm id="{F9B373B8-F240-4774-A778-655AE098AC75}" authorId="{C4A8F465-F88D-1474-1E09-E4839F5F16FA}" status="resolved" created="2024-06-26T07:50:46.205" complete="100000">
    <ac:deMkLst xmlns:ac="http://schemas.microsoft.com/office/drawing/2013/main/command">
      <pc:docMk xmlns:pc="http://schemas.microsoft.com/office/powerpoint/2013/main/command"/>
      <pc:sldMk xmlns:pc="http://schemas.microsoft.com/office/powerpoint/2013/main/command" cId="2548306813" sldId="3331"/>
      <ac:spMk id="4" creationId="{C1168C65-5BAC-2097-F7AE-783CA97CFC3C}"/>
    </ac:deMkLst>
    <p188:replyLst>
      <p188:reply id="{13CF6785-0799-4703-9EC7-550888FF5830}" authorId="{C4A8F465-F88D-1474-1E09-E4839F5F16FA}" created="2024-06-28T00:51:09.659">
        <p188:txBody>
          <a:bodyPr/>
          <a:lstStyle/>
          <a:p>
            <a:r>
              <a:rPr lang="ja-JP" altLang="en-US"/>
              <a:t>報告書準拠なので、アンケート一覧はいらない</a:t>
            </a:r>
          </a:p>
        </p188:txBody>
      </p188:reply>
    </p188:replyLst>
    <p188:txBody>
      <a:bodyPr/>
      <a:lstStyle/>
      <a:p>
        <a:r>
          <a:rPr lang="ja-JP" altLang="en-US"/>
          <a:t>【小林さんからのコメント】
アンケート結果を載せた方が内容がわかりやすいか？</a:t>
        </a:r>
      </a:p>
    </p188:txBody>
  </p188:cm>
  <p188:cm id="{9ED09047-73A5-46C3-AB9E-CD3DD31018DF}" authorId="{46C91934-1C41-3F81-7591-CF98D5546CEF}" status="resolved" created="2024-06-28T06:31:47.890" complete="100000">
    <ac:txMkLst xmlns:ac="http://schemas.microsoft.com/office/drawing/2013/main/command">
      <pc:docMk xmlns:pc="http://schemas.microsoft.com/office/powerpoint/2013/main/command"/>
      <pc:sldMk xmlns:pc="http://schemas.microsoft.com/office/powerpoint/2013/main/command" cId="2548306813" sldId="3331"/>
      <ac:spMk id="44036" creationId="{00000000-0000-0000-0000-000000000000}"/>
      <ac:txMk cp="160" len="168">
        <ac:context len="329" hash="31800379"/>
      </ac:txMk>
    </ac:txMkLst>
    <p188:pos x="8915975" y="2276275"/>
    <p188:replyLst>
      <p188:reply id="{A2506380-1806-4F6A-A71F-E671241B3E4E}" authorId="{C4A8F465-F88D-1474-1E09-E4839F5F16FA}" created="2024-07-01T06:46:46.081">
        <p188:txBody>
          <a:bodyPr/>
          <a:lstStyle/>
          <a:p>
            <a:r>
              <a:rPr lang="ja-JP" altLang="en-US"/>
              <a:t>異存ございません。</a:t>
            </a:r>
          </a:p>
        </p188:txBody>
      </p188:reply>
      <p188:reply id="{BEF37A63-990D-44B2-82C8-747DEF512408}" authorId="{11A8188F-B079-F531-6FC7-9B101B34F74F}" created="2024-07-03T06:21:01.279">
        <p188:txBody>
          <a:bodyPr/>
          <a:lstStyle/>
          <a:p>
            <a:r>
              <a:rPr lang="ja-JP" altLang="en-US"/>
              <a:t>解決済み</a:t>
            </a:r>
          </a:p>
        </p188:txBody>
      </p188:reply>
    </p188:replyLst>
    <p188:txBody>
      <a:bodyPr/>
      <a:lstStyle/>
      <a:p>
        <a:r>
          <a:rPr lang="ja-JP" altLang="en-US"/>
          <a:t>次ページを集約</a:t>
        </a:r>
      </a:p>
    </p188:txBody>
  </p188:cm>
</p188:cmLst>
</file>

<file path=ppt/comments/modernComment_D30_26D7EFA9.xml><?xml version="1.0" encoding="utf-8"?>
<p188:cmLst xmlns:a="http://schemas.openxmlformats.org/drawingml/2006/main" xmlns:r="http://schemas.openxmlformats.org/officeDocument/2006/relationships" xmlns:p188="http://schemas.microsoft.com/office/powerpoint/2018/8/main">
  <p188:cm id="{93500933-A636-4625-A959-43E6FA10BD50}" authorId="{11A8188F-B079-F531-6FC7-9B101B34F74F}" status="resolved" created="2024-05-22T05:38:32.115" complete="100000">
    <ac:deMkLst xmlns:ac="http://schemas.microsoft.com/office/drawing/2013/main/command">
      <pc:docMk xmlns:pc="http://schemas.microsoft.com/office/powerpoint/2013/main/command"/>
      <pc:sldMk xmlns:pc="http://schemas.microsoft.com/office/powerpoint/2013/main/command" cId="651685801" sldId="3376"/>
      <ac:spMk id="92164" creationId="{00000000-0000-0000-0000-000000000000}"/>
    </ac:deMkLst>
    <p188:replyLst>
      <p188:reply id="{17D5F353-17CC-47C1-A178-85F9A33E4947}" authorId="{C4A8F465-F88D-1474-1E09-E4839F5F16FA}" created="2024-06-26T09:07:12.182">
        <p188:txBody>
          <a:bodyPr/>
          <a:lstStyle/>
          <a:p>
            <a:r>
              <a:rPr lang="ja-JP" altLang="en-US"/>
              <a:t>14回報告書は表タイトルは「－」全角ハイフンにしているので、それで統一
→フォントの問題で全角ハイフンだとすごく短い見た目になるため、全角マイナスとする</a:t>
            </a:r>
          </a:p>
        </p188:txBody>
      </p188:reply>
    </p188:replyLst>
    <p188:txBody>
      <a:bodyPr/>
      <a:lstStyle/>
      <a:p>
        <a:r>
          <a:rPr lang="ja-JP" altLang="en-US"/>
          <a:t>ー半角にしない？</a:t>
        </a:r>
      </a:p>
    </p188:txBody>
  </p188:cm>
</p188:cmLst>
</file>

<file path=ppt/comments/modernComment_D32_F8ECBE5E.xml><?xml version="1.0" encoding="utf-8"?>
<p188:cmLst xmlns:a="http://schemas.openxmlformats.org/drawingml/2006/main" xmlns:r="http://schemas.openxmlformats.org/officeDocument/2006/relationships" xmlns:p188="http://schemas.microsoft.com/office/powerpoint/2018/8/main">
  <p188:cm id="{2BD8CB43-8155-4ABE-948B-D3E74310C855}" authorId="{B11AB010-1E6E-E2B2-6C33-AE45366BC43B}" status="resolved" created="2024-05-15T02:49:45.200" complete="100000">
    <ac:txMkLst xmlns:ac="http://schemas.microsoft.com/office/drawing/2013/main/command">
      <pc:docMk xmlns:pc="http://schemas.microsoft.com/office/powerpoint/2013/main/command"/>
      <pc:sldMk xmlns:pc="http://schemas.microsoft.com/office/powerpoint/2013/main/command" cId="4176264798" sldId="3378"/>
      <ac:spMk id="4" creationId="{066D062E-0333-46C2-A6BE-BE263880D899}"/>
      <ac:txMk cp="0">
        <ac:context len="14" hash="2957864393"/>
      </ac:txMk>
    </ac:txMkLst>
    <p188:pos x="4265708" y="273242"/>
    <p188:replyLst>
      <p188:reply id="{357F74BA-3213-4C9A-BDF4-6E8F1B758034}" authorId="{C4A8F465-F88D-1474-1E09-E4839F5F16FA}" created="2024-06-20T11:01:04.807">
        <p188:txBody>
          <a:bodyPr/>
          <a:lstStyle/>
          <a:p>
            <a:r>
              <a:rPr lang="ja-JP" altLang="en-US"/>
              <a:t>・分析のイメージスライド内の原因分析報告書の下部分（報告書１２ページ）
→報告書に合わせてスライド内容修正
・再発防止委員会委員一覧スライド（報告書7ページ）
・これまでの再発防止報告書の発行年月スライド（該当ページなし）
→2章に当てはまらないのと、そもそも報告書に掲載がないが、載せておいても問題ない内容だと思われるため掲載は継続</a:t>
            </a:r>
          </a:p>
        </p188:txBody>
      </p188:reply>
    </p188:replyLst>
    <p188:txBody>
      <a:bodyPr/>
      <a:lstStyle/>
      <a:p>
        <a:r>
          <a:rPr lang="ja-JP" altLang="en-US"/>
          <a:t>【ご相談②】
「Ⅱ．再発防止」には、第２章に含まれない内容がいくつかありますが、記該当ページがないものもございますので、だいたい２章からということで追記不要でよいでしょうか。
●２章に含まれない内容
・分析のイメージスライド内の原因分析報告書の下部分（報告書１２ページ）
・再発防止委員会委員一覧スライド（報告書7ページ）
・これまでの再発防止報告書の発行年月スライド（該当ページなし）</a:t>
        </a:r>
      </a:p>
    </p188:txBody>
  </p188:cm>
</p188:cmLst>
</file>

<file path=ppt/comments/modernComment_D34_E4A783A1.xml><?xml version="1.0" encoding="utf-8"?>
<p188:cmLst xmlns:a="http://schemas.openxmlformats.org/drawingml/2006/main" xmlns:r="http://schemas.openxmlformats.org/officeDocument/2006/relationships" xmlns:p188="http://schemas.microsoft.com/office/powerpoint/2018/8/main">
  <p188:cm id="{4ADDC47C-D186-4FA7-9C53-F38012FC89B6}" authorId="{46C91934-1C41-3F81-7591-CF98D5546CEF}" status="resolved" created="2024-06-28T03:38:30.917" complete="100000">
    <ac:txMkLst xmlns:ac="http://schemas.microsoft.com/office/drawing/2013/main/command">
      <pc:docMk xmlns:pc="http://schemas.microsoft.com/office/powerpoint/2013/main/command"/>
      <pc:sldMk xmlns:pc="http://schemas.microsoft.com/office/powerpoint/2013/main/command" cId="3836183457" sldId="3380"/>
      <ac:spMk id="4" creationId="{F274A159-9756-40A3-9771-06C8B1F8F275}"/>
      <ac:txMk cp="0" len="12">
        <ac:context len="13" hash="2962583802"/>
      </ac:txMk>
    </ac:txMkLst>
    <p188:pos x="6241290" y="392610"/>
    <p188:txBody>
      <a:bodyPr/>
      <a:lstStyle/>
      <a:p>
        <a:r>
          <a:rPr lang="ja-JP" altLang="en-US"/>
          <a:t>タイトルに合わせ、修正しました。
以下、同じ。</a:t>
        </a:r>
      </a:p>
    </p188:txBody>
  </p188:cm>
  <p188:cm id="{92FEEF26-3641-4444-92B8-81414515738A}" authorId="{46C91934-1C41-3F81-7591-CF98D5546CEF}" status="resolved" created="2024-06-28T03:38:45.263" complete="100000">
    <ac:txMkLst xmlns:ac="http://schemas.microsoft.com/office/drawing/2013/main/command">
      <pc:docMk xmlns:pc="http://schemas.microsoft.com/office/powerpoint/2013/main/command"/>
      <pc:sldMk xmlns:pc="http://schemas.microsoft.com/office/powerpoint/2013/main/command" cId="3836183457" sldId="3380"/>
      <ac:spMk id="37891" creationId="{00000000-0000-0000-0000-000000000000}"/>
      <ac:txMk cp="0" len="3">
        <ac:context len="13" hash="554627295"/>
      </ac:txMk>
    </ac:txMkLst>
    <p188:pos x="3146837" y="727034"/>
    <p188:txBody>
      <a:bodyPr/>
      <a:lstStyle/>
      <a:p>
        <a:r>
          <a:rPr lang="ja-JP" altLang="en-US"/>
          <a:t>目次に合わせ修正しました。
以下、同じ。</a:t>
        </a:r>
      </a:p>
    </p188:txBody>
  </p188:cm>
</p188:cmLst>
</file>

<file path=ppt/comments/modernComment_D35_876E9CA7.xml><?xml version="1.0" encoding="utf-8"?>
<p188:cmLst xmlns:a="http://schemas.openxmlformats.org/drawingml/2006/main" xmlns:r="http://schemas.openxmlformats.org/officeDocument/2006/relationships" xmlns:p188="http://schemas.microsoft.com/office/powerpoint/2018/8/main">
  <p188:cm id="{563C33A5-BB66-45A0-B51D-1CE2FBAA319B}" authorId="{C4A8F465-F88D-1474-1E09-E4839F5F16FA}" status="resolved" created="2024-06-20T11:21:23.186" complete="100000">
    <pc:sldMkLst xmlns:pc="http://schemas.microsoft.com/office/powerpoint/2013/main/command">
      <pc:docMk/>
      <pc:sldMk cId="2272173223" sldId="3381"/>
    </pc:sldMkLst>
    <p188:replyLst>
      <p188:reply id="{1241B161-391D-4900-AE53-B5B572B24169}" authorId="{46C91934-1C41-3F81-7591-CF98D5546CEF}" created="2024-06-28T04:53:35.369">
        <p188:txBody>
          <a:bodyPr/>
          <a:lstStyle/>
          <a:p>
            <a:r>
              <a:rPr lang="ja-JP" altLang="en-US"/>
              <a:t>そうするとローマ数字を変えない方がよい？</a:t>
            </a:r>
          </a:p>
        </p188:txBody>
      </p188:reply>
      <p188:reply id="{D41C306D-73D2-42BE-94C4-F1D6F03E0A06}" authorId="{C4A8F465-F88D-1474-1E09-E4839F5F16FA}" created="2024-07-01T06:38:58.176">
        <p188:txBody>
          <a:bodyPr/>
          <a:lstStyle/>
          <a:p>
            <a:r>
              <a:rPr lang="ja-JP" altLang="en-US"/>
              <a:t>ローマ数字はへんこう、委員一覧は載せるべき位置が難しいのでこれはこれでいく</a:t>
            </a:r>
          </a:p>
        </p188:txBody>
      </p188:reply>
    </p188:replyLst>
    <p188:txBody>
      <a:bodyPr/>
      <a:lstStyle/>
      <a:p>
        <a:r>
          <a:rPr lang="ja-JP" altLang="en-US"/>
          <a:t>・2章には含まれないが他に掲載に適当な箇所もないため、このままでも良いと思うので掲載継続。</a:t>
        </a:r>
      </a:p>
    </p188:txBody>
  </p188:cm>
  <p188:cm id="{33D93F6E-A1ED-432F-A300-E498EC5CD7FE}" authorId="{46C91934-1C41-3F81-7591-CF98D5546CEF}" status="resolved" created="2024-06-28T04:52:57.265" complete="100000">
    <ac:txMkLst xmlns:ac="http://schemas.microsoft.com/office/drawing/2013/main/command">
      <pc:docMk xmlns:pc="http://schemas.microsoft.com/office/powerpoint/2013/main/command"/>
      <pc:sldMk xmlns:pc="http://schemas.microsoft.com/office/powerpoint/2013/main/command" cId="2272173223" sldId="3381"/>
      <ac:graphicFrameMk id="3" creationId="{1C249447-0ADA-47C5-A93B-3AA7876F245F}"/>
      <ac:tblMk/>
      <ac:tcMk rowId="2813414176" colId="3412320261"/>
      <ac:txMk cp="19" len="20">
        <ac:context len="40" hash="684759483"/>
      </ac:txMk>
    </ac:txMkLst>
    <p188:pos x="8445494" y="5001534"/>
    <p188:replyLst>
      <p188:reply id="{EF16D566-9E14-412B-A98A-F384B47355A2}" authorId="{C4A8F465-F88D-1474-1E09-E4839F5F16FA}" created="2024-07-01T06:37:07.190">
        <p188:txBody>
          <a:bodyPr/>
          <a:lstStyle/>
          <a:p>
            <a:r>
              <a:rPr lang="ja-JP" altLang="en-US"/>
              <a:t>１５回時に修正、こんかいはこのまま</a:t>
            </a:r>
          </a:p>
        </p188:txBody>
      </p188:reply>
      <p188:reply id="{F684DDD8-E5B0-4023-9C48-8F6F2C825356}" authorId="{11A8188F-B079-F531-6FC7-9B101B34F74F}" created="2024-07-03T06:06:02.474">
        <p188:txBody>
          <a:bodyPr/>
          <a:lstStyle/>
          <a:p>
            <a:r>
              <a:rPr lang="ja-JP" altLang="en-US"/>
              <a:t>解決済み</a:t>
            </a:r>
          </a:p>
        </p188:txBody>
      </p188:reply>
    </p188:replyLst>
    <p188:txBody>
      <a:bodyPr/>
      <a:lstStyle/>
      <a:p>
        <a:r>
          <a:rPr lang="ja-JP" altLang="en-US"/>
          <a:t>次回は荻田先生と同じスタイル？</a:t>
        </a:r>
      </a:p>
    </p188:txBody>
  </p188:cm>
</p188:cmLst>
</file>

<file path=ppt/comments/modernComment_D36_5C51B262.xml><?xml version="1.0" encoding="utf-8"?>
<p188:cmLst xmlns:a="http://schemas.openxmlformats.org/drawingml/2006/main" xmlns:r="http://schemas.openxmlformats.org/officeDocument/2006/relationships" xmlns:p188="http://schemas.microsoft.com/office/powerpoint/2018/8/main">
  <p188:cm id="{AE2B6A77-3580-4354-A9C1-035F187793E7}" authorId="{C4A8F465-F88D-1474-1E09-E4839F5F16FA}" status="resolved" created="2024-06-20T11:22:06.162" complete="100000">
    <pc:sldMkLst xmlns:pc="http://schemas.microsoft.com/office/powerpoint/2013/main/command">
      <pc:docMk/>
      <pc:sldMk cId="1548857954" sldId="3382"/>
    </pc:sldMkLst>
    <p188:replyLst/>
    <p188:txBody>
      <a:bodyPr/>
      <a:lstStyle/>
      <a:p>
        <a:r>
          <a:rPr lang="ja-JP" altLang="en-US"/>
          <a:t>・2章には含まれないが他に掲載に適当な箇所もないため、このままでも良いと思うので掲載継続。</a:t>
        </a:r>
      </a:p>
    </p188:txBody>
  </p188:cm>
</p188:cmLst>
</file>

<file path=ppt/comments/modernComment_D3C_0.xml><?xml version="1.0" encoding="utf-8"?>
<p188:cmLst xmlns:a="http://schemas.openxmlformats.org/drawingml/2006/main" xmlns:r="http://schemas.openxmlformats.org/officeDocument/2006/relationships" xmlns:p188="http://schemas.microsoft.com/office/powerpoint/2018/8/main">
  <p188:cm id="{61A1319F-DACB-41C8-AD2F-9A9FD943F752}" authorId="{B11AB010-1E6E-E2B2-6C33-AE45366BC43B}" status="resolved" created="2024-05-23T00:30:36.563" complete="100000">
    <ac:txMkLst xmlns:ac="http://schemas.microsoft.com/office/drawing/2013/main/command">
      <pc:docMk xmlns:pc="http://schemas.microsoft.com/office/powerpoint/2013/main/command"/>
      <pc:sldMk xmlns:pc="http://schemas.microsoft.com/office/powerpoint/2013/main/command" cId="0" sldId="3388"/>
      <ac:spMk id="4" creationId="{B95DF1C4-1490-4468-AA77-8BB24DBDE95D}"/>
      <ac:txMk cp="5" len="3">
        <ac:context len="14" hash="1840042107"/>
      </ac:txMk>
    </ac:txMkLst>
    <p188:pos x="3514267" y="565634"/>
    <p188:replyLst>
      <p188:reply id="{2F4C70F5-FBCA-446B-BF70-FB3A5BCCF2B6}" authorId="{C4A8F465-F88D-1474-1E09-E4839F5F16FA}" created="2024-06-26T02:57:44.528">
        <p188:txBody>
          <a:bodyPr/>
          <a:lstStyle/>
          <a:p>
            <a:r>
              <a:rPr lang="ja-JP" altLang="en-US"/>
              <a:t>承知いたしました。</a:t>
            </a:r>
          </a:p>
        </p188:txBody>
      </p188:reply>
    </p188:replyLst>
    <p188:txBody>
      <a:bodyPr/>
      <a:lstStyle/>
      <a:p>
        <a:r>
          <a:rPr lang="ja-JP" altLang="en-US"/>
          <a:t>ページ数を追記しました。</a:t>
        </a:r>
      </a:p>
    </p188:txBody>
  </p188:cm>
</p188:cmLst>
</file>

<file path=ppt/comments/modernComment_D3F_141C7D77.xml><?xml version="1.0" encoding="utf-8"?>
<p188:cmLst xmlns:a="http://schemas.openxmlformats.org/drawingml/2006/main" xmlns:r="http://schemas.openxmlformats.org/officeDocument/2006/relationships" xmlns:p188="http://schemas.microsoft.com/office/powerpoint/2018/8/main">
  <p188:cm id="{A7963003-30A5-4116-ABE9-878A18C47A5C}" authorId="{C4A8F465-F88D-1474-1E09-E4839F5F16FA}" status="resolved" created="2024-06-28T00:52:40.896" complete="100000">
    <ac:deMkLst xmlns:ac="http://schemas.microsoft.com/office/drawing/2013/main/command">
      <pc:docMk xmlns:pc="http://schemas.microsoft.com/office/powerpoint/2013/main/command"/>
      <pc:sldMk xmlns:pc="http://schemas.microsoft.com/office/powerpoint/2013/main/command" cId="337411447" sldId="3391"/>
      <ac:spMk id="7" creationId="{72DC7F20-B6E8-0FFE-25EB-4EB2FA4F1EE0}"/>
    </ac:deMkLst>
    <p188:txBody>
      <a:bodyPr/>
      <a:lstStyle/>
      <a:p>
        <a:r>
          <a:rPr lang="ja-JP" altLang="en-US"/>
          <a:t>４章、概況と併せて表タイトルの【】削除</a:t>
        </a:r>
      </a:p>
    </p188:txBody>
  </p188:cm>
</p188:cmLst>
</file>

<file path=ppt/comments/modernComment_D45_1DC4A659.xml><?xml version="1.0" encoding="utf-8"?>
<p188:cmLst xmlns:a="http://schemas.openxmlformats.org/drawingml/2006/main" xmlns:r="http://schemas.openxmlformats.org/officeDocument/2006/relationships" xmlns:p188="http://schemas.microsoft.com/office/powerpoint/2018/8/main">
  <p188:cm id="{2BD2F972-45B9-4A81-9E78-27A9AED41E03}" authorId="{11A8188F-B079-F531-6FC7-9B101B34F74F}" status="resolved" created="2024-05-31T04:42:29.643" complete="100000">
    <ac:txMkLst xmlns:ac="http://schemas.microsoft.com/office/drawing/2013/main/command">
      <pc:docMk xmlns:pc="http://schemas.microsoft.com/office/powerpoint/2013/main/command"/>
      <pc:sldMk xmlns:pc="http://schemas.microsoft.com/office/powerpoint/2013/main/command" cId="499426905" sldId="3397"/>
      <ac:spMk id="3" creationId="{3843183A-8767-B28B-5B4A-C08FFEA7903D}"/>
      <ac:txMk cp="148" len="127">
        <ac:context len="347" hash="3599241214"/>
      </ac:txMk>
    </ac:txMkLst>
    <p188:pos x="8951148" y="2314490"/>
    <p188:replyLst>
      <p188:reply id="{5CF8397A-58AC-499F-92FF-08AAF6A8035B}" authorId="{C4A8F465-F88D-1474-1E09-E4839F5F16FA}" created="2024-06-28T00:52:56.494">
        <p188:txBody>
          <a:bodyPr/>
          <a:lstStyle/>
          <a:p>
            <a:r>
              <a:rPr lang="ja-JP" altLang="en-US"/>
              <a:t>異存ございません。</a:t>
            </a:r>
          </a:p>
        </p188:txBody>
      </p188:reply>
    </p188:replyLst>
    <p188:txBody>
      <a:bodyPr/>
      <a:lstStyle/>
      <a:p>
        <a:r>
          <a:rPr lang="ja-JP" altLang="en-US"/>
          <a:t>もとの文を読むと、何に取り組むのが重要なのかわからなかったので、長くなりますが、報告書を抜粋して追記しました。（赤字）</a:t>
        </a:r>
      </a:p>
    </p188:txBody>
  </p188:cm>
  <p188:cm id="{A1E0B35C-86D5-4AAA-BA5B-344DF2EE028B}" authorId="{11A8188F-B079-F531-6FC7-9B101B34F74F}" status="resolved" created="2024-05-31T04:51:31.721" complete="100000">
    <ac:txMkLst xmlns:ac="http://schemas.microsoft.com/office/drawing/2013/main/command">
      <pc:docMk xmlns:pc="http://schemas.microsoft.com/office/powerpoint/2013/main/command"/>
      <pc:sldMk xmlns:pc="http://schemas.microsoft.com/office/powerpoint/2013/main/command" cId="499426905" sldId="3397"/>
      <ac:spMk id="3" creationId="{3843183A-8767-B28B-5B4A-C08FFEA7903D}"/>
      <ac:txMk cp="276" len="70">
        <ac:context len="347" hash="3599241214"/>
      </ac:txMk>
    </ac:txMkLst>
    <p188:pos x="8951148" y="3838490"/>
    <p188:replyLst>
      <p188:reply id="{F21B1B0D-DBD0-48E6-B1CF-BDBF2C5E1366}" authorId="{11A8188F-B079-F531-6FC7-9B101B34F74F}" created="2024-05-31T04:52:20.546">
        <p188:txBody>
          <a:bodyPr/>
          <a:lstStyle/>
          <a:p>
            <a:r>
              <a:rPr lang="ja-JP" altLang="en-US"/>
              <a:t>別冊を作成した、詳細はスライド●●ページ。などの記載があると親切な気がします。</a:t>
            </a:r>
          </a:p>
        </p188:txBody>
      </p188:reply>
      <p188:reply id="{4EB56159-CC64-43AB-AB91-7222B1B6FE06}" authorId="{C4A8F465-F88D-1474-1E09-E4839F5F16FA}" created="2024-06-26T07:56:33.370">
        <p188:txBody>
          <a:bodyPr/>
          <a:lstStyle/>
          <a:p>
            <a:r>
              <a:rPr lang="ja-JP" altLang="en-US"/>
              <a:t>29ページ目に紹介集作成の旨はあるので、ここに書かなくても良い気がします。</a:t>
            </a:r>
          </a:p>
        </p188:txBody>
      </p188:reply>
    </p188:replyLst>
    <p188:txBody>
      <a:bodyPr/>
      <a:lstStyle/>
      <a:p>
        <a:r>
          <a:rPr lang="ja-JP" altLang="en-US"/>
          <a:t>別冊を作成したことは書かなくて良い？</a:t>
        </a:r>
      </a:p>
    </p188:txBody>
  </p188:cm>
</p188:cmLst>
</file>

<file path=ppt/comments/modernComment_D4A_F4940463.xml><?xml version="1.0" encoding="utf-8"?>
<p188:cmLst xmlns:a="http://schemas.openxmlformats.org/drawingml/2006/main" xmlns:r="http://schemas.openxmlformats.org/officeDocument/2006/relationships" xmlns:p188="http://schemas.microsoft.com/office/powerpoint/2018/8/main">
  <p188:cm id="{D27BB586-C87D-46B9-A051-350B9B6238C7}" authorId="{B11AB010-1E6E-E2B2-6C33-AE45366BC43B}" status="resolved" created="2024-05-23T01:53:47.125" complete="100000">
    <ac:txMkLst xmlns:ac="http://schemas.microsoft.com/office/drawing/2013/main/command">
      <pc:docMk xmlns:pc="http://schemas.microsoft.com/office/powerpoint/2013/main/command"/>
      <pc:sldMk xmlns:pc="http://schemas.microsoft.com/office/powerpoint/2013/main/command" cId="4103341155" sldId="3402"/>
      <ac:spMk id="6" creationId="{F1E7BA3B-71D5-4712-B4A9-041D27E6206A}"/>
      <ac:txMk cp="36" len="2">
        <ac:context len="44" hash="3301907433"/>
      </ac:txMk>
    </ac:txMkLst>
    <p188:pos x="7765357" y="280658"/>
    <p188:replyLst>
      <p188:reply id="{19D8DFD5-BDBC-4AEE-A2E6-643AD7996511}" authorId="{C4A8F465-F88D-1474-1E09-E4839F5F16FA}" created="2024-06-24T09:08:15.934">
        <p188:txBody>
          <a:bodyPr/>
          <a:lstStyle/>
          <a:p>
            <a:r>
              <a:rPr lang="ja-JP" altLang="en-US"/>
              <a:t>注1、2がなく注3からだと違和感があるため、タイトルにもつける</a:t>
            </a:r>
          </a:p>
        </p188:txBody>
      </p188:reply>
      <p188:reply id="{D3A37D66-D40A-47C9-8F67-C9C1B76A47D6}" authorId="{46C91934-1C41-3F81-7591-CF98D5546CEF}" created="2024-06-28T06:57:58.826">
        <p188:txBody>
          <a:bodyPr/>
          <a:lstStyle/>
          <a:p>
            <a:r>
              <a:rPr lang="ja-JP" altLang="en-US"/>
              <a:t>OK</a:t>
            </a:r>
          </a:p>
        </p188:txBody>
      </p188:reply>
    </p188:replyLst>
    <p188:txBody>
      <a:bodyPr/>
      <a:lstStyle/>
      <a:p>
        <a:r>
          <a:rPr lang="ja-JP" altLang="en-US"/>
          <a:t>報告書ではこちらのタイトルに「注１，２）」があります。追記の要否ご相談。
※４章のスライドではタイトルにも「注1）」と記載があるので、どちらかに統一する？</a:t>
        </a:r>
      </a:p>
    </p188:txBody>
  </p188:cm>
</p188:cmLst>
</file>

<file path=ppt/comments/modernComment_D53_9EBB5E2F.xml><?xml version="1.0" encoding="utf-8"?>
<p188:cmLst xmlns:a="http://schemas.openxmlformats.org/drawingml/2006/main" xmlns:r="http://schemas.openxmlformats.org/officeDocument/2006/relationships" xmlns:p188="http://schemas.microsoft.com/office/powerpoint/2018/8/main">
  <p188:cm id="{988F3C1E-81ED-4A65-BB9E-B00F6CE26E76}" authorId="{C4A8F465-F88D-1474-1E09-E4839F5F16FA}" status="resolved" created="2024-06-26T07:46:05.486" complete="100000">
    <ac:txMkLst xmlns:ac="http://schemas.microsoft.com/office/drawing/2013/main/command">
      <pc:docMk xmlns:pc="http://schemas.microsoft.com/office/powerpoint/2013/main/command"/>
      <pc:sldMk xmlns:pc="http://schemas.microsoft.com/office/powerpoint/2013/main/command" cId="2663079471" sldId="3411"/>
      <ac:spMk id="10" creationId="{99C328A7-0E68-43D4-82CA-1A510C738D39}"/>
      <ac:txMk cp="0">
        <ac:context len="35" hash="2620475511"/>
      </ac:txMk>
    </ac:txMkLst>
    <p188:pos x="349733" y="260482"/>
    <p188:txBody>
      <a:bodyPr/>
      <a:lstStyle/>
      <a:p>
        <a:r>
          <a:rPr lang="ja-JP" altLang="en-US"/>
          <a:t>４章、概況と併せて表タイトルの【】削除</a:t>
        </a:r>
      </a:p>
    </p188:txBody>
  </p188:cm>
</p188:cmLst>
</file>

<file path=ppt/comments/modernComment_D54_A0B42284.xml><?xml version="1.0" encoding="utf-8"?>
<p188:cmLst xmlns:a="http://schemas.openxmlformats.org/drawingml/2006/main" xmlns:r="http://schemas.openxmlformats.org/officeDocument/2006/relationships" xmlns:p188="http://schemas.microsoft.com/office/powerpoint/2018/8/main">
  <p188:cm id="{204E991D-A3B5-4579-866F-D8C768F15052}" authorId="{C4A8F465-F88D-1474-1E09-E4839F5F16FA}" status="resolved" created="2024-06-26T07:49:45.505" complete="100000">
    <ac:txMkLst xmlns:ac="http://schemas.microsoft.com/office/drawing/2013/main/command">
      <pc:docMk xmlns:pc="http://schemas.microsoft.com/office/powerpoint/2013/main/command"/>
      <pc:sldMk xmlns:pc="http://schemas.microsoft.com/office/powerpoint/2013/main/command" cId="2696159876" sldId="3412"/>
      <ac:spMk id="3" creationId="{32E68408-0B7C-6271-EE09-20F1F26A650A}"/>
      <ac:txMk cp="0">
        <ac:context len="34" hash="2960718955"/>
      </ac:txMk>
    </ac:txMkLst>
    <p188:pos x="349733" y="260482"/>
    <p188:txBody>
      <a:bodyPr/>
      <a:lstStyle/>
      <a:p>
        <a:r>
          <a:rPr lang="ja-JP" altLang="en-US"/>
          <a:t>４章、概況と併せて表タイトルの【】削除</a:t>
        </a:r>
      </a:p>
    </p188:txBody>
  </p188:cm>
</p188:cmLst>
</file>

<file path=ppt/comments/modernComment_D55_B78B632B.xml><?xml version="1.0" encoding="utf-8"?>
<p188:cmLst xmlns:a="http://schemas.openxmlformats.org/drawingml/2006/main" xmlns:r="http://schemas.openxmlformats.org/officeDocument/2006/relationships" xmlns:p188="http://schemas.microsoft.com/office/powerpoint/2018/8/main">
  <p188:cm id="{3A1B1FB2-F52D-4AD9-9F0E-966FBB08BD82}" authorId="{C4A8F465-F88D-1474-1E09-E4839F5F16FA}" status="resolved" created="2024-06-26T07:50:01.026" complete="100000">
    <ac:txMkLst xmlns:ac="http://schemas.microsoft.com/office/drawing/2013/main/command">
      <pc:docMk xmlns:pc="http://schemas.microsoft.com/office/powerpoint/2013/main/command"/>
      <pc:sldMk xmlns:pc="http://schemas.microsoft.com/office/powerpoint/2013/main/command" cId="3079365419" sldId="3413"/>
      <ac:spMk id="3" creationId="{32E68408-0B7C-6271-EE09-20F1F26A650A}"/>
      <ac:txMk cp="0">
        <ac:context len="34" hash="2961904876"/>
      </ac:txMk>
    </ac:txMkLst>
    <p188:pos x="349733" y="260482"/>
    <p188:txBody>
      <a:bodyPr/>
      <a:lstStyle/>
      <a:p>
        <a:r>
          <a:rPr lang="ja-JP" altLang="en-US"/>
          <a:t>４章、概況と併せて表タイトルの【】削除</a:t>
        </a:r>
      </a:p>
    </p188:txBody>
  </p188:cm>
</p188:cmLst>
</file>

<file path=ppt/comments/modernComment_D57_A7A2C39.xml><?xml version="1.0" encoding="utf-8"?>
<p188:cmLst xmlns:a="http://schemas.openxmlformats.org/drawingml/2006/main" xmlns:r="http://schemas.openxmlformats.org/officeDocument/2006/relationships" xmlns:p188="http://schemas.microsoft.com/office/powerpoint/2018/8/main">
  <p188:cm id="{5320D1AB-969E-459B-9B12-96A0E0DE1842}" authorId="{11A8188F-B079-F531-6FC7-9B101B34F74F}" status="resolved" created="2024-05-31T04:26:42.217" complete="100000">
    <ac:deMkLst xmlns:ac="http://schemas.microsoft.com/office/drawing/2013/main/command">
      <pc:docMk xmlns:pc="http://schemas.microsoft.com/office/powerpoint/2013/main/command"/>
      <pc:sldMk xmlns:pc="http://schemas.microsoft.com/office/powerpoint/2013/main/command" cId="175778873" sldId="3415"/>
      <ac:spMk id="44036" creationId="{00000000-0000-0000-0000-000000000000}"/>
    </ac:deMkLst>
    <p188:replyLst>
      <p188:reply id="{8D0F4FFC-59E9-4901-AAD9-C873FB2FBC21}" authorId="{C4A8F465-F88D-1474-1E09-E4839F5F16FA}" created="2024-06-26T07:52:09.920">
        <p188:txBody>
          <a:bodyPr/>
          <a:lstStyle/>
          <a:p>
            <a:r>
              <a:rPr lang="ja-JP" altLang="en-US"/>
              <a:t>余白もあるので追記</a:t>
            </a:r>
          </a:p>
        </p188:txBody>
      </p188:reply>
    </p188:replyLst>
    <p188:txBody>
      <a:bodyPr/>
      <a:lstStyle/>
      <a:p>
        <a:r>
          <a:rPr lang="ja-JP" altLang="en-US"/>
          <a:t>報告書P31このほか～～以降の文は入れない？</a:t>
        </a:r>
      </a:p>
    </p188:txBody>
  </p188:cm>
</p188:cmLst>
</file>

<file path=ppt/comments/modernComment_D58_D598D35C.xml><?xml version="1.0" encoding="utf-8"?>
<p188:cmLst xmlns:a="http://schemas.openxmlformats.org/drawingml/2006/main" xmlns:r="http://schemas.openxmlformats.org/officeDocument/2006/relationships" xmlns:p188="http://schemas.microsoft.com/office/powerpoint/2018/8/main">
  <p188:cm id="{FEA2CA69-D9A5-487C-9A3C-87C53D89CCAB}" authorId="{C4A8F465-F88D-1474-1E09-E4839F5F16FA}" status="resolved" created="2024-06-26T07:51:02.905" complete="100000">
    <ac:txMkLst xmlns:ac="http://schemas.microsoft.com/office/drawing/2013/main/command">
      <pc:docMk xmlns:pc="http://schemas.microsoft.com/office/powerpoint/2013/main/command"/>
      <pc:sldMk xmlns:pc="http://schemas.microsoft.com/office/powerpoint/2013/main/command" cId="3583562588" sldId="3416"/>
      <ac:spMk id="4" creationId="{2F6E5D05-09EE-3A57-FCD8-82184E5E89E3}"/>
      <ac:txMk cp="0">
        <ac:context len="27" hash="1067833813"/>
      </ac:txMk>
    </ac:txMkLst>
    <p188:pos x="349733" y="260482"/>
    <p188:txBody>
      <a:bodyPr/>
      <a:lstStyle/>
      <a:p>
        <a:r>
          <a:rPr lang="ja-JP" altLang="en-US"/>
          <a:t>４章、概況と併せて表タイトルの【】削除</a:t>
        </a:r>
      </a:p>
    </p188:txBody>
  </p188:cm>
</p188:cmLst>
</file>

<file path=ppt/comments/modernComment_D59_881FCF43.xml><?xml version="1.0" encoding="utf-8"?>
<p188:cmLst xmlns:a="http://schemas.openxmlformats.org/drawingml/2006/main" xmlns:r="http://schemas.openxmlformats.org/officeDocument/2006/relationships" xmlns:p188="http://schemas.microsoft.com/office/powerpoint/2018/8/main">
  <p188:cm id="{4FB1586B-CABF-400C-9473-68779CE5507C}" authorId="{11A8188F-B079-F531-6FC7-9B101B34F74F}" status="resolved" created="2024-05-31T04:31:33.836" complete="100000">
    <ac:txMkLst xmlns:ac="http://schemas.microsoft.com/office/drawing/2013/main/command">
      <pc:docMk xmlns:pc="http://schemas.microsoft.com/office/powerpoint/2013/main/command"/>
      <pc:sldMk xmlns:pc="http://schemas.microsoft.com/office/powerpoint/2013/main/command" cId="2283786051" sldId="3417"/>
      <ac:spMk id="44036" creationId="{00000000-0000-0000-0000-000000000000}"/>
      <ac:txMk cp="136" len="8">
        <ac:context len="264" hash="1307892979"/>
      </ac:txMk>
    </ac:txMkLst>
    <p188:pos x="3484413" y="1950697"/>
    <p188:replyLst>
      <p188:reply id="{E2C2BD08-532D-4DBE-A427-433EC8A0A089}" authorId="{C4A8F465-F88D-1474-1E09-E4839F5F16FA}" created="2024-06-26T07:52:28.641">
        <p188:txBody>
          <a:bodyPr/>
          <a:lstStyle/>
          <a:p>
            <a:r>
              <a:rPr lang="ja-JP" altLang="en-US"/>
              <a:t>異存ございません</a:t>
            </a:r>
          </a:p>
        </p188:txBody>
      </p188:reply>
    </p188:replyLst>
    <p188:txBody>
      <a:bodyPr/>
      <a:lstStyle/>
      <a:p>
        <a:r>
          <a:rPr lang="ja-JP" altLang="en-US"/>
          <a:t>追記</a:t>
        </a:r>
      </a:p>
    </p188:txBody>
  </p188:cm>
  <p188:cm id="{4F8D52F5-3928-48A6-B04A-6EEEA9AFBB0A}" authorId="{11A8188F-B079-F531-6FC7-9B101B34F74F}" status="resolved" created="2024-05-31T04:32:52.783" complete="100000">
    <ac:txMkLst xmlns:ac="http://schemas.microsoft.com/office/drawing/2013/main/command">
      <pc:docMk xmlns:pc="http://schemas.microsoft.com/office/powerpoint/2013/main/command"/>
      <pc:sldMk xmlns:pc="http://schemas.microsoft.com/office/powerpoint/2013/main/command" cId="2283786051" sldId="3417"/>
      <ac:spMk id="44036" creationId="{00000000-0000-0000-0000-000000000000}"/>
      <ac:txMk cp="147" len="116">
        <ac:context len="264" hash="1307892979"/>
      </ac:txMk>
    </ac:txMkLst>
    <p188:pos x="8951148" y="2314490"/>
    <p188:replyLst>
      <p188:reply id="{F3F7E02D-0C2F-4049-B20A-0447C1DF10A5}" authorId="{C4A8F465-F88D-1474-1E09-E4839F5F16FA}" created="2024-06-26T07:55:25.560">
        <p188:txBody>
          <a:bodyPr/>
          <a:lstStyle/>
          <a:p>
            <a:r>
              <a:rPr lang="ja-JP" altLang="en-US"/>
              <a:t>紹介集に繋げるため、この部分を抜粋しているかと思われる。
このままとする
</a:t>
            </a:r>
          </a:p>
        </p188:txBody>
      </p188:reply>
    </p188:replyLst>
    <p188:txBody>
      <a:bodyPr/>
      <a:lstStyle/>
      <a:p>
        <a:r>
          <a:rPr lang="ja-JP" altLang="en-US"/>
          <a:t>報告書内容をどこまで入れるのか相談</a:t>
        </a:r>
      </a:p>
    </p188:txBody>
  </p188:cm>
</p188:cmLst>
</file>

<file path=ppt/comments/modernComment_D5A_7049DAD2.xml><?xml version="1.0" encoding="utf-8"?>
<p188:cmLst xmlns:a="http://schemas.openxmlformats.org/drawingml/2006/main" xmlns:r="http://schemas.openxmlformats.org/officeDocument/2006/relationships" xmlns:p188="http://schemas.microsoft.com/office/powerpoint/2018/8/main">
  <p188:cm id="{14145B24-B5F5-41BE-9098-465BB453A34E}" authorId="{C4A8F465-F88D-1474-1E09-E4839F5F16FA}" status="resolved" created="2024-06-20T10:47:33.799" complete="100000">
    <pc:sldMkLst xmlns:pc="http://schemas.microsoft.com/office/powerpoint/2013/main/command">
      <pc:docMk/>
      <pc:sldMk cId="1883888338" sldId="3418"/>
    </pc:sldMkLst>
    <p188:replyLst>
      <p188:reply id="{66C76A0A-86E3-4F58-8B20-74167BD08C4A}" authorId="{46C91934-1C41-3F81-7591-CF98D5546CEF}" created="2024-06-28T03:17:05.372">
        <p188:txBody>
          <a:bodyPr/>
          <a:lstStyle/>
          <a:p>
            <a:r>
              <a:rPr lang="ja-JP" altLang="en-US"/>
              <a:t>異存ありません。</a:t>
            </a:r>
          </a:p>
        </p188:txBody>
      </p188:reply>
    </p188:replyLst>
    <p188:txBody>
      <a:bodyPr/>
      <a:lstStyle/>
      <a:p>
        <a:r>
          <a:rPr lang="ja-JP" altLang="en-US"/>
          <a:t>竹内さん修正版の誤字修正後スライド</a:t>
        </a:r>
      </a:p>
    </p188:txBody>
  </p188:cm>
  <p188:cm id="{E44195E6-4A6A-44A7-B4C2-CD91421C39AF}" authorId="{46C91934-1C41-3F81-7591-CF98D5546CEF}" status="resolved" created="2024-06-28T03:18:18.028" complete="100000">
    <ac:txMkLst xmlns:ac="http://schemas.microsoft.com/office/drawing/2013/main/command">
      <pc:docMk xmlns:pc="http://schemas.microsoft.com/office/powerpoint/2013/main/command"/>
      <pc:sldMk xmlns:pc="http://schemas.microsoft.com/office/powerpoint/2013/main/command" cId="1883888338" sldId="3418"/>
      <ac:spMk id="2" creationId="{4FCE69D4-8954-4EA5-8D93-543D40A36ABD}"/>
      <ac:txMk cp="25">
        <ac:context len="41" hash="1816292190"/>
      </ac:txMk>
    </ac:txMkLst>
    <p188:replyLst>
      <p188:reply id="{F67CF8E9-8705-45F7-90B6-9A903E910879}" authorId="{C4A8F465-F88D-1474-1E09-E4839F5F16FA}" created="2024-07-01T06:31:07.576">
        <p188:txBody>
          <a:bodyPr/>
          <a:lstStyle/>
          <a:p>
            <a:r>
              <a:rPr lang="ja-JP" altLang="en-US"/>
              <a:t>削除</a:t>
            </a:r>
          </a:p>
        </p188:txBody>
      </p188:reply>
      <p188:reply id="{93687D37-A318-45BA-9239-84FB16AFFCD5}" authorId="{11A8188F-B079-F531-6FC7-9B101B34F74F}" created="2024-07-03T06:05:13.445">
        <p188:txBody>
          <a:bodyPr/>
          <a:lstStyle/>
          <a:p>
            <a:r>
              <a:rPr lang="ja-JP" altLang="en-US"/>
              <a:t>解決済み</a:t>
            </a:r>
          </a:p>
        </p188:txBody>
      </p188:reply>
    </p188:replyLst>
    <p188:txBody>
      <a:bodyPr/>
      <a:lstStyle/>
      <a:p>
        <a:r>
          <a:rPr lang="ja-JP" altLang="en-US"/>
          <a:t>削除でもよい？</a:t>
        </a:r>
      </a:p>
    </p188:txBody>
  </p188:cm>
</p188:cmLst>
</file>

<file path=ppt/comments/modernComment_D5B_DA4D9853.xml><?xml version="1.0" encoding="utf-8"?>
<p188:cmLst xmlns:a="http://schemas.openxmlformats.org/drawingml/2006/main" xmlns:r="http://schemas.openxmlformats.org/officeDocument/2006/relationships" xmlns:p188="http://schemas.microsoft.com/office/powerpoint/2018/8/main">
  <p188:cm id="{EED4812F-5668-4540-8EFE-0ABC935AB566}" authorId="{C4A8F465-F88D-1474-1E09-E4839F5F16FA}" status="resolved" created="2024-06-20T11:20:05.257" complete="100000">
    <pc:sldMkLst xmlns:pc="http://schemas.microsoft.com/office/powerpoint/2013/main/command">
      <pc:docMk/>
      <pc:sldMk cId="3662518355" sldId="3419"/>
    </pc:sldMkLst>
    <p188:txBody>
      <a:bodyPr/>
      <a:lstStyle/>
      <a:p>
        <a:r>
          <a:rPr lang="ja-JP" altLang="en-US"/>
          <a:t>報告書に合わせた修正案</a:t>
        </a:r>
      </a:p>
    </p188:txBody>
  </p188:cm>
  <p188:cm id="{4073B67E-BC6C-4EB4-A6E9-31F012735598}" authorId="{46C91934-1C41-3F81-7591-CF98D5546CEF}" status="resolved" created="2024-06-28T04:47:29.123" complete="100000">
    <ac:txMkLst xmlns:ac="http://schemas.microsoft.com/office/drawing/2013/main/command">
      <pc:docMk xmlns:pc="http://schemas.microsoft.com/office/powerpoint/2013/main/command"/>
      <pc:sldMk xmlns:pc="http://schemas.microsoft.com/office/powerpoint/2013/main/command" cId="3662518355" sldId="3419"/>
      <ac:spMk id="37" creationId="{2A916949-181D-4388-9310-80A9469D7CFE}"/>
      <ac:txMk cp="0" len="7">
        <ac:context len="8" hash="1510448081"/>
      </ac:txMk>
    </ac:txMkLst>
    <p188:pos x="2025100" y="267844"/>
    <p188:replyLst>
      <p188:reply id="{9A5F82F3-CAC3-4A72-9189-03D44525529F}" authorId="{C4A8F465-F88D-1474-1E09-E4839F5F16FA}" created="2024-07-01T06:34:19.040">
        <p188:txBody>
          <a:bodyPr/>
          <a:lstStyle/>
          <a:p>
            <a:r>
              <a:rPr lang="ja-JP" altLang="en-US"/>
              <a:t>統一するため変更</a:t>
            </a:r>
          </a:p>
        </p188:txBody>
      </p188:reply>
    </p188:replyLst>
    <p188:txBody>
      <a:bodyPr/>
      <a:lstStyle/>
      <a:p>
        <a:r>
          <a:rPr lang="ja-JP" altLang="en-US"/>
          <a:t>こちらのフォントも変えますか？</a:t>
        </a:r>
      </a:p>
    </p188:txBody>
  </p188:cm>
  <p188:cm id="{A4C57C5F-E1C9-43D3-AC41-058D908EE833}" authorId="{46C91934-1C41-3F81-7591-CF98D5546CEF}" status="resolved" created="2024-06-28T04:50:43.795" complete="100000">
    <ac:txMkLst xmlns:ac="http://schemas.microsoft.com/office/drawing/2013/main/command">
      <pc:docMk xmlns:pc="http://schemas.microsoft.com/office/powerpoint/2013/main/command"/>
      <pc:sldMk xmlns:pc="http://schemas.microsoft.com/office/powerpoint/2013/main/command" cId="3662518355" sldId="3419"/>
      <ac:spMk id="5" creationId="{DCD1DE58-AC68-4EE8-9A4E-7E1049EC9DA7}"/>
      <ac:txMk cp="0" len="13">
        <ac:context len="14" hash="1366185738"/>
      </ac:txMk>
    </ac:txMkLst>
    <p188:pos x="6262615" y="269767"/>
    <p188:replyLst>
      <p188:reply id="{ABB01AF0-8E28-4DA8-825B-4BDB2F9B3861}" authorId="{C4A8F465-F88D-1474-1E09-E4839F5F16FA}" created="2024-07-01T06:36:46.038">
        <p188:txBody>
          <a:bodyPr/>
          <a:lstStyle/>
          <a:p>
            <a:r>
              <a:rPr lang="ja-JP" altLang="en-US"/>
              <a:t>ありがとうございました</a:t>
            </a:r>
          </a:p>
        </p188:txBody>
      </p188:reply>
    </p188:replyLst>
    <p188:txBody>
      <a:bodyPr/>
      <a:lstStyle/>
      <a:p>
        <a:r>
          <a:rPr lang="ja-JP" altLang="en-US"/>
          <a:t>体裁整えましたがいかがでしょうか。</a:t>
        </a:r>
      </a:p>
    </p188:txBody>
  </p188:cm>
</p188:cmLst>
</file>

<file path=ppt/comments/modernComment_D5C_7B13D053.xml><?xml version="1.0" encoding="utf-8"?>
<p188:cmLst xmlns:a="http://schemas.openxmlformats.org/drawingml/2006/main" xmlns:r="http://schemas.openxmlformats.org/officeDocument/2006/relationships" xmlns:p188="http://schemas.microsoft.com/office/powerpoint/2018/8/main">
  <p188:cm id="{4CF692EA-D716-4C32-8EED-B4638F431B6C}" authorId="{C4A8F465-F88D-1474-1E09-E4839F5F16FA}" status="resolved" created="2024-06-28T00:41:02.797" complete="100000">
    <ac:txMkLst xmlns:ac="http://schemas.microsoft.com/office/drawing/2013/main/command">
      <pc:docMk xmlns:pc="http://schemas.microsoft.com/office/powerpoint/2013/main/command"/>
      <pc:sldMk xmlns:pc="http://schemas.microsoft.com/office/powerpoint/2013/main/command" cId="2064896083" sldId="3420"/>
      <ac:spMk id="12297" creationId="{00000000-0000-0000-0000-000000000000}"/>
      <ac:txMk cp="0" len="5">
        <ac:context len="6" hash="387570546"/>
      </ac:txMk>
    </ac:txMkLst>
    <p188:pos x="2470843" y="270452"/>
    <p188:replyLst>
      <p188:reply id="{99B25451-25FC-4D9C-9FDA-F43B23121D85}" authorId="{46C91934-1C41-3F81-7591-CF98D5546CEF}" created="2024-06-28T03:36:26.758">
        <p188:txBody>
          <a:bodyPr/>
          <a:lstStyle/>
          <a:p>
            <a:r>
              <a:rPr lang="ja-JP" altLang="en-US"/>
              <a:t>異存ありません。
原因分析パートの読点が気になり、こちらのフォント等も調整しましたがいかがでしょうか。</a:t>
            </a:r>
          </a:p>
        </p188:txBody>
      </p188:reply>
      <p188:reply id="{CB91A791-0C28-42C0-B3C5-B76DF583B14A}" authorId="{C4A8F465-F88D-1474-1E09-E4839F5F16FA}" created="2024-07-01T06:32:36.358">
        <p188:txBody>
          <a:bodyPr/>
          <a:lstStyle/>
          <a:p>
            <a:r>
              <a:rPr lang="ja-JP" altLang="en-US"/>
              <a:t>修正に異存ございません。</a:t>
            </a:r>
          </a:p>
        </p188:txBody>
      </p188:reply>
      <p188:reply id="{84EDC9AD-F60E-4705-9AF3-E88111070E86}" authorId="{11A8188F-B079-F531-6FC7-9B101B34F74F}" created="2024-07-03T06:05:46.103">
        <p188:txBody>
          <a:bodyPr/>
          <a:lstStyle/>
          <a:p>
            <a:r>
              <a:rPr lang="ja-JP" altLang="en-US"/>
              <a:t>解決済み</a:t>
            </a:r>
          </a:p>
        </p188:txBody>
      </p188:reply>
    </p188:replyLst>
    <p188:txBody>
      <a:bodyPr/>
      <a:lstStyle/>
      <a:p>
        <a:r>
          <a:rPr lang="ja-JP" altLang="en-US"/>
          <a:t>ここと隣の「原因分析・再発防止の機能」がほかとフォントが異なっていたため、修正</a:t>
        </a:r>
      </a:p>
    </p188:txBody>
  </p188:cm>
</p188:cmLst>
</file>

<file path=ppt/comments/modernComment_D61_99898277.xml><?xml version="1.0" encoding="utf-8"?>
<p188:cmLst xmlns:a="http://schemas.openxmlformats.org/drawingml/2006/main" xmlns:r="http://schemas.openxmlformats.org/officeDocument/2006/relationships" xmlns:p188="http://schemas.microsoft.com/office/powerpoint/2018/8/main">
  <p188:cm id="{6561B355-202E-4914-9184-7654C43881BE}" authorId="{11A8188F-B079-F531-6FC7-9B101B34F74F}" status="resolved" created="2024-05-31T03:52:05.228" complete="100000">
    <ac:txMkLst xmlns:ac="http://schemas.microsoft.com/office/drawing/2013/main/command">
      <pc:docMk xmlns:pc="http://schemas.microsoft.com/office/powerpoint/2013/main/command"/>
      <pc:sldMk xmlns:pc="http://schemas.microsoft.com/office/powerpoint/2013/main/command" cId="2575925879" sldId="3425"/>
      <ac:spMk id="44036" creationId="{00000000-0000-0000-0000-000000000000}"/>
      <ac:txMk cp="135" len="9">
        <ac:context len="336" hash="2519790394"/>
      </ac:txMk>
    </ac:txMkLst>
    <p188:pos x="8125239" y="1840907"/>
    <p188:replyLst>
      <p188:reply id="{5D1EC3CF-6B8A-4FC5-89D4-0F731C6C623E}" authorId="{C4A8F465-F88D-1474-1E09-E4839F5F16FA}" created="2024-06-26T03:17:05.103">
        <p188:txBody>
          <a:bodyPr/>
          <a:lstStyle/>
          <a:p>
            <a:r>
              <a:rPr lang="ja-JP" altLang="en-US"/>
              <a:t>承知いたしました。</a:t>
            </a:r>
          </a:p>
        </p188:txBody>
      </p188:reply>
      <p188:reply id="{33909936-CBA2-4470-8C6A-7DEF899F81AF}" authorId="{C4A8F465-F88D-1474-1E09-E4839F5F16FA}" created="2024-06-26T06:12:16.853">
        <p188:txBody>
          <a:bodyPr/>
          <a:lstStyle/>
          <a:p>
            <a:r>
              <a:rPr lang="ja-JP" altLang="en-US"/>
              <a:t>●部分、表3-Ⅱ-1に修正</a:t>
            </a:r>
          </a:p>
        </p188:txBody>
      </p188:reply>
      <p188:reply id="{DA00152D-C4F0-4AAF-A148-9AE90707823D}" authorId="{46C91934-1C41-3F81-7591-CF98D5546CEF}" created="2024-06-28T05:21:26.664">
        <p188:txBody>
          <a:bodyPr/>
          <a:lstStyle/>
          <a:p>
            <a:r>
              <a:rPr lang="ja-JP" altLang="en-US"/>
              <a:t>OK</a:t>
            </a:r>
          </a:p>
        </p188:txBody>
      </p188:reply>
    </p188:replyLst>
    <p188:txBody>
      <a:bodyPr/>
      <a:lstStyle/>
      <a:p>
        <a:r>
          <a:rPr lang="ja-JP" altLang="en-US"/>
          <a:t>（）を読点内にいれました</a:t>
        </a:r>
      </a:p>
    </p188:txBody>
  </p188:cm>
</p188:cmLst>
</file>

<file path=ppt/comments/modernComment_D62_9E10444B.xml><?xml version="1.0" encoding="utf-8"?>
<p188:cmLst xmlns:a="http://schemas.openxmlformats.org/drawingml/2006/main" xmlns:r="http://schemas.openxmlformats.org/officeDocument/2006/relationships" xmlns:p188="http://schemas.microsoft.com/office/powerpoint/2018/8/main">
  <p188:cm id="{2E5A213D-47A6-4F6C-8E52-15F30E0BCD2D}" authorId="{11A8188F-B079-F531-6FC7-9B101B34F74F}" status="resolved" created="2024-05-31T03:59:10.719" complete="100000">
    <pc:sldMkLst xmlns:pc="http://schemas.microsoft.com/office/powerpoint/2013/main/command">
      <pc:docMk/>
      <pc:sldMk cId="2651866187" sldId="3426"/>
    </pc:sldMkLst>
    <p188:replyLst>
      <p188:reply id="{D9D55B41-BBB0-493E-B37A-C5A09BF46154}" authorId="{46C91934-1C41-3F81-7591-CF98D5546CEF}" created="2024-06-28T06:11:17.041">
        <p188:txBody>
          <a:bodyPr/>
          <a:lstStyle/>
          <a:p>
            <a:r>
              <a:rPr lang="ja-JP" altLang="en-US"/>
              <a:t>P25と重複感？いる？もしくは、P25を削除？</a:t>
            </a:r>
          </a:p>
        </p188:txBody>
      </p188:reply>
      <p188:reply id="{F216296D-4D7E-4338-B730-0A17C5F611AD}" authorId="{C4A8F465-F88D-1474-1E09-E4839F5F16FA}" created="2024-06-28T07:22:21.379">
        <p188:txBody>
          <a:bodyPr/>
          <a:lstStyle/>
          <a:p>
            <a:r>
              <a:rPr lang="ja-JP" altLang="en-US"/>
              <a:t>25P削除</a:t>
            </a:r>
          </a:p>
        </p188:txBody>
      </p188:reply>
      <p188:reply id="{7DAB7E1F-9DE2-4663-99A1-7A5FAEC788BC}" authorId="{11A8188F-B079-F531-6FC7-9B101B34F74F}" created="2024-07-03T06:14:43.132">
        <p188:txBody>
          <a:bodyPr/>
          <a:lstStyle/>
          <a:p>
            <a:r>
              <a:rPr lang="ja-JP" altLang="en-US"/>
              <a:t>削除しました</a:t>
            </a:r>
          </a:p>
        </p188:txBody>
      </p188:reply>
    </p188:replyLst>
    <p188:txBody>
      <a:bodyPr/>
      <a:lstStyle/>
      <a:p>
        <a:r>
          <a:rPr lang="ja-JP" altLang="en-US"/>
          <a:t>案</a:t>
        </a:r>
      </a:p>
    </p188:txBody>
  </p188:cm>
</p188:cmLst>
</file>

<file path=ppt/comments/modernComment_D63_5F1020F2.xml><?xml version="1.0" encoding="utf-8"?>
<p188:cmLst xmlns:a="http://schemas.openxmlformats.org/drawingml/2006/main" xmlns:r="http://schemas.openxmlformats.org/officeDocument/2006/relationships" xmlns:p188="http://schemas.microsoft.com/office/powerpoint/2018/8/main">
  <p188:cm id="{B99EBCEF-EB41-4B06-95C8-8DC6244207C2}" authorId="{C4A8F465-F88D-1474-1E09-E4839F5F16FA}" status="resolved" created="2024-06-20T11:44:27.789" complete="100000">
    <ac:txMkLst xmlns:ac="http://schemas.microsoft.com/office/drawing/2013/main/command">
      <pc:docMk xmlns:pc="http://schemas.microsoft.com/office/powerpoint/2013/main/command"/>
      <pc:sldMk xmlns:pc="http://schemas.microsoft.com/office/powerpoint/2013/main/command" cId="1594892530" sldId="3427"/>
      <ac:spMk id="6" creationId="{355CF454-A3C1-43D4-B136-BA2AC2573FF4}"/>
      <ac:txMk cp="208" len="44">
        <ac:context len="351" hash="1694251024"/>
      </ac:txMk>
    </ac:txMkLst>
    <p188:pos x="8936400" y="3391041"/>
    <p188:replyLst>
      <p188:reply id="{5EA6372A-8D39-4C2F-A146-C428655E40B0}" authorId="{C4A8F465-F88D-1474-1E09-E4839F5F16FA}" created="2024-06-27T01:34:39.678">
        <p188:txBody>
          <a:bodyPr/>
          <a:lstStyle/>
          <a:p>
            <a:r>
              <a:rPr lang="ja-JP" altLang="en-US"/>
              <a:t>こちら採用</a:t>
            </a:r>
          </a:p>
        </p188:txBody>
      </p188:reply>
      <p188:reply id="{897A94C4-3AC5-421C-8B8D-0DBA8EA59C04}" authorId="{46C91934-1C41-3F81-7591-CF98D5546CEF}" created="2024-06-28T05:09:09.795">
        <p188:txBody>
          <a:bodyPr/>
          <a:lstStyle/>
          <a:p>
            <a:r>
              <a:rPr lang="ja-JP" altLang="en-US"/>
              <a:t>文中に「、再発防止委員会で」を追加</a:t>
            </a:r>
          </a:p>
        </p188:txBody>
      </p188:reply>
    </p188:replyLst>
    <p188:txBody>
      <a:bodyPr/>
      <a:lstStyle/>
      <a:p>
        <a:r>
          <a:rPr lang="ja-JP" altLang="en-US"/>
          <a:t>佐々木さん案に追加</a:t>
        </a:r>
      </a:p>
    </p188:txBody>
  </p188:cm>
  <p188:cm id="{89FB38FA-D7A6-4721-AEDC-63E81EC56BF1}" authorId="{46C91934-1C41-3F81-7591-CF98D5546CEF}" status="resolved" created="2024-06-28T05:06:56.684" complete="100000">
    <ac:txMkLst xmlns:ac="http://schemas.microsoft.com/office/drawing/2013/main/command">
      <pc:docMk xmlns:pc="http://schemas.microsoft.com/office/powerpoint/2013/main/command"/>
      <pc:sldMk xmlns:pc="http://schemas.microsoft.com/office/powerpoint/2013/main/command" cId="1594892530" sldId="3427"/>
      <ac:spMk id="6" creationId="{355CF454-A3C1-43D4-B136-BA2AC2573FF4}"/>
      <ac:txMk cp="253" len="17">
        <ac:context len="351" hash="1694251024"/>
      </ac:txMk>
    </ac:txMkLst>
    <p188:pos x="3363588" y="4233086"/>
    <p188:replyLst>
      <p188:reply id="{77809CA0-5211-4657-B666-A732FD8FD4DA}" authorId="{C4A8F465-F88D-1474-1E09-E4839F5F16FA}" created="2024-07-01T06:40:19.862">
        <p188:txBody>
          <a:bodyPr/>
          <a:lstStyle/>
          <a:p>
            <a:r>
              <a:rPr lang="ja-JP" altLang="en-US"/>
              <a:t>記載案で決定</a:t>
            </a:r>
          </a:p>
        </p188:txBody>
      </p188:reply>
    </p188:replyLst>
    <p188:txBody>
      <a:bodyPr/>
      <a:lstStyle/>
      <a:p>
        <a:r>
          <a:rPr lang="ja-JP" altLang="en-US"/>
          <a:t>・「そこで」があまり前段と繋がらない。
・「本報告書」は丁寧に？
案）第14階報告書では</a:t>
        </a:r>
      </a:p>
    </p188:txBody>
  </p188:cm>
  <p188:cm id="{E1F093CA-523A-4393-AE7C-F8B17C3DE587}" authorId="{C4A8F465-F88D-1474-1E09-E4839F5F16FA}" status="resolved" created="2024-06-28T07:12:24.157" complete="100000">
    <ac:deMkLst xmlns:ac="http://schemas.microsoft.com/office/drawing/2013/main/command">
      <pc:docMk xmlns:pc="http://schemas.microsoft.com/office/powerpoint/2013/main/command"/>
      <pc:sldMk xmlns:pc="http://schemas.microsoft.com/office/powerpoint/2013/main/command" cId="1594892530" sldId="3427"/>
      <ac:spMk id="6" creationId="{355CF454-A3C1-43D4-B136-BA2AC2573FF4}"/>
    </ac:deMkLst>
    <p188:replyLst>
      <p188:reply id="{013F57CC-1E67-420A-A8CA-AFF31176DCAA}" authorId="{11A8188F-B079-F531-6FC7-9B101B34F74F}" created="2024-07-03T06:06:29.672">
        <p188:txBody>
          <a:bodyPr/>
          <a:lstStyle/>
          <a:p>
            <a:r>
              <a:rPr lang="ja-JP" altLang="en-US"/>
              <a:t>解決済み</a:t>
            </a:r>
          </a:p>
        </p188:txBody>
      </p188:reply>
    </p188:replyLst>
    <p188:txBody>
      <a:bodyPr/>
      <a:lstStyle/>
      <a:p>
        <a:r>
          <a:rPr lang="ja-JP" altLang="en-US"/>
          <a:t>フォントサイズ調整</a:t>
        </a:r>
      </a:p>
    </p188:txBody>
  </p188:cm>
</p188:cmLst>
</file>

<file path=ppt/comments/modernComment_D64_2EBA1671.xml><?xml version="1.0" encoding="utf-8"?>
<p188:cmLst xmlns:a="http://schemas.openxmlformats.org/drawingml/2006/main" xmlns:r="http://schemas.openxmlformats.org/officeDocument/2006/relationships" xmlns:p188="http://schemas.microsoft.com/office/powerpoint/2018/8/main">
  <p188:cm id="{C56AEF5B-863B-4AF8-AF5B-0FAD73B86FA0}" authorId="{C4A8F465-F88D-1474-1E09-E4839F5F16FA}" status="resolved" created="2024-06-28T00:53:28.626" complete="100000">
    <ac:deMkLst xmlns:ac="http://schemas.microsoft.com/office/drawing/2013/main/command">
      <pc:docMk xmlns:pc="http://schemas.microsoft.com/office/powerpoint/2013/main/command"/>
      <pc:sldMk xmlns:pc="http://schemas.microsoft.com/office/powerpoint/2013/main/command" cId="783947377" sldId="3428"/>
      <ac:spMk id="4" creationId="{521A05CA-0C63-5CEB-1D47-0F8652298778}"/>
    </ac:deMkLst>
    <p188:txBody>
      <a:bodyPr/>
      <a:lstStyle/>
      <a:p>
        <a:r>
          <a:rPr lang="ja-JP" altLang="en-US"/>
          <a:t>４章、概況と併せて表タイトルの【】削除</a:t>
        </a:r>
      </a:p>
    </p188:txBody>
  </p188:cm>
</p188:cmLst>
</file>

<file path=ppt/comments/modernComment_D67_4338E461.xml><?xml version="1.0" encoding="utf-8"?>
<p188:cmLst xmlns:a="http://schemas.openxmlformats.org/drawingml/2006/main" xmlns:r="http://schemas.openxmlformats.org/officeDocument/2006/relationships" xmlns:p188="http://schemas.microsoft.com/office/powerpoint/2018/8/main">
  <p188:cm id="{C54F1EF3-F2A4-43C4-A3CD-B94CC8033356}" authorId="{11A8188F-B079-F531-6FC7-9B101B34F74F}" status="resolved" created="2024-05-22T03:57:45.075" complete="100000">
    <ac:deMkLst xmlns:ac="http://schemas.microsoft.com/office/drawing/2013/main/command">
      <pc:docMk xmlns:pc="http://schemas.microsoft.com/office/powerpoint/2013/main/command"/>
      <pc:sldMk xmlns:pc="http://schemas.microsoft.com/office/powerpoint/2013/main/command" cId="1127801953" sldId="3413"/>
      <ac:spMk id="9" creationId="{D95C9B15-5FE4-4E63-9769-3BC7C6CC8BDF}"/>
    </ac:deMkLst>
    <p188:replyLst>
      <p188:reply id="{BDB568A8-9392-48A4-B273-710718E881F3}" authorId="{B11AB010-1E6E-E2B2-6C33-AE45366BC43B}" created="2024-05-27T04:49:02.218">
        <p188:txBody>
          <a:bodyPr/>
          <a:lstStyle/>
          <a:p>
            <a:r>
              <a:rPr lang="ja-JP" altLang="en-US"/>
              <a:t>統合時に他のパートとあわせて統一予定。
半角・全角どちらに合わせるかは、報告書に掲載しているサイズにあわせるのがよさそう？（全角でしたっけ…？）</a:t>
            </a:r>
          </a:p>
        </p188:txBody>
      </p188:reply>
      <p188:reply id="{F54C40C6-6F20-4B6E-8933-6ECF815BFD50}" authorId="{C4A8F465-F88D-1474-1E09-E4839F5F16FA}" created="2024-06-26T08:24:48.110">
        <p188:txBody>
          <a:bodyPr/>
          <a:lstStyle/>
          <a:p>
            <a:r>
              <a:rPr lang="ja-JP" altLang="en-US"/>
              <a:t>14回報告書は表タイトルは「－」全角ハイフンにしているので、それで統一</a:t>
            </a:r>
          </a:p>
        </p188:txBody>
      </p188:reply>
      <p188:reply id="{CEDD83E0-3BDE-47FA-9533-F4DF86C7FE5E}" authorId="{C4A8F465-F88D-1474-1E09-E4839F5F16FA}" created="2024-06-27T01:58:45.780">
        <p188:txBody>
          <a:bodyPr/>
          <a:lstStyle/>
          <a:p>
            <a:r>
              <a:rPr lang="ja-JP" altLang="en-US"/>
              <a:t>本当は全角ハイフンだが、このフォントだとすごく短い棒になるため、全角マイナスにする。
全章統一。</a:t>
            </a:r>
          </a:p>
        </p188:txBody>
      </p188:reply>
    </p188:replyLst>
    <p188:txBody>
      <a:bodyPr/>
      <a:lstStyle/>
      <a:p>
        <a:r>
          <a:rPr lang="ja-JP" altLang="en-US"/>
          <a:t>-半角にしない？</a:t>
        </a:r>
      </a:p>
    </p188:txBody>
  </p188:cm>
</p188:cmLst>
</file>

<file path=ppt/comments/modernComment_D69_B7D2F7C0.xml><?xml version="1.0" encoding="utf-8"?>
<p188:cmLst xmlns:a="http://schemas.openxmlformats.org/drawingml/2006/main" xmlns:r="http://schemas.openxmlformats.org/officeDocument/2006/relationships" xmlns:p188="http://schemas.microsoft.com/office/powerpoint/2018/8/main">
  <p188:cm id="{D952E3F3-55F3-44F3-9F63-5CE47B643958}" authorId="{11A8188F-B079-F531-6FC7-9B101B34F74F}" status="resolved" created="2024-05-22T06:09:23.645" complete="100000">
    <ac:deMkLst xmlns:ac="http://schemas.microsoft.com/office/drawing/2013/main/command">
      <pc:docMk xmlns:pc="http://schemas.microsoft.com/office/powerpoint/2013/main/command"/>
      <pc:sldMk xmlns:pc="http://schemas.microsoft.com/office/powerpoint/2013/main/command" cId="3084056512" sldId="3433"/>
      <ac:picMk id="7" creationId="{AF305004-F693-F0C4-4C7E-3C1319CA0181}"/>
    </ac:deMkLst>
    <p188:replyLst>
      <p188:reply id="{427F7262-1680-4D22-A194-BFCF08A30890}" authorId="{B11AB010-1E6E-E2B2-6C33-AE45366BC43B}" created="2024-05-23T05:07:32.619">
        <p188:txBody>
          <a:bodyPr/>
          <a:lstStyle/>
          <a:p>
            <a:r>
              <a:rPr lang="ja-JP" altLang="en-US"/>
              <a:t>佐々木さんへお伺いし、縦軸のタイトルが冊子の14回報告書と異なるとの気づきコメントでした。
webでアップロードされている報告書のタイトルとは一致。
梅澤さんに確認したところ、Web版のタイトルが正しいそうなので、スライドは現在の縦軸のタイトルのままでOK。</a:t>
            </a:r>
          </a:p>
        </p188:txBody>
      </p188:reply>
    </p188:replyLst>
    <p188:txBody>
      <a:bodyPr/>
      <a:lstStyle/>
      <a:p>
        <a:r>
          <a:rPr lang="ja-JP" altLang="en-US"/>
          <a:t>縦軸が14 回報告書と異なり、13回報告書のままになっている？（5/22 10:15の堀田さんからのメールで解決している？）</a:t>
        </a:r>
      </a:p>
    </p188:txBody>
  </p188:cm>
  <p188:cm id="{90CFEBDC-2D1D-4115-BE6D-493193C480C4}" authorId="{C4A8F465-F88D-1474-1E09-E4839F5F16FA}" status="resolved" created="2024-06-26T09:19:29.254" complete="100000">
    <ac:txMkLst xmlns:ac="http://schemas.microsoft.com/office/drawing/2013/main/command">
      <pc:docMk xmlns:pc="http://schemas.microsoft.com/office/powerpoint/2013/main/command"/>
      <pc:sldMk xmlns:pc="http://schemas.microsoft.com/office/powerpoint/2013/main/command" cId="3084056512" sldId="3433"/>
      <ac:spMk id="8" creationId="{A633C77C-C05D-4BC1-BD9C-892A0B642D42}"/>
      <ac:txMk cp="0" len="7">
        <ac:context len="53" hash="4155718801"/>
      </ac:txMk>
    </ac:txMkLst>
    <p188:pos x="1273871" y="261418"/>
    <p188:txBody>
      <a:bodyPr/>
      <a:lstStyle/>
      <a:p>
        <a:r>
          <a:rPr lang="ja-JP" altLang="en-US"/>
          <a:t>14回報告書は表タイトルは「－」全角ハイフンにしているので、それで統一
→フォントの問題で全角ハイフンだとすごく短い見た目になるため、全角マイナスとする</a:t>
        </a:r>
      </a:p>
    </p188:txBody>
  </p188:cm>
</p188:cmLst>
</file>

<file path=ppt/comments/modernComment_D6A_16877D79.xml><?xml version="1.0" encoding="utf-8"?>
<p188:cmLst xmlns:a="http://schemas.openxmlformats.org/drawingml/2006/main" xmlns:r="http://schemas.openxmlformats.org/officeDocument/2006/relationships" xmlns:p188="http://schemas.microsoft.com/office/powerpoint/2018/8/main">
  <p188:cm id="{EEB10B85-D756-47FF-A9BB-C3BE7FCC370B}" authorId="{7993FFB0-FB7A-73BD-F737-CEAC3CD39881}" status="resolved" created="2024-05-01T05:05:38.800" complete="100000">
    <pc:sldMkLst xmlns:pc="http://schemas.microsoft.com/office/powerpoint/2013/main/command">
      <pc:docMk/>
      <pc:sldMk cId="377978233" sldId="3417"/>
    </pc:sldMkLst>
    <p188:replyLst>
      <p188:reply id="{78483AE2-609F-406B-AB6C-7C3FAE25A04F}" authorId="{C4A8F465-F88D-1474-1E09-E4839F5F16FA}" created="2024-06-21T07:59:10.970">
        <p188:txBody>
          <a:bodyPr/>
          <a:lstStyle/>
          <a:p>
            <a:r>
              <a:rPr lang="ja-JP" altLang="en-US"/>
              <a:t>承知いたしました。</a:t>
            </a:r>
          </a:p>
        </p188:txBody>
      </p188:reply>
    </p188:replyLst>
    <p188:txBody>
      <a:bodyPr/>
      <a:lstStyle/>
      <a:p>
        <a:r>
          <a:rPr lang="ja-JP" altLang="en-US"/>
          <a:t>診療録等の記載のグラフ化により新設しています。</a:t>
        </a:r>
      </a:p>
    </p188:txBody>
  </p188:cm>
  <p188:cm id="{C054164F-1F42-4AD4-B0F8-78EC23D1F360}" authorId="{C4A8F465-F88D-1474-1E09-E4839F5F16FA}" status="resolved" created="2024-06-26T09:19:52.510" complete="100000">
    <ac:txMkLst xmlns:ac="http://schemas.microsoft.com/office/drawing/2013/main/command">
      <pc:docMk xmlns:pc="http://schemas.microsoft.com/office/powerpoint/2013/main/command"/>
      <pc:sldMk xmlns:pc="http://schemas.microsoft.com/office/powerpoint/2013/main/command" cId="377978233" sldId="3434"/>
      <ac:spMk id="92164" creationId="{00000000-0000-0000-0000-000000000000}"/>
      <ac:txMk cp="112" len="5">
        <ac:context len="155" hash="3424865681"/>
      </ac:txMk>
    </ac:txMkLst>
    <p188:pos x="1250105" y="2005698"/>
    <p188:txBody>
      <a:bodyPr/>
      <a:lstStyle/>
      <a:p>
        <a:r>
          <a:rPr lang="ja-JP" altLang="en-US"/>
          <a:t>2017年のみなので2016年削除</a:t>
        </a:r>
      </a:p>
    </p188:txBody>
  </p188:cm>
</p188:cmLst>
</file>

<file path=ppt/comments/modernComment_D6C_BDD3E999.xml><?xml version="1.0" encoding="utf-8"?>
<p188:cmLst xmlns:a="http://schemas.openxmlformats.org/drawingml/2006/main" xmlns:r="http://schemas.openxmlformats.org/officeDocument/2006/relationships" xmlns:p188="http://schemas.microsoft.com/office/powerpoint/2018/8/main">
  <p188:cm id="{66727021-FCBA-47EE-B5E4-E44E99F9B68E}" authorId="{46C91934-1C41-3F81-7591-CF98D5546CEF}" status="resolved" created="2024-07-08T09:40:41.203" complete="100000">
    <ac:txMkLst xmlns:ac="http://schemas.microsoft.com/office/drawing/2013/main/command">
      <pc:docMk xmlns:pc="http://schemas.microsoft.com/office/powerpoint/2013/main/command"/>
      <pc:sldMk xmlns:pc="http://schemas.microsoft.com/office/powerpoint/2013/main/command" cId="3184781721" sldId="3436"/>
      <ac:spMk id="39940" creationId="{00000000-0000-0000-0000-000000000000}"/>
      <ac:txMk cp="211">
        <ac:context len="344" hash="371959374"/>
      </ac:txMk>
    </ac:txMkLst>
    <p188:pos x="2286726" y="3223625"/>
    <p188:txBody>
      <a:bodyPr/>
      <a:lstStyle/>
      <a:p>
        <a:r>
          <a:rPr lang="ja-JP" altLang="en-US"/>
          <a:t>削除でもよい？</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78851"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endParaRPr lang="en-US" altLang="ja-JP"/>
          </a:p>
        </p:txBody>
      </p:sp>
      <p:sp>
        <p:nvSpPr>
          <p:cNvPr id="78852"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78853"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50" charset="-128"/>
              </a:defRPr>
            </a:lvl1pPr>
          </a:lstStyle>
          <a:p>
            <a:pPr>
              <a:defRPr/>
            </a:pPr>
            <a:fld id="{6EA10F50-79C6-4AE0-B615-52FB9F62D28C}" type="slidenum">
              <a:rPr lang="en-US" altLang="ja-JP"/>
              <a:pPr>
                <a:defRPr/>
              </a:pPr>
              <a:t>‹#›</a:t>
            </a:fld>
            <a:endParaRPr lang="en-US" altLang="ja-JP"/>
          </a:p>
        </p:txBody>
      </p:sp>
    </p:spTree>
    <p:extLst>
      <p:ext uri="{BB962C8B-B14F-4D97-AF65-F5344CB8AC3E}">
        <p14:creationId xmlns:p14="http://schemas.microsoft.com/office/powerpoint/2010/main" val="216577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26627"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endParaRPr lang="en-US" altLang="ja-JP"/>
          </a:p>
        </p:txBody>
      </p:sp>
      <p:sp>
        <p:nvSpPr>
          <p:cNvPr id="7172" name="Rectangle 4"/>
          <p:cNvSpPr>
            <a:spLocks noGrp="1" noRot="1" noChangeAspect="1" noChangeArrowheads="1" noTextEdit="1"/>
          </p:cNvSpPr>
          <p:nvPr>
            <p:ph type="sldImg" idx="2"/>
          </p:nvPr>
        </p:nvSpPr>
        <p:spPr bwMode="auto">
          <a:xfrm>
            <a:off x="696913" y="739775"/>
            <a:ext cx="5343525"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6630"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26631"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50" charset="-128"/>
              </a:defRPr>
            </a:lvl1pPr>
          </a:lstStyle>
          <a:p>
            <a:pPr>
              <a:defRPr/>
            </a:pPr>
            <a:fld id="{41E7EE04-1E66-499A-AAAE-D903DD4C42A7}" type="slidenum">
              <a:rPr lang="en-US" altLang="ja-JP"/>
              <a:pPr>
                <a:defRPr/>
              </a:pPr>
              <a:t>‹#›</a:t>
            </a:fld>
            <a:endParaRPr lang="en-US" altLang="ja-JP"/>
          </a:p>
        </p:txBody>
      </p:sp>
    </p:spTree>
    <p:extLst>
      <p:ext uri="{BB962C8B-B14F-4D97-AF65-F5344CB8AC3E}">
        <p14:creationId xmlns:p14="http://schemas.microsoft.com/office/powerpoint/2010/main" val="347422848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198B58-5FF7-40A6-814E-1AD6F614C033}"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2302619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687220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750829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80663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Tree>
    <p:extLst>
      <p:ext uri="{BB962C8B-B14F-4D97-AF65-F5344CB8AC3E}">
        <p14:creationId xmlns:p14="http://schemas.microsoft.com/office/powerpoint/2010/main" val="1457110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617667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529773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018708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125474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204889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694593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a:t>
            </a:fld>
            <a:endParaRPr lang="en-US" altLang="ja-JP"/>
          </a:p>
        </p:txBody>
      </p:sp>
    </p:spTree>
    <p:extLst>
      <p:ext uri="{BB962C8B-B14F-4D97-AF65-F5344CB8AC3E}">
        <p14:creationId xmlns:p14="http://schemas.microsoft.com/office/powerpoint/2010/main" val="2244735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74959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047392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214124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926305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920893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924306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178315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841655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225721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918866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3433068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770373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756073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075806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4122567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0241509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3355806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04584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0473520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8724330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869288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2"/>
          <p:cNvSpPr>
            <a:spLocks noGrp="1" noRot="1" noChangeAspect="1" noChangeArrowheads="1" noTextEdit="1"/>
          </p:cNvSpPr>
          <p:nvPr>
            <p:ph type="sldImg"/>
          </p:nvPr>
        </p:nvSpPr>
        <p:spPr>
          <a:ln/>
        </p:spPr>
      </p:sp>
      <p:sp>
        <p:nvSpPr>
          <p:cNvPr id="223234" name="Rectangle 3"/>
          <p:cNvSpPr>
            <a:spLocks noGrp="1" noChangeArrowheads="1"/>
          </p:cNvSpPr>
          <p:nvPr>
            <p:ph type="body" idx="1"/>
          </p:nvPr>
        </p:nvSpPr>
        <p:spPr>
          <a:noFill/>
        </p:spPr>
        <p:txBody>
          <a:bodyPr/>
          <a:lstStyle/>
          <a:p>
            <a:endParaRPr lang="ja-JP" altLang="en-US" dirty="0"/>
          </a:p>
        </p:txBody>
      </p:sp>
    </p:spTree>
    <p:extLst>
      <p:ext uri="{BB962C8B-B14F-4D97-AF65-F5344CB8AC3E}">
        <p14:creationId xmlns:p14="http://schemas.microsoft.com/office/powerpoint/2010/main" val="19344124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9232538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0253588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0799016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4677588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9349892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352621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5990467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8734546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7474353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272171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8732907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596464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5834018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665028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7481145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2980370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2686324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7946195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1537175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315055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159547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214729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6686777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6065260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6032104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917824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7776964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580697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4814889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9851277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br>
              <a:rPr kumimoji="1" lang="ja-JP" altLang="en-US" sz="1200" b="0" kern="1200" dirty="0">
                <a:solidFill>
                  <a:schemeClr val="tx1"/>
                </a:solidFill>
                <a:effectLst/>
                <a:latin typeface="Arial" charset="0"/>
                <a:ea typeface="ＭＳ Ｐ明朝" pitchFamily="18" charset="-128"/>
                <a:cs typeface="+mn-cs"/>
              </a:rPr>
            </a:b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1742913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523065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7729279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2430322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0299604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2017174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1640780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72555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014382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590666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525928-67BC-4105-963F-F67A21F50DB3}"/>
              </a:ext>
            </a:extLst>
          </p:cNvPr>
          <p:cNvSpPr>
            <a:spLocks noGrp="1"/>
          </p:cNvSpPr>
          <p:nvPr>
            <p:ph type="ctrTitle"/>
          </p:nvPr>
        </p:nvSpPr>
        <p:spPr>
          <a:xfrm>
            <a:off x="1238250" y="1122363"/>
            <a:ext cx="7427913" cy="2389187"/>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472912E-67CB-4B9E-A9BE-4654E31CC97A}"/>
              </a:ext>
            </a:extLst>
          </p:cNvPr>
          <p:cNvSpPr>
            <a:spLocks noGrp="1"/>
          </p:cNvSpPr>
          <p:nvPr>
            <p:ph type="subTitle" idx="1"/>
          </p:nvPr>
        </p:nvSpPr>
        <p:spPr>
          <a:xfrm>
            <a:off x="1238250" y="3603625"/>
            <a:ext cx="7427913"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B785CD0-F927-49EF-82D9-D546151F85B5}"/>
              </a:ext>
            </a:extLst>
          </p:cNvPr>
          <p:cNvSpPr>
            <a:spLocks noGrp="1"/>
          </p:cNvSpPr>
          <p:nvPr>
            <p:ph type="dt" sz="half" idx="10"/>
          </p:nvPr>
        </p:nvSpPr>
        <p:spPr/>
        <p:txBody>
          <a:bodyPr/>
          <a:lstStyle/>
          <a:p>
            <a:fld id="{7FC08B43-FE0F-41FD-8FBE-96A012CE2068}" type="datetimeFigureOut">
              <a:rPr kumimoji="1" lang="ja-JP" altLang="en-US" smtClean="0"/>
              <a:t>2024/7/9</a:t>
            </a:fld>
            <a:endParaRPr kumimoji="1" lang="ja-JP" altLang="en-US"/>
          </a:p>
        </p:txBody>
      </p:sp>
      <p:sp>
        <p:nvSpPr>
          <p:cNvPr id="5" name="フッター プレースホルダー 4">
            <a:extLst>
              <a:ext uri="{FF2B5EF4-FFF2-40B4-BE49-F238E27FC236}">
                <a16:creationId xmlns:a16="http://schemas.microsoft.com/office/drawing/2014/main" id="{B3F94F2C-BD29-48C5-9E7F-171D95A5E4E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8A1435C-F303-4F95-913F-A2FBFBFCD72C}"/>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2858042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E062D1-3A5D-49E8-9BD7-72137182DE8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FA008FC-38F6-428E-A972-9F1BF1FDD76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0252DE7-A4EC-46E2-9723-68816FA6DCBC}"/>
              </a:ext>
            </a:extLst>
          </p:cNvPr>
          <p:cNvSpPr>
            <a:spLocks noGrp="1"/>
          </p:cNvSpPr>
          <p:nvPr>
            <p:ph type="dt" sz="half" idx="10"/>
          </p:nvPr>
        </p:nvSpPr>
        <p:spPr/>
        <p:txBody>
          <a:bodyPr/>
          <a:lstStyle/>
          <a:p>
            <a:fld id="{7FC08B43-FE0F-41FD-8FBE-96A012CE2068}" type="datetimeFigureOut">
              <a:rPr kumimoji="1" lang="ja-JP" altLang="en-US" smtClean="0"/>
              <a:t>2024/7/9</a:t>
            </a:fld>
            <a:endParaRPr kumimoji="1" lang="ja-JP" altLang="en-US"/>
          </a:p>
        </p:txBody>
      </p:sp>
      <p:sp>
        <p:nvSpPr>
          <p:cNvPr id="5" name="フッター プレースホルダー 4">
            <a:extLst>
              <a:ext uri="{FF2B5EF4-FFF2-40B4-BE49-F238E27FC236}">
                <a16:creationId xmlns:a16="http://schemas.microsoft.com/office/drawing/2014/main" id="{B753A4B7-B0DE-42FE-8A4D-710F7A0792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38D1FE-065E-4E86-B01D-CABF6FC79245}"/>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1578392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0B11E0B-EA36-404F-849B-14F5E46D7B21}"/>
              </a:ext>
            </a:extLst>
          </p:cNvPr>
          <p:cNvSpPr>
            <a:spLocks noGrp="1"/>
          </p:cNvSpPr>
          <p:nvPr>
            <p:ph type="title" orient="vert"/>
          </p:nvPr>
        </p:nvSpPr>
        <p:spPr>
          <a:xfrm>
            <a:off x="7088188" y="365125"/>
            <a:ext cx="2135187" cy="5813425"/>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B6B6BEC-00FD-4822-AF54-FC78DD2044D8}"/>
              </a:ext>
            </a:extLst>
          </p:cNvPr>
          <p:cNvSpPr>
            <a:spLocks noGrp="1"/>
          </p:cNvSpPr>
          <p:nvPr>
            <p:ph type="body" orient="vert" idx="1"/>
          </p:nvPr>
        </p:nvSpPr>
        <p:spPr>
          <a:xfrm>
            <a:off x="681038" y="365125"/>
            <a:ext cx="6254750" cy="58134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0B0BCCC-551A-40EC-8199-F48D8E4EB4EE}"/>
              </a:ext>
            </a:extLst>
          </p:cNvPr>
          <p:cNvSpPr>
            <a:spLocks noGrp="1"/>
          </p:cNvSpPr>
          <p:nvPr>
            <p:ph type="dt" sz="half" idx="10"/>
          </p:nvPr>
        </p:nvSpPr>
        <p:spPr/>
        <p:txBody>
          <a:bodyPr/>
          <a:lstStyle/>
          <a:p>
            <a:fld id="{7FC08B43-FE0F-41FD-8FBE-96A012CE2068}" type="datetimeFigureOut">
              <a:rPr kumimoji="1" lang="ja-JP" altLang="en-US" smtClean="0"/>
              <a:t>2024/7/9</a:t>
            </a:fld>
            <a:endParaRPr kumimoji="1" lang="ja-JP" altLang="en-US"/>
          </a:p>
        </p:txBody>
      </p:sp>
      <p:sp>
        <p:nvSpPr>
          <p:cNvPr id="5" name="フッター プレースホルダー 4">
            <a:extLst>
              <a:ext uri="{FF2B5EF4-FFF2-40B4-BE49-F238E27FC236}">
                <a16:creationId xmlns:a16="http://schemas.microsoft.com/office/drawing/2014/main" id="{013A9EA2-4E78-4817-A303-1635C1CB412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5F9BF47-379F-4196-9A78-BB2F37FE4ECB}"/>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3341061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1C813466-F92B-465E-8FFC-D41DE51AC46B}" type="datetime1">
              <a:rPr lang="ja-JP" altLang="en-US" smtClean="0"/>
              <a:t>2024/7/9</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30F64EC-FE0A-4460-B896-894E0E1B6F85}" type="slidenum">
              <a:rPr lang="ja-JP" altLang="en-US"/>
              <a:pPr>
                <a:defRPr/>
              </a:pPr>
              <a:t>‹#›</a:t>
            </a:fld>
            <a:endParaRPr lang="en-US" altLang="ja-JP" dirty="0"/>
          </a:p>
        </p:txBody>
      </p:sp>
    </p:spTree>
    <p:extLst>
      <p:ext uri="{BB962C8B-B14F-4D97-AF65-F5344CB8AC3E}">
        <p14:creationId xmlns:p14="http://schemas.microsoft.com/office/powerpoint/2010/main" val="2142440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0B5F94B0-A931-4D0D-B613-83E3C9B47594}" type="datetime1">
              <a:rPr lang="ja-JP" altLang="en-US" smtClean="0"/>
              <a:t>2024/7/9</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79880AA3-151B-4366-92A4-EF0E210BCF61}" type="slidenum">
              <a:rPr lang="ja-JP" altLang="en-US"/>
              <a:pPr>
                <a:defRPr/>
              </a:pPr>
              <a:t>‹#›</a:t>
            </a:fld>
            <a:endParaRPr lang="en-US" altLang="ja-JP" dirty="0"/>
          </a:p>
        </p:txBody>
      </p:sp>
    </p:spTree>
    <p:extLst>
      <p:ext uri="{BB962C8B-B14F-4D97-AF65-F5344CB8AC3E}">
        <p14:creationId xmlns:p14="http://schemas.microsoft.com/office/powerpoint/2010/main" val="3449655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白紙">
    <p:bg>
      <p:bgPr>
        <a:solidFill>
          <a:schemeClr val="bg1">
            <a:alpha val="43921"/>
          </a:schemeClr>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B787E162-EC1F-4013-8A03-1D01F5EF2301}" type="datetime1">
              <a:rPr lang="ja-JP" altLang="en-US" smtClean="0"/>
              <a:t>2024/7/9</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6E77BE47-376B-491A-B64C-F9BE6743A21E}" type="slidenum">
              <a:rPr lang="ja-JP" altLang="en-US"/>
              <a:pPr>
                <a:defRPr/>
              </a:pPr>
              <a:t>‹#›</a:t>
            </a:fld>
            <a:endParaRPr lang="en-US" altLang="ja-JP" dirty="0"/>
          </a:p>
        </p:txBody>
      </p:sp>
    </p:spTree>
    <p:extLst>
      <p:ext uri="{BB962C8B-B14F-4D97-AF65-F5344CB8AC3E}">
        <p14:creationId xmlns:p14="http://schemas.microsoft.com/office/powerpoint/2010/main" val="413289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18513" cy="1471613"/>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7788"/>
            <a:ext cx="693261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57263" rtl="0" eaLnBrk="1" fontAlgn="base" latinLnBrk="0" hangingPunct="1">
              <a:lnSpc>
                <a:spcPct val="100000"/>
              </a:lnSpc>
              <a:spcBef>
                <a:spcPct val="0"/>
              </a:spcBef>
              <a:spcAft>
                <a:spcPct val="0"/>
              </a:spcAft>
              <a:buClrTx/>
              <a:buSzTx/>
              <a:buFontTx/>
              <a:buNone/>
              <a:tabLst/>
              <a:defRPr/>
            </a:pPr>
            <a:fld id="{55F26056-CBBA-4D1D-8B75-5F2C45BFAF0D}" type="datetime1">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l" defTabSz="957263" rtl="0" eaLnBrk="1" fontAlgn="base" latinLnBrk="0" hangingPunct="1">
                <a:lnSpc>
                  <a:spcPct val="100000"/>
                </a:lnSpc>
                <a:spcBef>
                  <a:spcPct val="0"/>
                </a:spcBef>
                <a:spcAft>
                  <a:spcPct val="0"/>
                </a:spcAft>
                <a:buClrTx/>
                <a:buSzTx/>
                <a:buFontTx/>
                <a:buNone/>
                <a:tabLst/>
                <a:defRPr/>
              </a:pPr>
              <a:t>2024/7/9</a:t>
            </a:fld>
            <a:endParaRPr kumimoji="1" lang="en-US" altLang="ja-JP" sz="15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57263" rtl="0" eaLnBrk="1" fontAlgn="base" latinLnBrk="0" hangingPunct="1">
              <a:lnSpc>
                <a:spcPct val="100000"/>
              </a:lnSpc>
              <a:spcBef>
                <a:spcPct val="0"/>
              </a:spcBef>
              <a:spcAft>
                <a:spcPct val="0"/>
              </a:spcAft>
              <a:buClrTx/>
              <a:buSzTx/>
              <a:buFontTx/>
              <a:buNone/>
              <a:tabLst/>
              <a:defRPr/>
            </a:pPr>
            <a:endParaRPr kumimoji="1" lang="en-US" altLang="ja-JP" sz="15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57263" rtl="0" eaLnBrk="1" fontAlgn="base" latinLnBrk="0" hangingPunct="1">
              <a:lnSpc>
                <a:spcPct val="100000"/>
              </a:lnSpc>
              <a:spcBef>
                <a:spcPct val="0"/>
              </a:spcBef>
              <a:spcAft>
                <a:spcPct val="0"/>
              </a:spcAft>
              <a:buClrTx/>
              <a:buSzTx/>
              <a:buFontTx/>
              <a:buNone/>
              <a:tabLst/>
              <a:defRPr/>
            </a:pPr>
            <a:fld id="{71B280D3-1307-4EE1-A505-30AAC21C8D75}" type="slidenum">
              <a:rPr kumimoji="1" lang="ja-JP" altLang="en-US" sz="15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a:t>
            </a:fld>
            <a:endParaRPr kumimoji="1" lang="en-US" altLang="ja-JP" sz="15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1125291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1C813466-F92B-465E-8FFC-D41DE51AC46B}" type="datetime1">
              <a:rPr lang="ja-JP" altLang="en-US" smtClean="0"/>
              <a:t>2024/7/9</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30F64EC-FE0A-4460-B896-894E0E1B6F85}" type="slidenum">
              <a:rPr lang="ja-JP" altLang="en-US"/>
              <a:pPr>
                <a:defRPr/>
              </a:pPr>
              <a:t>‹#›</a:t>
            </a:fld>
            <a:endParaRPr lang="en-US" altLang="ja-JP" dirty="0"/>
          </a:p>
        </p:txBody>
      </p:sp>
    </p:spTree>
    <p:extLst>
      <p:ext uri="{BB962C8B-B14F-4D97-AF65-F5344CB8AC3E}">
        <p14:creationId xmlns:p14="http://schemas.microsoft.com/office/powerpoint/2010/main" val="3429472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0B5F94B0-A931-4D0D-B613-83E3C9B47594}" type="datetime1">
              <a:rPr lang="ja-JP" altLang="en-US" smtClean="0"/>
              <a:t>2024/7/9</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79880AA3-151B-4366-92A4-EF0E210BCF61}" type="slidenum">
              <a:rPr lang="ja-JP" altLang="en-US"/>
              <a:pPr>
                <a:defRPr/>
              </a:pPr>
              <a:t>‹#›</a:t>
            </a:fld>
            <a:endParaRPr lang="en-US" altLang="ja-JP" dirty="0"/>
          </a:p>
        </p:txBody>
      </p:sp>
    </p:spTree>
    <p:extLst>
      <p:ext uri="{BB962C8B-B14F-4D97-AF65-F5344CB8AC3E}">
        <p14:creationId xmlns:p14="http://schemas.microsoft.com/office/powerpoint/2010/main" val="3861322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白紙">
    <p:bg>
      <p:bgPr>
        <a:solidFill>
          <a:schemeClr val="bg1">
            <a:alpha val="43921"/>
          </a:schemeClr>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B787E162-EC1F-4013-8A03-1D01F5EF2301}" type="datetime1">
              <a:rPr lang="ja-JP" altLang="en-US" smtClean="0"/>
              <a:t>2024/7/9</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6E77BE47-376B-491A-B64C-F9BE6743A21E}" type="slidenum">
              <a:rPr lang="ja-JP" altLang="en-US"/>
              <a:pPr>
                <a:defRPr/>
              </a:pPr>
              <a:t>‹#›</a:t>
            </a:fld>
            <a:endParaRPr lang="en-US" altLang="ja-JP" dirty="0"/>
          </a:p>
        </p:txBody>
      </p:sp>
    </p:spTree>
    <p:extLst>
      <p:ext uri="{BB962C8B-B14F-4D97-AF65-F5344CB8AC3E}">
        <p14:creationId xmlns:p14="http://schemas.microsoft.com/office/powerpoint/2010/main" val="2264757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xfrm>
            <a:off x="2641600" y="6249988"/>
            <a:ext cx="2306638" cy="474662"/>
          </a:xfrm>
          <a:prstGeom prst="rect">
            <a:avLst/>
          </a:prstGeom>
        </p:spPr>
        <p:txBody>
          <a:bodyPr/>
          <a:lstStyle>
            <a:lvl1pPr>
              <a:defRPr/>
            </a:lvl1pPr>
          </a:lstStyle>
          <a:p>
            <a:pPr>
              <a:defRPr/>
            </a:pPr>
            <a:fld id="{6428FA78-5D9B-4679-A37F-89032FEB9DDB}" type="datetime1">
              <a:rPr lang="ja-JP" altLang="en-US" smtClean="0"/>
              <a:t>2024/7/9</a:t>
            </a:fld>
            <a:endParaRPr lang="en-US" altLang="ja-JP"/>
          </a:p>
        </p:txBody>
      </p:sp>
      <p:sp>
        <p:nvSpPr>
          <p:cNvPr id="3" name="Rectangle 12"/>
          <p:cNvSpPr>
            <a:spLocks noGrp="1" noChangeArrowheads="1"/>
          </p:cNvSpPr>
          <p:nvPr>
            <p:ph type="ftr" sz="quarter" idx="11"/>
          </p:nvPr>
        </p:nvSpPr>
        <p:spPr>
          <a:xfrm>
            <a:off x="6272213" y="6249988"/>
            <a:ext cx="3138487" cy="474662"/>
          </a:xfrm>
          <a:prstGeom prst="rect">
            <a:avLst/>
          </a:prstGeom>
        </p:spPr>
        <p:txBody>
          <a:bodyPr/>
          <a:lstStyle>
            <a:lvl1pPr algn="r">
              <a:defRPr sz="1500">
                <a:latin typeface="ＭＳ ゴシック" panose="020B0609070205080204" pitchFamily="49" charset="-128"/>
                <a:ea typeface="ＭＳ ゴシック" panose="020B0609070205080204" pitchFamily="49" charset="-128"/>
              </a:defRPr>
            </a:lvl1pPr>
          </a:lstStyle>
          <a:p>
            <a:pPr>
              <a:defRPr/>
            </a:pPr>
            <a:endParaRPr lang="en-US" altLang="ja-JP" dirty="0"/>
          </a:p>
        </p:txBody>
      </p:sp>
    </p:spTree>
    <p:extLst>
      <p:ext uri="{BB962C8B-B14F-4D97-AF65-F5344CB8AC3E}">
        <p14:creationId xmlns:p14="http://schemas.microsoft.com/office/powerpoint/2010/main" val="2955704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0C37FB-75F8-42B7-9A36-9464BB9541A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B2A0F08-7B99-4AF0-AFAC-50D8A37B28A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38D74AB-4F08-4592-BA22-A8FA5763859E}"/>
              </a:ext>
            </a:extLst>
          </p:cNvPr>
          <p:cNvSpPr>
            <a:spLocks noGrp="1"/>
          </p:cNvSpPr>
          <p:nvPr>
            <p:ph type="dt" sz="half" idx="10"/>
          </p:nvPr>
        </p:nvSpPr>
        <p:spPr/>
        <p:txBody>
          <a:bodyPr/>
          <a:lstStyle/>
          <a:p>
            <a:fld id="{7FC08B43-FE0F-41FD-8FBE-96A012CE2068}" type="datetimeFigureOut">
              <a:rPr kumimoji="1" lang="ja-JP" altLang="en-US" smtClean="0"/>
              <a:t>2024/7/9</a:t>
            </a:fld>
            <a:endParaRPr kumimoji="1" lang="ja-JP" altLang="en-US"/>
          </a:p>
        </p:txBody>
      </p:sp>
      <p:sp>
        <p:nvSpPr>
          <p:cNvPr id="5" name="フッター プレースホルダー 4">
            <a:extLst>
              <a:ext uri="{FF2B5EF4-FFF2-40B4-BE49-F238E27FC236}">
                <a16:creationId xmlns:a16="http://schemas.microsoft.com/office/drawing/2014/main" id="{417CA7BB-9E8F-4D2B-9F2E-302267C4F7D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0622DD-093C-4F8D-ACA0-A75800452C4D}"/>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88268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900551-1585-4E02-9FA0-A56A732A9262}"/>
              </a:ext>
            </a:extLst>
          </p:cNvPr>
          <p:cNvSpPr>
            <a:spLocks noGrp="1"/>
          </p:cNvSpPr>
          <p:nvPr>
            <p:ph type="title"/>
          </p:nvPr>
        </p:nvSpPr>
        <p:spPr>
          <a:xfrm>
            <a:off x="676275" y="1709738"/>
            <a:ext cx="8542338" cy="2854325"/>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86DAE4B-1920-4FBD-9F56-082EFDC7F7CD}"/>
              </a:ext>
            </a:extLst>
          </p:cNvPr>
          <p:cNvSpPr>
            <a:spLocks noGrp="1"/>
          </p:cNvSpPr>
          <p:nvPr>
            <p:ph type="body" idx="1"/>
          </p:nvPr>
        </p:nvSpPr>
        <p:spPr>
          <a:xfrm>
            <a:off x="676275" y="4591050"/>
            <a:ext cx="8542338"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8C743A4-B2F3-4AC6-A6D7-CE4DA0A487B2}"/>
              </a:ext>
            </a:extLst>
          </p:cNvPr>
          <p:cNvSpPr>
            <a:spLocks noGrp="1"/>
          </p:cNvSpPr>
          <p:nvPr>
            <p:ph type="dt" sz="half" idx="10"/>
          </p:nvPr>
        </p:nvSpPr>
        <p:spPr/>
        <p:txBody>
          <a:bodyPr/>
          <a:lstStyle/>
          <a:p>
            <a:fld id="{7FC08B43-FE0F-41FD-8FBE-96A012CE2068}" type="datetimeFigureOut">
              <a:rPr kumimoji="1" lang="ja-JP" altLang="en-US" smtClean="0"/>
              <a:t>2024/7/9</a:t>
            </a:fld>
            <a:endParaRPr kumimoji="1" lang="ja-JP" altLang="en-US"/>
          </a:p>
        </p:txBody>
      </p:sp>
      <p:sp>
        <p:nvSpPr>
          <p:cNvPr id="5" name="フッター プレースホルダー 4">
            <a:extLst>
              <a:ext uri="{FF2B5EF4-FFF2-40B4-BE49-F238E27FC236}">
                <a16:creationId xmlns:a16="http://schemas.microsoft.com/office/drawing/2014/main" id="{D13672E0-A735-4EF3-B37D-918D069E955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F08E6D-0658-47E6-BC50-B421CDBE1C15}"/>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2662996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F7B822-C64C-4315-A04B-B05050A13F1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7186FDE-51FB-498A-B644-F3B916C2D042}"/>
              </a:ext>
            </a:extLst>
          </p:cNvPr>
          <p:cNvSpPr>
            <a:spLocks noGrp="1"/>
          </p:cNvSpPr>
          <p:nvPr>
            <p:ph sz="half" idx="1"/>
          </p:nvPr>
        </p:nvSpPr>
        <p:spPr>
          <a:xfrm>
            <a:off x="681038" y="1825625"/>
            <a:ext cx="4194175" cy="43529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63828C8-616F-4127-BD4A-88EFCC1AF7BF}"/>
              </a:ext>
            </a:extLst>
          </p:cNvPr>
          <p:cNvSpPr>
            <a:spLocks noGrp="1"/>
          </p:cNvSpPr>
          <p:nvPr>
            <p:ph sz="half" idx="2"/>
          </p:nvPr>
        </p:nvSpPr>
        <p:spPr>
          <a:xfrm>
            <a:off x="5027613" y="1825625"/>
            <a:ext cx="4195762" cy="43529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A199237-ED85-47D4-B82F-EECA0ABE1C07}"/>
              </a:ext>
            </a:extLst>
          </p:cNvPr>
          <p:cNvSpPr>
            <a:spLocks noGrp="1"/>
          </p:cNvSpPr>
          <p:nvPr>
            <p:ph type="dt" sz="half" idx="10"/>
          </p:nvPr>
        </p:nvSpPr>
        <p:spPr/>
        <p:txBody>
          <a:bodyPr/>
          <a:lstStyle/>
          <a:p>
            <a:fld id="{7FC08B43-FE0F-41FD-8FBE-96A012CE2068}" type="datetimeFigureOut">
              <a:rPr kumimoji="1" lang="ja-JP" altLang="en-US" smtClean="0"/>
              <a:t>2024/7/9</a:t>
            </a:fld>
            <a:endParaRPr kumimoji="1" lang="ja-JP" altLang="en-US"/>
          </a:p>
        </p:txBody>
      </p:sp>
      <p:sp>
        <p:nvSpPr>
          <p:cNvPr id="6" name="フッター プレースホルダー 5">
            <a:extLst>
              <a:ext uri="{FF2B5EF4-FFF2-40B4-BE49-F238E27FC236}">
                <a16:creationId xmlns:a16="http://schemas.microsoft.com/office/drawing/2014/main" id="{7B77D153-CFBA-419E-8A4D-6E22D94A513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D76A7FE-CC66-4B13-A7EC-27C4252C2349}"/>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311325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37AF15-E9D3-4B09-AE5B-FF589EE78303}"/>
              </a:ext>
            </a:extLst>
          </p:cNvPr>
          <p:cNvSpPr>
            <a:spLocks noGrp="1"/>
          </p:cNvSpPr>
          <p:nvPr>
            <p:ph type="title"/>
          </p:nvPr>
        </p:nvSpPr>
        <p:spPr>
          <a:xfrm>
            <a:off x="682625" y="365125"/>
            <a:ext cx="8542338"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BDF485F-52F9-4FE6-A545-68BA48462082}"/>
              </a:ext>
            </a:extLst>
          </p:cNvPr>
          <p:cNvSpPr>
            <a:spLocks noGrp="1"/>
          </p:cNvSpPr>
          <p:nvPr>
            <p:ph type="body" idx="1"/>
          </p:nvPr>
        </p:nvSpPr>
        <p:spPr>
          <a:xfrm>
            <a:off x="682625" y="1681163"/>
            <a:ext cx="41894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6BA1560-DECD-442C-BF82-50A6791D4350}"/>
              </a:ext>
            </a:extLst>
          </p:cNvPr>
          <p:cNvSpPr>
            <a:spLocks noGrp="1"/>
          </p:cNvSpPr>
          <p:nvPr>
            <p:ph sz="half" idx="2"/>
          </p:nvPr>
        </p:nvSpPr>
        <p:spPr>
          <a:xfrm>
            <a:off x="682625" y="2505075"/>
            <a:ext cx="4189413" cy="36861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4CD352B-18A6-4B9F-A562-368815B5CFFF}"/>
              </a:ext>
            </a:extLst>
          </p:cNvPr>
          <p:cNvSpPr>
            <a:spLocks noGrp="1"/>
          </p:cNvSpPr>
          <p:nvPr>
            <p:ph type="body" sz="quarter" idx="3"/>
          </p:nvPr>
        </p:nvSpPr>
        <p:spPr>
          <a:xfrm>
            <a:off x="5013325" y="1681163"/>
            <a:ext cx="42116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543AAD0-98E2-45AF-8C3E-26ED9000E3AD}"/>
              </a:ext>
            </a:extLst>
          </p:cNvPr>
          <p:cNvSpPr>
            <a:spLocks noGrp="1"/>
          </p:cNvSpPr>
          <p:nvPr>
            <p:ph sz="quarter" idx="4"/>
          </p:nvPr>
        </p:nvSpPr>
        <p:spPr>
          <a:xfrm>
            <a:off x="5013325" y="2505075"/>
            <a:ext cx="4211638" cy="36861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F5EC859-BF9A-4A95-A54C-0C4E5AB9A083}"/>
              </a:ext>
            </a:extLst>
          </p:cNvPr>
          <p:cNvSpPr>
            <a:spLocks noGrp="1"/>
          </p:cNvSpPr>
          <p:nvPr>
            <p:ph type="dt" sz="half" idx="10"/>
          </p:nvPr>
        </p:nvSpPr>
        <p:spPr/>
        <p:txBody>
          <a:bodyPr/>
          <a:lstStyle/>
          <a:p>
            <a:fld id="{7FC08B43-FE0F-41FD-8FBE-96A012CE2068}" type="datetimeFigureOut">
              <a:rPr kumimoji="1" lang="ja-JP" altLang="en-US" smtClean="0"/>
              <a:t>2024/7/9</a:t>
            </a:fld>
            <a:endParaRPr kumimoji="1" lang="ja-JP" altLang="en-US"/>
          </a:p>
        </p:txBody>
      </p:sp>
      <p:sp>
        <p:nvSpPr>
          <p:cNvPr id="8" name="フッター プレースホルダー 7">
            <a:extLst>
              <a:ext uri="{FF2B5EF4-FFF2-40B4-BE49-F238E27FC236}">
                <a16:creationId xmlns:a16="http://schemas.microsoft.com/office/drawing/2014/main" id="{53CCE818-C998-462A-B4BA-76CE47B474B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92E2BFE-4ED1-4CD1-9AF1-558702E1EB95}"/>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42410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B8CA96-5EF2-4E1D-84B0-52403760E56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2EB1A45-950A-4C07-AEBD-088D269E1DF5}"/>
              </a:ext>
            </a:extLst>
          </p:cNvPr>
          <p:cNvSpPr>
            <a:spLocks noGrp="1"/>
          </p:cNvSpPr>
          <p:nvPr>
            <p:ph type="dt" sz="half" idx="10"/>
          </p:nvPr>
        </p:nvSpPr>
        <p:spPr/>
        <p:txBody>
          <a:bodyPr/>
          <a:lstStyle/>
          <a:p>
            <a:fld id="{7FC08B43-FE0F-41FD-8FBE-96A012CE2068}" type="datetimeFigureOut">
              <a:rPr kumimoji="1" lang="ja-JP" altLang="en-US" smtClean="0"/>
              <a:t>2024/7/9</a:t>
            </a:fld>
            <a:endParaRPr kumimoji="1" lang="ja-JP" altLang="en-US"/>
          </a:p>
        </p:txBody>
      </p:sp>
      <p:sp>
        <p:nvSpPr>
          <p:cNvPr id="4" name="フッター プレースホルダー 3">
            <a:extLst>
              <a:ext uri="{FF2B5EF4-FFF2-40B4-BE49-F238E27FC236}">
                <a16:creationId xmlns:a16="http://schemas.microsoft.com/office/drawing/2014/main" id="{85F0AE93-FF47-42E4-A939-28D2EBC6E48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1040239-53DE-413F-8195-538472AC8757}"/>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3723607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97B827F-7BB7-4DA5-BE46-11C2EA70CC12}"/>
              </a:ext>
            </a:extLst>
          </p:cNvPr>
          <p:cNvSpPr>
            <a:spLocks noGrp="1"/>
          </p:cNvSpPr>
          <p:nvPr>
            <p:ph type="dt" sz="half" idx="10"/>
          </p:nvPr>
        </p:nvSpPr>
        <p:spPr/>
        <p:txBody>
          <a:bodyPr/>
          <a:lstStyle/>
          <a:p>
            <a:fld id="{7FC08B43-FE0F-41FD-8FBE-96A012CE2068}" type="datetimeFigureOut">
              <a:rPr kumimoji="1" lang="ja-JP" altLang="en-US" smtClean="0"/>
              <a:t>2024/7/9</a:t>
            </a:fld>
            <a:endParaRPr kumimoji="1" lang="ja-JP" altLang="en-US"/>
          </a:p>
        </p:txBody>
      </p:sp>
      <p:sp>
        <p:nvSpPr>
          <p:cNvPr id="3" name="フッター プレースホルダー 2">
            <a:extLst>
              <a:ext uri="{FF2B5EF4-FFF2-40B4-BE49-F238E27FC236}">
                <a16:creationId xmlns:a16="http://schemas.microsoft.com/office/drawing/2014/main" id="{8B78EC88-D02F-48DF-8F5B-3904A5B23AC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6443919-BEF8-4EE3-AFD1-509ED4755725}"/>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93301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4CFA31-E8A9-4A89-AC3A-75203EB48D52}"/>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59B32E7-77B7-4718-B571-E8DD007F3140}"/>
              </a:ext>
            </a:extLst>
          </p:cNvPr>
          <p:cNvSpPr>
            <a:spLocks noGrp="1"/>
          </p:cNvSpPr>
          <p:nvPr>
            <p:ph idx="1"/>
          </p:nvPr>
        </p:nvSpPr>
        <p:spPr>
          <a:xfrm>
            <a:off x="4210050" y="987425"/>
            <a:ext cx="5014913" cy="48752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90845CF-92C4-4EF7-A42A-D88C31937ADA}"/>
              </a:ext>
            </a:extLst>
          </p:cNvPr>
          <p:cNvSpPr>
            <a:spLocks noGrp="1"/>
          </p:cNvSpPr>
          <p:nvPr>
            <p:ph type="body" sz="half" idx="2"/>
          </p:nvPr>
        </p:nvSpPr>
        <p:spPr>
          <a:xfrm>
            <a:off x="682625" y="2057400"/>
            <a:ext cx="3194050"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3063363-8405-4D7A-BE06-E76E9EFC4F9E}"/>
              </a:ext>
            </a:extLst>
          </p:cNvPr>
          <p:cNvSpPr>
            <a:spLocks noGrp="1"/>
          </p:cNvSpPr>
          <p:nvPr>
            <p:ph type="dt" sz="half" idx="10"/>
          </p:nvPr>
        </p:nvSpPr>
        <p:spPr/>
        <p:txBody>
          <a:bodyPr/>
          <a:lstStyle/>
          <a:p>
            <a:fld id="{7FC08B43-FE0F-41FD-8FBE-96A012CE2068}" type="datetimeFigureOut">
              <a:rPr kumimoji="1" lang="ja-JP" altLang="en-US" smtClean="0"/>
              <a:t>2024/7/9</a:t>
            </a:fld>
            <a:endParaRPr kumimoji="1" lang="ja-JP" altLang="en-US"/>
          </a:p>
        </p:txBody>
      </p:sp>
      <p:sp>
        <p:nvSpPr>
          <p:cNvPr id="6" name="フッター プレースホルダー 5">
            <a:extLst>
              <a:ext uri="{FF2B5EF4-FFF2-40B4-BE49-F238E27FC236}">
                <a16:creationId xmlns:a16="http://schemas.microsoft.com/office/drawing/2014/main" id="{880B4A49-7C05-4BCC-9960-232DB88E15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FC68482-AD3E-48D6-B4EE-442C402535BB}"/>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2433294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FDAF5F-9B3A-4695-96C9-2FB1B9F83F16}"/>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828D1C2-5B99-4EA0-8B41-B38EAE139EA3}"/>
              </a:ext>
            </a:extLst>
          </p:cNvPr>
          <p:cNvSpPr>
            <a:spLocks noGrp="1"/>
          </p:cNvSpPr>
          <p:nvPr>
            <p:ph type="pic" idx="1"/>
          </p:nvPr>
        </p:nvSpPr>
        <p:spPr>
          <a:xfrm>
            <a:off x="4210050" y="987425"/>
            <a:ext cx="5014913" cy="48752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F1DD009-DBFC-4513-BE95-BF3E7FA90816}"/>
              </a:ext>
            </a:extLst>
          </p:cNvPr>
          <p:cNvSpPr>
            <a:spLocks noGrp="1"/>
          </p:cNvSpPr>
          <p:nvPr>
            <p:ph type="body" sz="half" idx="2"/>
          </p:nvPr>
        </p:nvSpPr>
        <p:spPr>
          <a:xfrm>
            <a:off x="682625" y="2057400"/>
            <a:ext cx="3194050"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ED74ADB-0405-48AD-A448-D8DF9A966F34}"/>
              </a:ext>
            </a:extLst>
          </p:cNvPr>
          <p:cNvSpPr>
            <a:spLocks noGrp="1"/>
          </p:cNvSpPr>
          <p:nvPr>
            <p:ph type="dt" sz="half" idx="10"/>
          </p:nvPr>
        </p:nvSpPr>
        <p:spPr/>
        <p:txBody>
          <a:bodyPr/>
          <a:lstStyle/>
          <a:p>
            <a:fld id="{7FC08B43-FE0F-41FD-8FBE-96A012CE2068}" type="datetimeFigureOut">
              <a:rPr kumimoji="1" lang="ja-JP" altLang="en-US" smtClean="0"/>
              <a:t>2024/7/9</a:t>
            </a:fld>
            <a:endParaRPr kumimoji="1" lang="ja-JP" altLang="en-US"/>
          </a:p>
        </p:txBody>
      </p:sp>
      <p:sp>
        <p:nvSpPr>
          <p:cNvPr id="6" name="フッター プレースホルダー 5">
            <a:extLst>
              <a:ext uri="{FF2B5EF4-FFF2-40B4-BE49-F238E27FC236}">
                <a16:creationId xmlns:a16="http://schemas.microsoft.com/office/drawing/2014/main" id="{F4881DEB-C158-4414-8E4D-859BC5D1C7E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78C3487-686B-45F1-B13D-78E871C073A3}"/>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2902417017"/>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253413" cy="6859588"/>
            <a:chOff x="0" y="0"/>
            <a:chExt cx="4800" cy="4320"/>
          </a:xfrm>
        </p:grpSpPr>
        <p:grpSp>
          <p:nvGrpSpPr>
            <p:cNvPr id="1030"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sp>
            <p:nvSpPr>
              <p:cNvPr id="3"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1031"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grpSp>
      </p:grpSp>
      <p:sp>
        <p:nvSpPr>
          <p:cNvPr id="1027" name="AutoShape 9"/>
          <p:cNvSpPr>
            <a:spLocks noGrp="1" noChangeArrowheads="1"/>
          </p:cNvSpPr>
          <p:nvPr>
            <p:ph type="title"/>
          </p:nvPr>
        </p:nvSpPr>
        <p:spPr bwMode="auto">
          <a:xfrm>
            <a:off x="825500" y="762000"/>
            <a:ext cx="8583613"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b" anchorCtr="0" compatLnSpc="1">
            <a:prstTxWarp prst="textNoShape">
              <a:avLst/>
            </a:prstTxWarp>
          </a:bodyPr>
          <a:lstStyle/>
          <a:p>
            <a:pPr lvl="0"/>
            <a:r>
              <a:rPr lang="ja-JP" altLang="en-US"/>
              <a:t>マスタ タイトルの書式設定</a:t>
            </a:r>
          </a:p>
        </p:txBody>
      </p:sp>
      <p:sp>
        <p:nvSpPr>
          <p:cNvPr id="1028" name="Rectangle 10"/>
          <p:cNvSpPr>
            <a:spLocks noGrp="1" noChangeArrowheads="1"/>
          </p:cNvSpPr>
          <p:nvPr>
            <p:ph type="body" idx="1"/>
          </p:nvPr>
        </p:nvSpPr>
        <p:spPr bwMode="auto">
          <a:xfrm>
            <a:off x="908050" y="2362200"/>
            <a:ext cx="8332788"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 bg1="lt1" tx1="dk1" bg2="lt2" tx2="dk2" accent1="accent1" accent2="accent2" accent3="accent3" accent4="accent4" accent5="accent5" accent6="accent6" hlink="hlink" folHlink="folHlink"/>
  <p:hf hdr="0" ftr="0" dt="0"/>
  <p:txStyles>
    <p:titleStyle>
      <a:lvl1pPr algn="l" defTabSz="957263" rtl="0" eaLnBrk="0" fontAlgn="base" hangingPunct="0">
        <a:lnSpc>
          <a:spcPct val="90000"/>
        </a:lnSpc>
        <a:spcBef>
          <a:spcPct val="0"/>
        </a:spcBef>
        <a:spcAft>
          <a:spcPct val="0"/>
        </a:spcAft>
        <a:defRPr kumimoji="1" sz="3800" b="1" kern="1200">
          <a:solidFill>
            <a:schemeClr val="tx2"/>
          </a:solidFill>
          <a:latin typeface="HG丸ｺﾞｼｯｸM-PRO" panose="020F0600000000000000" pitchFamily="50" charset="-128"/>
          <a:ea typeface="HG丸ｺﾞｼｯｸM-PRO" panose="020F0600000000000000" pitchFamily="50" charset="-128"/>
          <a:cs typeface="+mj-cs"/>
        </a:defRPr>
      </a:lvl1pPr>
      <a:lvl2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2pPr>
      <a:lvl3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3pPr>
      <a:lvl4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4pPr>
      <a:lvl5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5pPr>
      <a:lvl6pPr marL="4572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6pPr>
      <a:lvl7pPr marL="9144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7pPr>
      <a:lvl8pPr marL="13716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8pPr>
      <a:lvl9pPr marL="18288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9pPr>
    </p:titleStyle>
    <p:bodyStyle>
      <a:lvl1pPr marL="358775" indent="-358775" algn="l" defTabSz="957263" rtl="0" eaLnBrk="0" fontAlgn="base" hangingPunct="0">
        <a:spcBef>
          <a:spcPct val="20000"/>
        </a:spcBef>
        <a:spcAft>
          <a:spcPct val="0"/>
        </a:spcAft>
        <a:buClr>
          <a:schemeClr val="tx1"/>
        </a:buClr>
        <a:buSzPct val="75000"/>
        <a:buFont typeface="Wingdings" panose="05000000000000000000" pitchFamily="2" charset="2"/>
        <a:buChar char="l"/>
        <a:defRPr kumimoji="1" sz="29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lr>
          <a:schemeClr val="tx1"/>
        </a:buClr>
        <a:buSzPct val="75000"/>
        <a:buChar char="–"/>
        <a:defRPr kumimoji="1" sz="25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lr>
          <a:schemeClr val="tx1"/>
        </a:buClr>
        <a:buSzPct val="75000"/>
        <a:buFont typeface="Wingdings" panose="05000000000000000000" pitchFamily="2" charset="2"/>
        <a:buChar char="l"/>
        <a:defRPr kumimoji="1" sz="21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lr>
          <a:schemeClr val="tx1"/>
        </a:buClr>
        <a:buSzPct val="80000"/>
        <a:buChar char="–"/>
        <a:defRPr kumimoji="1" sz="19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lr>
          <a:schemeClr val="tx1"/>
        </a:buClr>
        <a:buSzPct val="65000"/>
        <a:buFont typeface="Wingdings" panose="05000000000000000000" pitchFamily="2" charset="2"/>
        <a:buChar char="l"/>
        <a:defRPr kumimoji="1"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2824D97-B671-4149-A6FD-60607B5533AF}"/>
              </a:ext>
            </a:extLst>
          </p:cNvPr>
          <p:cNvSpPr>
            <a:spLocks noGrp="1"/>
          </p:cNvSpPr>
          <p:nvPr>
            <p:ph type="title"/>
          </p:nvPr>
        </p:nvSpPr>
        <p:spPr>
          <a:xfrm>
            <a:off x="681038" y="365125"/>
            <a:ext cx="8542337"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28DA9EC-85D3-4E76-92CD-F358ED25A0E9}"/>
              </a:ext>
            </a:extLst>
          </p:cNvPr>
          <p:cNvSpPr>
            <a:spLocks noGrp="1"/>
          </p:cNvSpPr>
          <p:nvPr>
            <p:ph type="body" idx="1"/>
          </p:nvPr>
        </p:nvSpPr>
        <p:spPr>
          <a:xfrm>
            <a:off x="681038" y="1825625"/>
            <a:ext cx="8542337" cy="435292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2821E2E-665F-457F-A5E8-78D8BF5782CD}"/>
              </a:ext>
            </a:extLst>
          </p:cNvPr>
          <p:cNvSpPr>
            <a:spLocks noGrp="1"/>
          </p:cNvSpPr>
          <p:nvPr>
            <p:ph type="dt" sz="half" idx="2"/>
          </p:nvPr>
        </p:nvSpPr>
        <p:spPr>
          <a:xfrm>
            <a:off x="681038" y="6357938"/>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08B43-FE0F-41FD-8FBE-96A012CE2068}" type="datetimeFigureOut">
              <a:rPr kumimoji="1" lang="ja-JP" altLang="en-US" smtClean="0"/>
              <a:t>2024/7/9</a:t>
            </a:fld>
            <a:endParaRPr kumimoji="1" lang="ja-JP" altLang="en-US"/>
          </a:p>
        </p:txBody>
      </p:sp>
      <p:sp>
        <p:nvSpPr>
          <p:cNvPr id="5" name="フッター プレースホルダー 4">
            <a:extLst>
              <a:ext uri="{FF2B5EF4-FFF2-40B4-BE49-F238E27FC236}">
                <a16:creationId xmlns:a16="http://schemas.microsoft.com/office/drawing/2014/main" id="{F52DEE48-EECA-4C6B-887F-84F55308AEDD}"/>
              </a:ext>
            </a:extLst>
          </p:cNvPr>
          <p:cNvSpPr>
            <a:spLocks noGrp="1"/>
          </p:cNvSpPr>
          <p:nvPr>
            <p:ph type="ftr" sz="quarter" idx="3"/>
          </p:nvPr>
        </p:nvSpPr>
        <p:spPr>
          <a:xfrm>
            <a:off x="3281363" y="6357938"/>
            <a:ext cx="33416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4E7DCB7-372B-4C9D-B1C9-CCDCFBCE23CE}"/>
              </a:ext>
            </a:extLst>
          </p:cNvPr>
          <p:cNvSpPr>
            <a:spLocks noGrp="1"/>
          </p:cNvSpPr>
          <p:nvPr>
            <p:ph type="sldNum" sz="quarter" idx="4"/>
          </p:nvPr>
        </p:nvSpPr>
        <p:spPr>
          <a:xfrm>
            <a:off x="6994525" y="6357938"/>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1577893243"/>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036763" y="346075"/>
            <a:ext cx="5829300"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495300" y="1600200"/>
            <a:ext cx="8913813"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270340" name="Rectangle 4"/>
          <p:cNvSpPr>
            <a:spLocks noGrp="1" noChangeArrowheads="1"/>
          </p:cNvSpPr>
          <p:nvPr>
            <p:ph type="dt" sz="half" idx="2"/>
          </p:nvPr>
        </p:nvSpPr>
        <p:spPr bwMode="auto">
          <a:xfrm>
            <a:off x="495300" y="6246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l" defTabSz="957263" eaLnBrk="1" hangingPunct="1">
              <a:defRPr sz="1500">
                <a:ea typeface="+mn-ea"/>
              </a:defRPr>
            </a:lvl1pPr>
          </a:lstStyle>
          <a:p>
            <a:pPr>
              <a:defRPr/>
            </a:pPr>
            <a:fld id="{6C1E665E-D544-4C2E-9F48-AECEA20504D8}" type="datetime1">
              <a:rPr lang="ja-JP" altLang="en-US" smtClean="0"/>
              <a:t>2024/7/9</a:t>
            </a:fld>
            <a:endParaRPr lang="en-US" altLang="ja-JP"/>
          </a:p>
        </p:txBody>
      </p:sp>
      <p:sp>
        <p:nvSpPr>
          <p:cNvPr id="270341" name="Rectangle 5"/>
          <p:cNvSpPr>
            <a:spLocks noGrp="1" noChangeArrowheads="1"/>
          </p:cNvSpPr>
          <p:nvPr>
            <p:ph type="ftr" sz="quarter" idx="3"/>
          </p:nvPr>
        </p:nvSpPr>
        <p:spPr bwMode="auto">
          <a:xfrm>
            <a:off x="3384550" y="6246813"/>
            <a:ext cx="3135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ctr" defTabSz="957263" eaLnBrk="1" hangingPunct="1">
              <a:defRPr sz="1500">
                <a:ea typeface="+mn-ea"/>
              </a:defRPr>
            </a:lvl1pPr>
          </a:lstStyle>
          <a:p>
            <a:pPr>
              <a:defRPr/>
            </a:pPr>
            <a:endParaRPr lang="en-US" altLang="ja-JP"/>
          </a:p>
        </p:txBody>
      </p:sp>
      <p:sp>
        <p:nvSpPr>
          <p:cNvPr id="270342" name="Rectangle 6"/>
          <p:cNvSpPr>
            <a:spLocks noGrp="1" noChangeArrowheads="1"/>
          </p:cNvSpPr>
          <p:nvPr>
            <p:ph type="sldNum" sz="quarter" idx="4"/>
          </p:nvPr>
        </p:nvSpPr>
        <p:spPr bwMode="auto">
          <a:xfrm>
            <a:off x="7567613" y="6500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r" defTabSz="957263" eaLnBrk="1" hangingPunct="1">
              <a:defRPr sz="1500">
                <a:ea typeface="+mn-ea"/>
              </a:defRPr>
            </a:lvl1pPr>
          </a:lstStyle>
          <a:p>
            <a:pPr>
              <a:defRPr/>
            </a:pPr>
            <a:fld id="{E2037229-8C8F-40F8-BDEB-9DB998DB7600}" type="slidenum">
              <a:rPr lang="ja-JP" altLang="en-US"/>
              <a:pPr>
                <a:defRPr/>
              </a:pPr>
              <a:t>‹#›</a:t>
            </a:fld>
            <a:endParaRPr lang="en-US" altLang="ja-JP" dirty="0"/>
          </a:p>
        </p:txBody>
      </p:sp>
      <p:sp>
        <p:nvSpPr>
          <p:cNvPr id="2057" name="Rectangle 20"/>
          <p:cNvSpPr>
            <a:spLocks noChangeArrowheads="1"/>
          </p:cNvSpPr>
          <p:nvPr userDrawn="1"/>
        </p:nvSpPr>
        <p:spPr bwMode="auto">
          <a:xfrm>
            <a:off x="180975" y="1020763"/>
            <a:ext cx="8763000" cy="57150"/>
          </a:xfrm>
          <a:prstGeom prst="rect">
            <a:avLst/>
          </a:prstGeom>
          <a:solidFill>
            <a:schemeClr val="accent1">
              <a:lumMod val="75000"/>
            </a:schemeClr>
          </a:solidFill>
          <a:ln>
            <a:noFill/>
          </a:ln>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sz="3200">
              <a:solidFill>
                <a:schemeClr val="tx2"/>
              </a:solidFill>
              <a:latin typeface="HG丸ｺﾞｼｯｸM-PRO" panose="020F0600000000000000" pitchFamily="50" charset="-128"/>
            </a:endParaRPr>
          </a:p>
        </p:txBody>
      </p:sp>
      <p:pic>
        <p:nvPicPr>
          <p:cNvPr id="3080" name="Picture 7"/>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15925" y="133350"/>
            <a:ext cx="10080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userDrawn="1"/>
        </p:nvSpPr>
        <p:spPr>
          <a:xfrm>
            <a:off x="6751638" y="46038"/>
            <a:ext cx="2892425" cy="306387"/>
          </a:xfrm>
          <a:prstGeom prst="rect">
            <a:avLst/>
          </a:prstGeom>
          <a:noFill/>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lumMod val="75000"/>
                    <a:lumOff val="25000"/>
                  </a:srgbClr>
                </a:solidFill>
                <a:effectLst/>
                <a:uLnTx/>
                <a:uFillTx/>
              </a:rPr>
              <a:t>第</a:t>
            </a:r>
            <a:r>
              <a:rPr kumimoji="0" lang="en-US" altLang="ja-JP" sz="1400" b="0" i="0" u="none" strike="noStrike" kern="0" cap="none" spc="0" normalizeH="0" baseline="0" noProof="0">
                <a:ln>
                  <a:noFill/>
                </a:ln>
                <a:solidFill>
                  <a:srgbClr val="000000">
                    <a:lumMod val="75000"/>
                    <a:lumOff val="25000"/>
                  </a:srgbClr>
                </a:solidFill>
                <a:effectLst/>
                <a:uLnTx/>
                <a:uFillTx/>
              </a:rPr>
              <a:t>14</a:t>
            </a:r>
            <a:r>
              <a:rPr kumimoji="0" lang="ja-JP" altLang="en-US" sz="1400" b="0" i="0" u="none" strike="noStrike" kern="0" cap="none" spc="0" normalizeH="0" baseline="0" noProof="0">
                <a:ln>
                  <a:noFill/>
                </a:ln>
                <a:solidFill>
                  <a:srgbClr val="000000">
                    <a:lumMod val="75000"/>
                    <a:lumOff val="25000"/>
                  </a:srgbClr>
                </a:solidFill>
                <a:effectLst/>
                <a:uLnTx/>
                <a:uFillTx/>
              </a:rPr>
              <a:t>回 </a:t>
            </a:r>
            <a:r>
              <a:rPr kumimoji="0" lang="ja-JP" altLang="en-US" sz="1400" b="0" i="0" u="none" strike="noStrike" kern="0" cap="none" spc="0" normalizeH="0" baseline="0" noProof="0" dirty="0">
                <a:ln>
                  <a:noFill/>
                </a:ln>
                <a:solidFill>
                  <a:srgbClr val="000000">
                    <a:lumMod val="75000"/>
                    <a:lumOff val="25000"/>
                  </a:srgbClr>
                </a:solidFill>
                <a:effectLst/>
                <a:uLnTx/>
                <a:uFillTx/>
              </a:rPr>
              <a:t>再発防止に関する報告書</a:t>
            </a:r>
          </a:p>
        </p:txBody>
      </p:sp>
    </p:spTree>
  </p:cSld>
  <p:clrMap bg1="lt1" tx1="dk1" bg2="lt2" tx2="dk2" accent1="accent1" accent2="accent2" accent3="accent3" accent4="accent4" accent5="accent5" accent6="accent6" hlink="hlink" folHlink="folHlink"/>
  <p:sldLayoutIdLst>
    <p:sldLayoutId id="2147484240" r:id="rId1"/>
    <p:sldLayoutId id="2147484242" r:id="rId2"/>
    <p:sldLayoutId id="2147484243" r:id="rId3"/>
    <p:sldLayoutId id="2147484262" r:id="rId4"/>
  </p:sldLayoutIdLst>
  <p:hf hdr="0" ftr="0" dt="0"/>
  <p:txStyles>
    <p:title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p:titleStyle>
    <p:body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036763" y="346075"/>
            <a:ext cx="5829300"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495300" y="1600200"/>
            <a:ext cx="8913813"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270340" name="Rectangle 4"/>
          <p:cNvSpPr>
            <a:spLocks noGrp="1" noChangeArrowheads="1"/>
          </p:cNvSpPr>
          <p:nvPr>
            <p:ph type="dt" sz="half" idx="2"/>
          </p:nvPr>
        </p:nvSpPr>
        <p:spPr bwMode="auto">
          <a:xfrm>
            <a:off x="495300" y="6246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l" defTabSz="957263" eaLnBrk="1" hangingPunct="1">
              <a:defRPr sz="1500">
                <a:ea typeface="+mn-ea"/>
              </a:defRPr>
            </a:lvl1pPr>
          </a:lstStyle>
          <a:p>
            <a:pPr>
              <a:defRPr/>
            </a:pPr>
            <a:fld id="{6C1E665E-D544-4C2E-9F48-AECEA20504D8}" type="datetime1">
              <a:rPr lang="ja-JP" altLang="en-US" smtClean="0"/>
              <a:t>2024/7/9</a:t>
            </a:fld>
            <a:endParaRPr lang="en-US" altLang="ja-JP"/>
          </a:p>
        </p:txBody>
      </p:sp>
      <p:sp>
        <p:nvSpPr>
          <p:cNvPr id="270341" name="Rectangle 5"/>
          <p:cNvSpPr>
            <a:spLocks noGrp="1" noChangeArrowheads="1"/>
          </p:cNvSpPr>
          <p:nvPr>
            <p:ph type="ftr" sz="quarter" idx="3"/>
          </p:nvPr>
        </p:nvSpPr>
        <p:spPr bwMode="auto">
          <a:xfrm>
            <a:off x="3384550" y="6246813"/>
            <a:ext cx="3135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ctr" defTabSz="957263" eaLnBrk="1" hangingPunct="1">
              <a:defRPr sz="1500">
                <a:ea typeface="+mn-ea"/>
              </a:defRPr>
            </a:lvl1pPr>
          </a:lstStyle>
          <a:p>
            <a:pPr>
              <a:defRPr/>
            </a:pPr>
            <a:endParaRPr lang="en-US" altLang="ja-JP"/>
          </a:p>
        </p:txBody>
      </p:sp>
      <p:sp>
        <p:nvSpPr>
          <p:cNvPr id="270342" name="Rectangle 6"/>
          <p:cNvSpPr>
            <a:spLocks noGrp="1" noChangeArrowheads="1"/>
          </p:cNvSpPr>
          <p:nvPr>
            <p:ph type="sldNum" sz="quarter" idx="4"/>
          </p:nvPr>
        </p:nvSpPr>
        <p:spPr bwMode="auto">
          <a:xfrm>
            <a:off x="7567613" y="6500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r" defTabSz="957263" eaLnBrk="1" hangingPunct="1">
              <a:defRPr sz="1500">
                <a:ea typeface="+mn-ea"/>
              </a:defRPr>
            </a:lvl1pPr>
          </a:lstStyle>
          <a:p>
            <a:pPr>
              <a:defRPr/>
            </a:pPr>
            <a:fld id="{E2037229-8C8F-40F8-BDEB-9DB998DB7600}" type="slidenum">
              <a:rPr lang="ja-JP" altLang="en-US"/>
              <a:pPr>
                <a:defRPr/>
              </a:pPr>
              <a:t>‹#›</a:t>
            </a:fld>
            <a:endParaRPr lang="en-US" altLang="ja-JP" dirty="0"/>
          </a:p>
        </p:txBody>
      </p:sp>
      <p:sp>
        <p:nvSpPr>
          <p:cNvPr id="2057" name="Rectangle 20"/>
          <p:cNvSpPr>
            <a:spLocks noChangeArrowheads="1"/>
          </p:cNvSpPr>
          <p:nvPr userDrawn="1"/>
        </p:nvSpPr>
        <p:spPr bwMode="auto">
          <a:xfrm>
            <a:off x="180975" y="1020763"/>
            <a:ext cx="8763000" cy="57150"/>
          </a:xfrm>
          <a:prstGeom prst="rect">
            <a:avLst/>
          </a:prstGeom>
          <a:solidFill>
            <a:schemeClr val="accent1">
              <a:lumMod val="75000"/>
            </a:schemeClr>
          </a:solidFill>
          <a:ln>
            <a:noFill/>
          </a:ln>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sz="3200">
              <a:solidFill>
                <a:schemeClr val="tx2"/>
              </a:solidFill>
              <a:latin typeface="HG丸ｺﾞｼｯｸM-PRO" panose="020F0600000000000000" pitchFamily="50" charset="-128"/>
            </a:endParaRPr>
          </a:p>
        </p:txBody>
      </p:sp>
      <p:pic>
        <p:nvPicPr>
          <p:cNvPr id="3080" name="Picture 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15925" y="133350"/>
            <a:ext cx="10080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userDrawn="1"/>
        </p:nvSpPr>
        <p:spPr>
          <a:xfrm>
            <a:off x="6751638" y="46038"/>
            <a:ext cx="2892425" cy="306387"/>
          </a:xfrm>
          <a:prstGeom prst="rect">
            <a:avLst/>
          </a:prstGeom>
          <a:noFill/>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lumMod val="75000"/>
                    <a:lumOff val="25000"/>
                  </a:srgbClr>
                </a:solidFill>
                <a:effectLst/>
                <a:uLnTx/>
                <a:uFillTx/>
              </a:rPr>
              <a:t>第</a:t>
            </a:r>
            <a:r>
              <a:rPr kumimoji="0" lang="en-US" altLang="ja-JP" sz="1400" b="0" i="0" u="none" strike="noStrike" kern="0" cap="none" spc="0" normalizeH="0" baseline="0" noProof="0" dirty="0">
                <a:ln>
                  <a:noFill/>
                </a:ln>
                <a:solidFill>
                  <a:srgbClr val="000000">
                    <a:lumMod val="75000"/>
                    <a:lumOff val="25000"/>
                  </a:srgbClr>
                </a:solidFill>
                <a:effectLst/>
                <a:uLnTx/>
                <a:uFillTx/>
              </a:rPr>
              <a:t>13</a:t>
            </a:r>
            <a:r>
              <a:rPr kumimoji="0" lang="ja-JP" altLang="en-US" sz="1400" b="0" i="0" u="none" strike="noStrike" kern="0" cap="none" spc="0" normalizeH="0" baseline="0" noProof="0" dirty="0">
                <a:ln>
                  <a:noFill/>
                </a:ln>
                <a:solidFill>
                  <a:srgbClr val="000000">
                    <a:lumMod val="75000"/>
                    <a:lumOff val="25000"/>
                  </a:srgbClr>
                </a:solidFill>
                <a:effectLst/>
                <a:uLnTx/>
                <a:uFillTx/>
              </a:rPr>
              <a:t>回 再発防止に関する報告書</a:t>
            </a:r>
          </a:p>
        </p:txBody>
      </p:sp>
    </p:spTree>
    <p:extLst>
      <p:ext uri="{BB962C8B-B14F-4D97-AF65-F5344CB8AC3E}">
        <p14:creationId xmlns:p14="http://schemas.microsoft.com/office/powerpoint/2010/main" val="649518270"/>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Lst>
  <p:hf hdr="0" ftr="0" dt="0"/>
  <p:txStyles>
    <p:title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p:titleStyle>
    <p:body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253413" cy="6859588"/>
            <a:chOff x="0" y="0"/>
            <a:chExt cx="4800" cy="4320"/>
          </a:xfrm>
        </p:grpSpPr>
        <p:grpSp>
          <p:nvGrpSpPr>
            <p:cNvPr id="1030"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sp>
            <p:nvSpPr>
              <p:cNvPr id="3"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1031"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grpSp>
      </p:grpSp>
      <p:sp>
        <p:nvSpPr>
          <p:cNvPr id="1027" name="AutoShape 9"/>
          <p:cNvSpPr>
            <a:spLocks noGrp="1" noChangeArrowheads="1"/>
          </p:cNvSpPr>
          <p:nvPr>
            <p:ph type="title"/>
          </p:nvPr>
        </p:nvSpPr>
        <p:spPr bwMode="auto">
          <a:xfrm>
            <a:off x="825500" y="762000"/>
            <a:ext cx="8583613"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b" anchorCtr="0" compatLnSpc="1">
            <a:prstTxWarp prst="textNoShape">
              <a:avLst/>
            </a:prstTxWarp>
          </a:bodyPr>
          <a:lstStyle/>
          <a:p>
            <a:pPr lvl="0"/>
            <a:r>
              <a:rPr lang="ja-JP" altLang="en-US"/>
              <a:t>マスタ タイトルの書式設定</a:t>
            </a:r>
          </a:p>
        </p:txBody>
      </p:sp>
      <p:sp>
        <p:nvSpPr>
          <p:cNvPr id="1028" name="Rectangle 10"/>
          <p:cNvSpPr>
            <a:spLocks noGrp="1" noChangeArrowheads="1"/>
          </p:cNvSpPr>
          <p:nvPr>
            <p:ph type="body" idx="1"/>
          </p:nvPr>
        </p:nvSpPr>
        <p:spPr bwMode="auto">
          <a:xfrm>
            <a:off x="908050" y="2362200"/>
            <a:ext cx="8332788"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945100764"/>
      </p:ext>
    </p:extLst>
  </p:cSld>
  <p:clrMap bg1="lt1" tx1="dk1" bg2="lt2" tx2="dk2" accent1="accent1" accent2="accent2" accent3="accent3" accent4="accent4" accent5="accent5" accent6="accent6" hlink="hlink" folHlink="folHlink"/>
  <p:sldLayoutIdLst>
    <p:sldLayoutId id="2147484261" r:id="rId1"/>
  </p:sldLayoutIdLst>
  <p:hf hdr="0" ftr="0" dt="0"/>
  <p:txStyles>
    <p:titleStyle>
      <a:lvl1pPr algn="l" defTabSz="957263" rtl="0" eaLnBrk="0" fontAlgn="base" hangingPunct="0">
        <a:lnSpc>
          <a:spcPct val="90000"/>
        </a:lnSpc>
        <a:spcBef>
          <a:spcPct val="0"/>
        </a:spcBef>
        <a:spcAft>
          <a:spcPct val="0"/>
        </a:spcAft>
        <a:defRPr kumimoji="1" sz="3800" b="1" kern="1200">
          <a:solidFill>
            <a:schemeClr val="tx2"/>
          </a:solidFill>
          <a:latin typeface="HG丸ｺﾞｼｯｸM-PRO" panose="020F0600000000000000" pitchFamily="50" charset="-128"/>
          <a:ea typeface="HG丸ｺﾞｼｯｸM-PRO" panose="020F0600000000000000" pitchFamily="50" charset="-128"/>
          <a:cs typeface="+mj-cs"/>
        </a:defRPr>
      </a:lvl1pPr>
      <a:lvl2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2pPr>
      <a:lvl3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3pPr>
      <a:lvl4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4pPr>
      <a:lvl5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5pPr>
      <a:lvl6pPr marL="4572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6pPr>
      <a:lvl7pPr marL="9144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7pPr>
      <a:lvl8pPr marL="13716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8pPr>
      <a:lvl9pPr marL="18288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9pPr>
    </p:titleStyle>
    <p:bodyStyle>
      <a:lvl1pPr marL="358775" indent="-358775" algn="l" defTabSz="957263" rtl="0" eaLnBrk="0" fontAlgn="base" hangingPunct="0">
        <a:spcBef>
          <a:spcPct val="20000"/>
        </a:spcBef>
        <a:spcAft>
          <a:spcPct val="0"/>
        </a:spcAft>
        <a:buClr>
          <a:schemeClr val="tx1"/>
        </a:buClr>
        <a:buSzPct val="75000"/>
        <a:buFont typeface="Wingdings" panose="05000000000000000000" pitchFamily="2" charset="2"/>
        <a:buChar char="l"/>
        <a:defRPr kumimoji="1" sz="29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lr>
          <a:schemeClr val="tx1"/>
        </a:buClr>
        <a:buSzPct val="75000"/>
        <a:buChar char="–"/>
        <a:defRPr kumimoji="1" sz="25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lr>
          <a:schemeClr val="tx1"/>
        </a:buClr>
        <a:buSzPct val="75000"/>
        <a:buFont typeface="Wingdings" panose="05000000000000000000" pitchFamily="2" charset="2"/>
        <a:buChar char="l"/>
        <a:defRPr kumimoji="1" sz="21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lr>
          <a:schemeClr val="tx1"/>
        </a:buClr>
        <a:buSzPct val="80000"/>
        <a:buChar char="–"/>
        <a:defRPr kumimoji="1" sz="19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lr>
          <a:schemeClr val="tx1"/>
        </a:buClr>
        <a:buSzPct val="65000"/>
        <a:buFont typeface="Wingdings" panose="05000000000000000000" pitchFamily="2" charset="2"/>
        <a:buChar char="l"/>
        <a:defRPr kumimoji="1"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D5B_DA4D9853.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D35_876E9CA7.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D36_5C51B262.xm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hyperlink" Target="http://www.sanka-hp.jcqhc.or.jp/documents/prevention/index.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E0_0.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microsoft.com/office/2018/10/relationships/comments" Target="../comments/modernComment_D63_5F1020F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www.sanka-hp.jcqhc.or.jp/documents/prevention/" TargetMode="Externa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microsoft.com/office/2018/10/relationships/comments" Target="../comments/modernComment_307_67A8DBF9.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D61_99898277.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CFD_4629EF8F.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D53_9EBB5E2F.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D62_9E10444B.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CFF_B181CFBE.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D00_A3D45EB5.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D01_27F35E85.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D02_E6F7143A.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D54_A0B42284.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D34_E4A783A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microsoft.com/office/2018/10/relationships/comments" Target="../comments/modernComment_D55_B78B632B.xm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microsoft.com/office/2018/10/relationships/comments" Target="../comments/modernComment_D03_97E4137D.xm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microsoft.com/office/2018/10/relationships/comments" Target="../comments/modernComment_D58_D598D35C.xml"/><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microsoft.com/office/2018/10/relationships/comments" Target="../comments/modernComment_D57_A7A2C39.xm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microsoft.com/office/2018/10/relationships/comments" Target="../comments/modernComment_D3F_141C7D7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microsoft.com/office/2018/10/relationships/comments" Target="../comments/modernComment_D59_881FCF43.xm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microsoft.com/office/2018/10/relationships/comments" Target="../comments/modernComment_D64_2EBA1671.xml"/><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microsoft.com/office/2018/10/relationships/comments" Target="../comments/modernComment_D45_1DC4A659.xm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D5A_7049DAD2.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hyperlink" Target="http://www.sanka-hp.jcqhc.or.jp/documents/prevention/"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microsoft.com/office/2018/10/relationships/comments" Target="../comments/modernComment_CE5_BDCCB59C.xml"/><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microsoft.com/office/2018/10/relationships/comments" Target="../comments/modernComment_D67_4338E461.xml"/><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47.xml.rels><?xml version="1.0" encoding="UTF-8" standalone="yes"?>
<Relationships xmlns="http://schemas.openxmlformats.org/package/2006/relationships"><Relationship Id="rId3" Type="http://schemas.microsoft.com/office/2018/10/relationships/comments" Target="../comments/modernComment_CE7_8D41BA20.xml"/><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microsoft.com/office/2018/10/relationships/comments" Target="../comments/modernComment_CE9_55B198AC.xml"/><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microsoft.com/office/2018/10/relationships/comments" Target="../comments/modernComment_3D3_9EF0950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microsoft.com/office/2018/10/relationships/comments" Target="../comments/modernComment_D30_26D7EFA9.xml"/><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microsoft.com/office/2018/10/relationships/comments" Target="../comments/modernComment_CEB_E6380E61.xml"/><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microsoft.com/office/2018/10/relationships/comments" Target="../comments/modernComment_CED_65DFEC88.xml"/><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54.xml.rels><?xml version="1.0" encoding="UTF-8" standalone="yes"?>
<Relationships xmlns="http://schemas.openxmlformats.org/package/2006/relationships"><Relationship Id="rId3" Type="http://schemas.microsoft.com/office/2018/10/relationships/comments" Target="../comments/modernComment_CEE_7D25BDA5.xml"/><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microsoft.com/office/2018/10/relationships/comments" Target="../comments/modernComment_CEF_F0B6FA7F.xml"/><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microsoft.com/office/2018/10/relationships/comments" Target="../comments/modernComment_CF0_5B6286C4.xml"/><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57.xml.rels><?xml version="1.0" encoding="UTF-8" standalone="yes"?>
<Relationships xmlns="http://schemas.openxmlformats.org/package/2006/relationships"><Relationship Id="rId3" Type="http://schemas.microsoft.com/office/2018/10/relationships/comments" Target="../comments/modernComment_CF1_E7B1C974.xml"/><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microsoft.com/office/2018/10/relationships/comments" Target="../comments/modernComment_CF2_A189EB48.xml"/><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microsoft.com/office/2018/10/relationships/comments" Target="../comments/modernComment_CF3_709F33E4.xml"/><Relationship Id="rId2" Type="http://schemas.openxmlformats.org/officeDocument/2006/relationships/notesSlide" Target="../notesSlides/notesSlide55.xml"/><Relationship Id="rId1" Type="http://schemas.openxmlformats.org/officeDocument/2006/relationships/slideLayout" Target="../slideLayouts/slideLayout12.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microsoft.com/office/2018/10/relationships/comments" Target="../comments/modernComment_D5C_7B13D053.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microsoft.com/office/2018/10/relationships/comments" Target="../comments/modernComment_CF4_6C8476D2.xml"/><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microsoft.com/office/2018/10/relationships/comments" Target="../comments/modernComment_CF5_8DF5CF.xml"/><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microsoft.com/office/2018/10/relationships/comments" Target="../comments/modernComment_CF6_A73CFC0F.xml"/><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image" Target="../media/image18.jpg"/></Relationships>
</file>

<file path=ppt/slides/_rels/slide63.xml.rels><?xml version="1.0" encoding="UTF-8" standalone="yes"?>
<Relationships xmlns="http://schemas.openxmlformats.org/package/2006/relationships"><Relationship Id="rId3" Type="http://schemas.microsoft.com/office/2018/10/relationships/comments" Target="../comments/modernComment_CF7_183BCBFD.xml"/><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microsoft.com/office/2018/10/relationships/comments" Target="../comments/modernComment_CF8_FB7888FB.xml"/><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microsoft.com/office/2018/10/relationships/comments" Target="../comments/modernComment_D69_B7D2F7C0.xml"/><Relationship Id="rId2" Type="http://schemas.openxmlformats.org/officeDocument/2006/relationships/notesSlide" Target="../notesSlides/notesSlide61.xml"/><Relationship Id="rId1" Type="http://schemas.openxmlformats.org/officeDocument/2006/relationships/slideLayout" Target="../slideLayouts/slideLayout12.xml"/><Relationship Id="rId4" Type="http://schemas.openxmlformats.org/officeDocument/2006/relationships/image" Target="../media/image19.jpg"/></Relationships>
</file>

<file path=ppt/slides/_rels/slide66.xml.rels><?xml version="1.0" encoding="UTF-8" standalone="yes"?>
<Relationships xmlns="http://schemas.openxmlformats.org/package/2006/relationships"><Relationship Id="rId3" Type="http://schemas.microsoft.com/office/2018/10/relationships/comments" Target="../comments/modernComment_D6A_16877D79.xml"/><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microsoft.com/office/2018/10/relationships/comments" Target="../comments/modernComment_CFA_C90E551.xml"/><Relationship Id="rId2" Type="http://schemas.openxmlformats.org/officeDocument/2006/relationships/notesSlide" Target="../notesSlides/notesSlide65.xml"/><Relationship Id="rId1" Type="http://schemas.openxmlformats.org/officeDocument/2006/relationships/slideLayout" Target="../slideLayouts/slideLayout12.xml"/><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microsoft.com/office/2018/10/relationships/comments" Target="../comments/modernComment_35B_8C843F78.xml"/><Relationship Id="rId2" Type="http://schemas.openxmlformats.org/officeDocument/2006/relationships/notesSlide" Target="../notesSlides/notesSlide66.xml"/><Relationship Id="rId1" Type="http://schemas.openxmlformats.org/officeDocument/2006/relationships/slideLayout" Target="../slideLayouts/slideLayout12.xml"/><Relationship Id="rId5" Type="http://schemas.openxmlformats.org/officeDocument/2006/relationships/image" Target="../media/image22.emf"/><Relationship Id="rId4" Type="http://schemas.openxmlformats.org/officeDocument/2006/relationships/image" Target="../media/image21.emf"/></Relationships>
</file>

<file path=ppt/slides/_rels/slide71.xml.rels><?xml version="1.0" encoding="UTF-8" standalone="yes"?>
<Relationships xmlns="http://schemas.openxmlformats.org/package/2006/relationships"><Relationship Id="rId3" Type="http://schemas.microsoft.com/office/2018/10/relationships/comments" Target="../comments/modernComment_35C_ED7C5259.xml"/><Relationship Id="rId2" Type="http://schemas.openxmlformats.org/officeDocument/2006/relationships/notesSlide" Target="../notesSlides/notesSlide67.xml"/><Relationship Id="rId1" Type="http://schemas.openxmlformats.org/officeDocument/2006/relationships/slideLayout" Target="../slideLayouts/slideLayout12.xml"/><Relationship Id="rId5" Type="http://schemas.openxmlformats.org/officeDocument/2006/relationships/image" Target="../media/image24.emf"/><Relationship Id="rId4" Type="http://schemas.openxmlformats.org/officeDocument/2006/relationships/image" Target="../media/image23.emf"/></Relationships>
</file>

<file path=ppt/slides/_rels/slide72.xml.rels><?xml version="1.0" encoding="UTF-8" standalone="yes"?>
<Relationships xmlns="http://schemas.openxmlformats.org/package/2006/relationships"><Relationship Id="rId3" Type="http://schemas.microsoft.com/office/2018/10/relationships/comments" Target="../comments/modernComment_35D_388B633A.xml"/><Relationship Id="rId2" Type="http://schemas.openxmlformats.org/officeDocument/2006/relationships/notesSlide" Target="../notesSlides/notesSlide68.xml"/><Relationship Id="rId1" Type="http://schemas.openxmlformats.org/officeDocument/2006/relationships/slideLayout" Target="../slideLayouts/slideLayout12.xml"/><Relationship Id="rId4" Type="http://schemas.openxmlformats.org/officeDocument/2006/relationships/image" Target="../media/image25.emf"/></Relationships>
</file>

<file path=ppt/slides/_rels/slide73.xml.rels><?xml version="1.0" encoding="UTF-8" standalone="yes"?>
<Relationships xmlns="http://schemas.openxmlformats.org/package/2006/relationships"><Relationship Id="rId3" Type="http://schemas.microsoft.com/office/2018/10/relationships/comments" Target="../comments/modernComment_35E_D79AA363.xml"/><Relationship Id="rId2" Type="http://schemas.openxmlformats.org/officeDocument/2006/relationships/notesSlide" Target="../notesSlides/notesSlide69.xml"/><Relationship Id="rId1" Type="http://schemas.openxmlformats.org/officeDocument/2006/relationships/slideLayout" Target="../slideLayouts/slideLayout12.xml"/><Relationship Id="rId4" Type="http://schemas.openxmlformats.org/officeDocument/2006/relationships/image" Target="../media/image26.emf"/></Relationships>
</file>

<file path=ppt/slides/_rels/slide74.xml.rels><?xml version="1.0" encoding="UTF-8" standalone="yes"?>
<Relationships xmlns="http://schemas.openxmlformats.org/package/2006/relationships"><Relationship Id="rId3" Type="http://schemas.microsoft.com/office/2018/10/relationships/comments" Target="../comments/modernComment_35F_7B784E25.xml"/><Relationship Id="rId2" Type="http://schemas.openxmlformats.org/officeDocument/2006/relationships/notesSlide" Target="../notesSlides/notesSlide70.xml"/><Relationship Id="rId1" Type="http://schemas.openxmlformats.org/officeDocument/2006/relationships/slideLayout" Target="../slideLayouts/slideLayout12.xml"/><Relationship Id="rId4" Type="http://schemas.openxmlformats.org/officeDocument/2006/relationships/image" Target="../media/image27.emf"/></Relationships>
</file>

<file path=ppt/slides/_rels/slide75.xml.rels><?xml version="1.0" encoding="UTF-8" standalone="yes"?>
<Relationships xmlns="http://schemas.openxmlformats.org/package/2006/relationships"><Relationship Id="rId3" Type="http://schemas.microsoft.com/office/2018/10/relationships/comments" Target="../comments/modernComment_D4A_F4940463.xml"/><Relationship Id="rId2" Type="http://schemas.openxmlformats.org/officeDocument/2006/relationships/notesSlide" Target="../notesSlides/notesSlide71.xml"/><Relationship Id="rId1" Type="http://schemas.openxmlformats.org/officeDocument/2006/relationships/slideLayout" Target="../slideLayouts/slideLayout12.xml"/><Relationship Id="rId4" Type="http://schemas.openxmlformats.org/officeDocument/2006/relationships/image" Target="../media/image28.emf"/></Relationships>
</file>

<file path=ppt/slides/_rels/slide76.xml.rels><?xml version="1.0" encoding="UTF-8" standalone="yes"?>
<Relationships xmlns="http://schemas.openxmlformats.org/package/2006/relationships"><Relationship Id="rId3" Type="http://schemas.microsoft.com/office/2018/10/relationships/comments" Target="../comments/modernComment_D3C_0.xml"/><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microsoft.com/office/2018/10/relationships/comments" Target="../comments/modernComment_2C7_68F2A0C7.xml"/><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microsoft.com/office/2018/10/relationships/comments" Target="../comments/modernComment_D6C_BDD3E999.xml"/><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D32_F8ECBE5E.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776288" y="981075"/>
            <a:ext cx="8169275" cy="1008063"/>
          </a:xfrm>
        </p:spPr>
        <p:txBody>
          <a:bodyPr lIns="91440" tIns="45720" rIns="91440" bIns="45720"/>
          <a:lstStyle/>
          <a:p>
            <a:pPr eaLnBrk="1" hangingPunct="1"/>
            <a:r>
              <a:rPr lang="ja-JP" altLang="en-US" dirty="0">
                <a:latin typeface="HG丸ｺﾞｼｯｸM-PRO"/>
                <a:ea typeface="HG丸ｺﾞｼｯｸM-PRO"/>
              </a:rPr>
              <a:t>第1</a:t>
            </a:r>
            <a:r>
              <a:rPr lang="en-US" altLang="ja-JP" dirty="0">
                <a:latin typeface="HG丸ｺﾞｼｯｸM-PRO"/>
                <a:ea typeface="HG丸ｺﾞｼｯｸM-PRO"/>
              </a:rPr>
              <a:t>4</a:t>
            </a:r>
            <a:r>
              <a:rPr lang="ja-JP" altLang="en-US" dirty="0">
                <a:latin typeface="HG丸ｺﾞｼｯｸM-PRO"/>
                <a:ea typeface="HG丸ｺﾞｼｯｸM-PRO"/>
              </a:rPr>
              <a:t>回　産科医療補償制度</a:t>
            </a:r>
            <a:br>
              <a:rPr lang="ja-JP" altLang="en-US" dirty="0"/>
            </a:br>
            <a:r>
              <a:rPr lang="ja-JP" altLang="en-US" dirty="0">
                <a:latin typeface="HG丸ｺﾞｼｯｸM-PRO"/>
                <a:ea typeface="HG丸ｺﾞｼｯｸM-PRO"/>
              </a:rPr>
              <a:t>再発防止に関する報告書について</a:t>
            </a:r>
          </a:p>
        </p:txBody>
      </p:sp>
      <p:pic>
        <p:nvPicPr>
          <p:cNvPr id="92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288" y="4654550"/>
            <a:ext cx="14557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2"/>
          <p:cNvSpPr>
            <a:spLocks noChangeArrowheads="1"/>
          </p:cNvSpPr>
          <p:nvPr/>
        </p:nvSpPr>
        <p:spPr bwMode="auto">
          <a:xfrm>
            <a:off x="4376738" y="5010136"/>
            <a:ext cx="5092700"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dist" defTabSz="914400" rtl="0" eaLnBrk="1" fontAlgn="base" latinLnBrk="0" hangingPunct="1">
              <a:lnSpc>
                <a:spcPct val="12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公益財団法人日本医療機能評価機構</a:t>
            </a:r>
            <a:endParaRPr kumimoji="1" lang="en-US" altLang="ja-JP" sz="2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dist" defTabSz="914400" rtl="0" eaLnBrk="1" fontAlgn="base" latinLnBrk="0" hangingPunct="1">
              <a:lnSpc>
                <a:spcPct val="12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3366"/>
                </a:solidFill>
                <a:effectLst/>
                <a:uLnTx/>
                <a:uFillTx/>
                <a:latin typeface="HG丸ｺﾞｼｯｸM-PRO" panose="020F0600000000000000" pitchFamily="50" charset="-128"/>
                <a:ea typeface="HG丸ｺﾞｼｯｸM-PRO" panose="020F0600000000000000" pitchFamily="50" charset="-128"/>
                <a:cs typeface="+mn-cs"/>
              </a:rPr>
              <a:t>Japan Council for Quality Health Care</a:t>
            </a:r>
            <a:endParaRPr kumimoji="1" lang="ja-JP" altLang="en-US" sz="1800" b="0" i="0" u="none" strike="noStrike" kern="1200" cap="none" spc="0" normalizeH="0" baseline="0" noProof="0" dirty="0">
              <a:ln>
                <a:noFill/>
              </a:ln>
              <a:solidFill>
                <a:srgbClr val="003366"/>
              </a:solidFill>
              <a:effectLst/>
              <a:uLnTx/>
              <a:uFillTx/>
              <a:latin typeface="HG丸ｺﾞｼｯｸM-PRO" panose="020F0600000000000000" pitchFamily="50" charset="-128"/>
              <a:ea typeface="HG丸ｺﾞｼｯｸM-PRO" panose="020F0600000000000000" pitchFamily="50" charset="-128"/>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6">
            <a:extLst>
              <a:ext uri="{FF2B5EF4-FFF2-40B4-BE49-F238E27FC236}">
                <a16:creationId xmlns:a16="http://schemas.microsoft.com/office/drawing/2014/main" id="{9A1B1CE7-9555-EBA2-A9DE-1B1BA23690B1}"/>
              </a:ext>
            </a:extLst>
          </p:cNvPr>
          <p:cNvSpPr>
            <a:spLocks noChangeArrowheads="1"/>
          </p:cNvSpPr>
          <p:nvPr/>
        </p:nvSpPr>
        <p:spPr bwMode="auto">
          <a:xfrm rot="10800000">
            <a:off x="1247478" y="3969562"/>
            <a:ext cx="656088" cy="293942"/>
          </a:xfrm>
          <a:prstGeom prst="triangle">
            <a:avLst>
              <a:gd name="adj" fmla="val 50000"/>
            </a:avLst>
          </a:prstGeom>
          <a:solidFill>
            <a:schemeClr val="accent1"/>
          </a:solidFill>
          <a:ln w="9525">
            <a:solidFill>
              <a:srgbClr val="0000FF"/>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5" name="タイトル 4">
            <a:extLst>
              <a:ext uri="{FF2B5EF4-FFF2-40B4-BE49-F238E27FC236}">
                <a16:creationId xmlns:a16="http://schemas.microsoft.com/office/drawing/2014/main" id="{DCD1DE58-AC68-4EE8-9A4E-7E1049EC9DA7}"/>
              </a:ext>
            </a:extLst>
          </p:cNvPr>
          <p:cNvSpPr>
            <a:spLocks noGrp="1"/>
          </p:cNvSpPr>
          <p:nvPr>
            <p:ph type="title"/>
          </p:nvPr>
        </p:nvSpPr>
        <p:spPr>
          <a:xfrm>
            <a:off x="1853863" y="342975"/>
            <a:ext cx="6195100" cy="650725"/>
          </a:xfrm>
        </p:spPr>
        <p:txBody>
          <a:bodyPr/>
          <a:lstStyle/>
          <a:p>
            <a:r>
              <a:rPr lang="ja-JP" altLang="en-US" dirty="0"/>
              <a:t>再発防止に関する分析の流れ</a:t>
            </a:r>
            <a:endParaRPr kumimoji="1" lang="ja-JP" altLang="en-US" dirty="0"/>
          </a:p>
        </p:txBody>
      </p:sp>
      <p:sp>
        <p:nvSpPr>
          <p:cNvPr id="2" name="スライド番号プレースホルダー 1"/>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9</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28" name="AutoShape 5">
            <a:extLst>
              <a:ext uri="{FF2B5EF4-FFF2-40B4-BE49-F238E27FC236}">
                <a16:creationId xmlns:a16="http://schemas.microsoft.com/office/drawing/2014/main" id="{26715B0B-7A4B-4971-A437-C0CD1E42E85D}"/>
              </a:ext>
            </a:extLst>
          </p:cNvPr>
          <p:cNvSpPr>
            <a:spLocks noChangeArrowheads="1"/>
          </p:cNvSpPr>
          <p:nvPr/>
        </p:nvSpPr>
        <p:spPr bwMode="auto">
          <a:xfrm>
            <a:off x="3272989" y="4279915"/>
            <a:ext cx="2402089" cy="2030199"/>
          </a:xfrm>
          <a:prstGeom prst="foldedCorner">
            <a:avLst>
              <a:gd name="adj" fmla="val 12398"/>
            </a:avLst>
          </a:prstGeom>
          <a:solidFill>
            <a:srgbClr val="FFFF99"/>
          </a:solidFill>
          <a:ln w="9525">
            <a:solidFill>
              <a:schemeClr val="tx1"/>
            </a:solidFill>
            <a:round/>
            <a:headEnd/>
            <a:tailEnd/>
          </a:ln>
          <a:effectLst>
            <a:outerShdw dist="35921" dir="2700000" algn="ctr" rotWithShape="0">
              <a:schemeClr val="bg2"/>
            </a:outerShdw>
          </a:effectLst>
        </p:spPr>
        <p:txBody>
          <a:bodyPr vert="horz" wrap="none" t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HG丸ｺﾞｼｯｸM-PRO"/>
                <a:ea typeface="HG丸ｺﾞｼｯｸM-PRO"/>
                <a:cs typeface="+mn-cs"/>
              </a:rPr>
              <a:t>再発防止に関する報告書</a:t>
            </a:r>
            <a:endParaRPr lang="en-US" altLang="ja-JP" sz="1400" dirty="0">
              <a:solidFill>
                <a:srgbClr val="000000"/>
              </a:solidFill>
              <a:latin typeface="HG丸ｺﾞｼｯｸM-PRO"/>
              <a:ea typeface="HG丸ｺﾞｼｯｸM-PRO"/>
            </a:endParaRPr>
          </a:p>
          <a:p>
            <a:pPr eaLnBrk="1" hangingPunct="1">
              <a:spcBef>
                <a:spcPct val="0"/>
              </a:spcBef>
              <a:buNone/>
              <a:defRPr/>
            </a:pPr>
            <a:r>
              <a:rPr kumimoji="1" lang="ja-JP" altLang="en-US"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HG丸ｺﾞｼｯｸM-PRO"/>
                <a:ea typeface="HG丸ｺﾞｼｯｸM-PRO"/>
                <a:cs typeface="+mn-cs"/>
              </a:rPr>
              <a:t>再発防止委員会からの提言</a:t>
            </a:r>
            <a:endParaRPr kumimoji="1" lang="en-US" altLang="ja-JP" sz="14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eaLnBrk="1" hangingPunct="1">
              <a:spcBef>
                <a:spcPct val="0"/>
              </a:spcBef>
              <a:buNone/>
              <a:defRPr/>
            </a:pPr>
            <a:r>
              <a:rPr lang="ja-JP" altLang="en-US" sz="1400" dirty="0">
                <a:solidFill>
                  <a:srgbClr val="000000"/>
                </a:solidFill>
                <a:latin typeface="HG丸ｺﾞｼｯｸM-PRO"/>
                <a:ea typeface="HG丸ｺﾞｼｯｸM-PRO"/>
              </a:rPr>
              <a:t>（リーフレット・ポスター）</a:t>
            </a:r>
            <a:endParaRPr lang="en-US" altLang="ja-JP" sz="1400" dirty="0">
              <a:solidFill>
                <a:srgbClr val="000000"/>
              </a:solidFill>
              <a:latin typeface="HG丸ｺﾞｼｯｸM-PRO"/>
              <a:ea typeface="HG丸ｺﾞｼｯｸM-PRO"/>
            </a:endParaRPr>
          </a:p>
          <a:p>
            <a:pPr algn="r" eaLnBrk="1" hangingPunct="1">
              <a:spcBef>
                <a:spcPct val="0"/>
              </a:spcBef>
              <a:buNone/>
              <a:defRPr/>
            </a:pPr>
            <a:r>
              <a:rPr lang="ja-JP" altLang="en-US" sz="1400" dirty="0">
                <a:solidFill>
                  <a:srgbClr val="000000"/>
                </a:solidFill>
                <a:latin typeface="HG丸ｺﾞｼｯｸM-PRO"/>
                <a:ea typeface="HG丸ｺﾞｼｯｸM-PRO"/>
              </a:rPr>
              <a:t>など</a:t>
            </a:r>
            <a:endParaRPr kumimoji="1" lang="en-US" altLang="ja-JP" sz="14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32" name="AutoShape 9">
            <a:extLst>
              <a:ext uri="{FF2B5EF4-FFF2-40B4-BE49-F238E27FC236}">
                <a16:creationId xmlns:a16="http://schemas.microsoft.com/office/drawing/2014/main" id="{31893E16-7984-4C0C-B6EA-2E701A121E9A}"/>
              </a:ext>
            </a:extLst>
          </p:cNvPr>
          <p:cNvSpPr>
            <a:spLocks noChangeArrowheads="1"/>
          </p:cNvSpPr>
          <p:nvPr/>
        </p:nvSpPr>
        <p:spPr bwMode="auto">
          <a:xfrm>
            <a:off x="3316470" y="1874927"/>
            <a:ext cx="2219685" cy="2030198"/>
          </a:xfrm>
          <a:prstGeom prst="roundRect">
            <a:avLst>
              <a:gd name="adj" fmla="val 21176"/>
            </a:avLst>
          </a:prstGeom>
          <a:solidFill>
            <a:srgbClr val="E5FFE5"/>
          </a:solidFill>
          <a:ln w="9525">
            <a:solidFill>
              <a:schemeClr val="hlink"/>
            </a:solidFill>
            <a:round/>
            <a:headEnd/>
            <a:tailEnd/>
          </a:ln>
          <a:effectLst>
            <a:outerShdw dist="35921" dir="2700000" algn="ctr" rotWithShape="0">
              <a:schemeClr val="bg2"/>
            </a:outerShdw>
          </a:effectLst>
        </p:spPr>
        <p:txBody>
          <a:bodyPr t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3" name="AutoShape 10">
            <a:extLst>
              <a:ext uri="{FF2B5EF4-FFF2-40B4-BE49-F238E27FC236}">
                <a16:creationId xmlns:a16="http://schemas.microsoft.com/office/drawing/2014/main" id="{447477EE-C4DD-431D-9792-63F39114F4DA}"/>
              </a:ext>
            </a:extLst>
          </p:cNvPr>
          <p:cNvSpPr>
            <a:spLocks noChangeArrowheads="1"/>
          </p:cNvSpPr>
          <p:nvPr/>
        </p:nvSpPr>
        <p:spPr bwMode="auto">
          <a:xfrm>
            <a:off x="3315991" y="1885933"/>
            <a:ext cx="2242747" cy="331916"/>
          </a:xfrm>
          <a:prstGeom prst="roundRect">
            <a:avLst>
              <a:gd name="adj" fmla="val 50000"/>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rPr>
              <a:t>再発防止委員会</a:t>
            </a:r>
          </a:p>
        </p:txBody>
      </p:sp>
      <p:sp>
        <p:nvSpPr>
          <p:cNvPr id="34" name="Text Box 11">
            <a:extLst>
              <a:ext uri="{FF2B5EF4-FFF2-40B4-BE49-F238E27FC236}">
                <a16:creationId xmlns:a16="http://schemas.microsoft.com/office/drawing/2014/main" id="{E6F736A3-65BE-45B0-A4FA-EF9C1D8C92C2}"/>
              </a:ext>
            </a:extLst>
          </p:cNvPr>
          <p:cNvSpPr txBox="1">
            <a:spLocks noChangeArrowheads="1"/>
          </p:cNvSpPr>
          <p:nvPr/>
        </p:nvSpPr>
        <p:spPr bwMode="auto">
          <a:xfrm>
            <a:off x="3156648" y="2284298"/>
            <a:ext cx="2561432" cy="42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9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＜集積された事例の分析＞</a:t>
            </a:r>
          </a:p>
        </p:txBody>
      </p:sp>
      <p:sp>
        <p:nvSpPr>
          <p:cNvPr id="35" name="Text Box 12">
            <a:extLst>
              <a:ext uri="{FF2B5EF4-FFF2-40B4-BE49-F238E27FC236}">
                <a16:creationId xmlns:a16="http://schemas.microsoft.com/office/drawing/2014/main" id="{D1B074B4-61A2-4EC7-9FEF-AB101679854F}"/>
              </a:ext>
            </a:extLst>
          </p:cNvPr>
          <p:cNvSpPr txBox="1">
            <a:spLocks noChangeArrowheads="1"/>
          </p:cNvSpPr>
          <p:nvPr/>
        </p:nvSpPr>
        <p:spPr bwMode="auto">
          <a:xfrm>
            <a:off x="3271440" y="2707505"/>
            <a:ext cx="266334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400" b="0" i="0" u="sng"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複数の事例の分析から</a:t>
            </a:r>
            <a:endParaRPr kumimoji="1" lang="en-US" altLang="ja-JP" sz="1400" b="0" i="0" u="sng"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400" b="0" i="0" u="sng"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見えてきた知見などによる</a:t>
            </a:r>
          </a:p>
        </p:txBody>
      </p:sp>
      <p:sp>
        <p:nvSpPr>
          <p:cNvPr id="36" name="AutoShape 13">
            <a:extLst>
              <a:ext uri="{FF2B5EF4-FFF2-40B4-BE49-F238E27FC236}">
                <a16:creationId xmlns:a16="http://schemas.microsoft.com/office/drawing/2014/main" id="{32B3D7E1-B734-4FD8-B4B9-9215C800F4E9}"/>
              </a:ext>
            </a:extLst>
          </p:cNvPr>
          <p:cNvSpPr>
            <a:spLocks noChangeArrowheads="1"/>
          </p:cNvSpPr>
          <p:nvPr/>
        </p:nvSpPr>
        <p:spPr bwMode="auto">
          <a:xfrm>
            <a:off x="471609" y="1955463"/>
            <a:ext cx="2248349" cy="1959666"/>
          </a:xfrm>
          <a:prstGeom prst="roundRect">
            <a:avLst>
              <a:gd name="adj" fmla="val 16667"/>
            </a:avLst>
          </a:prstGeom>
          <a:solidFill>
            <a:srgbClr val="E5FFE5"/>
          </a:solidFill>
          <a:ln w="9525">
            <a:solidFill>
              <a:schemeClr val="hlink"/>
            </a:solidFill>
            <a:round/>
            <a:headEnd/>
            <a:tailEnd/>
          </a:ln>
          <a:effectLst>
            <a:outerShdw dist="35921" dir="2700000" algn="ctr" rotWithShape="0">
              <a:schemeClr val="bg2"/>
            </a:outerShdw>
          </a:effectLst>
        </p:spPr>
        <p:txBody>
          <a:bodyPr t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7" name="AutoShape 14">
            <a:extLst>
              <a:ext uri="{FF2B5EF4-FFF2-40B4-BE49-F238E27FC236}">
                <a16:creationId xmlns:a16="http://schemas.microsoft.com/office/drawing/2014/main" id="{2A916949-181D-4388-9310-80A9469D7CFE}"/>
              </a:ext>
            </a:extLst>
          </p:cNvPr>
          <p:cNvSpPr>
            <a:spLocks noChangeArrowheads="1"/>
          </p:cNvSpPr>
          <p:nvPr/>
        </p:nvSpPr>
        <p:spPr bwMode="auto">
          <a:xfrm>
            <a:off x="454149" y="1862614"/>
            <a:ext cx="2242747" cy="364695"/>
          </a:xfrm>
          <a:prstGeom prst="roundRect">
            <a:avLst>
              <a:gd name="adj" fmla="val 50000"/>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rPr>
              <a:t>原因分析委員会</a:t>
            </a:r>
          </a:p>
        </p:txBody>
      </p:sp>
      <p:sp>
        <p:nvSpPr>
          <p:cNvPr id="38" name="Text Box 15">
            <a:extLst>
              <a:ext uri="{FF2B5EF4-FFF2-40B4-BE49-F238E27FC236}">
                <a16:creationId xmlns:a16="http://schemas.microsoft.com/office/drawing/2014/main" id="{0809774C-CB5A-463A-9CF1-6AAEBFBA6826}"/>
              </a:ext>
            </a:extLst>
          </p:cNvPr>
          <p:cNvSpPr txBox="1">
            <a:spLocks noChangeArrowheads="1"/>
          </p:cNvSpPr>
          <p:nvPr/>
        </p:nvSpPr>
        <p:spPr bwMode="auto">
          <a:xfrm>
            <a:off x="349767" y="2419887"/>
            <a:ext cx="2492032" cy="34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04800" indent="-3048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04800" marR="0" lvl="0" indent="-304800" algn="ctr" defTabSz="914400" rtl="0" eaLnBrk="1" fontAlgn="base" latinLnBrk="0" hangingPunct="1">
              <a:lnSpc>
                <a:spcPct val="11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＜個々の事例の分析＞</a:t>
            </a:r>
          </a:p>
        </p:txBody>
      </p:sp>
      <p:sp>
        <p:nvSpPr>
          <p:cNvPr id="39" name="Text Box 16">
            <a:extLst>
              <a:ext uri="{FF2B5EF4-FFF2-40B4-BE49-F238E27FC236}">
                <a16:creationId xmlns:a16="http://schemas.microsoft.com/office/drawing/2014/main" id="{2B31A773-9825-4FE7-9514-E914D82EC7C5}"/>
              </a:ext>
            </a:extLst>
          </p:cNvPr>
          <p:cNvSpPr txBox="1">
            <a:spLocks noChangeArrowheads="1"/>
          </p:cNvSpPr>
          <p:nvPr/>
        </p:nvSpPr>
        <p:spPr bwMode="auto">
          <a:xfrm>
            <a:off x="641093" y="2844650"/>
            <a:ext cx="24255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400" b="0" i="0" u="sng"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医学的な観点による</a:t>
            </a:r>
          </a:p>
        </p:txBody>
      </p:sp>
      <p:sp>
        <p:nvSpPr>
          <p:cNvPr id="40" name="AutoShape 7">
            <a:extLst>
              <a:ext uri="{FF2B5EF4-FFF2-40B4-BE49-F238E27FC236}">
                <a16:creationId xmlns:a16="http://schemas.microsoft.com/office/drawing/2014/main" id="{BDEFF91A-415E-43C5-B1B3-D30AAF5750DA}"/>
              </a:ext>
            </a:extLst>
          </p:cNvPr>
          <p:cNvSpPr>
            <a:spLocks noChangeArrowheads="1"/>
          </p:cNvSpPr>
          <p:nvPr/>
        </p:nvSpPr>
        <p:spPr bwMode="auto">
          <a:xfrm>
            <a:off x="6904952" y="1874926"/>
            <a:ext cx="2649694" cy="2271853"/>
          </a:xfrm>
          <a:prstGeom prst="roundRect">
            <a:avLst>
              <a:gd name="adj" fmla="val 8954"/>
            </a:avLst>
          </a:prstGeom>
          <a:solidFill>
            <a:srgbClr val="CCECFF"/>
          </a:solidFill>
          <a:ln w="9525" algn="ctr">
            <a:solidFill>
              <a:schemeClr val="tx1"/>
            </a:solidFill>
            <a:round/>
            <a:headEnd/>
            <a:tailEnd/>
          </a:ln>
          <a:effectLst>
            <a:outerShdw dist="35921" dir="2700000" algn="ctr" rotWithShape="0">
              <a:schemeClr val="bg2">
                <a:alpha val="50000"/>
              </a:schemeClr>
            </a:outerShdw>
          </a:effectLst>
        </p:spPr>
        <p:txBody>
          <a:bodyPr lIns="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国民、加入分娩機関、関係学会・団体、行政機関等に提供</a:t>
            </a: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・ホームページでの公表</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・報告書の配布　等</a:t>
            </a:r>
            <a:endParaRPr kumimoji="1" lang="en-US" altLang="ja-JP"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2" name="AutoShape 19">
            <a:extLst>
              <a:ext uri="{FF2B5EF4-FFF2-40B4-BE49-F238E27FC236}">
                <a16:creationId xmlns:a16="http://schemas.microsoft.com/office/drawing/2014/main" id="{732A2888-6701-4F90-BCAD-A1D44CB95287}"/>
              </a:ext>
            </a:extLst>
          </p:cNvPr>
          <p:cNvSpPr>
            <a:spLocks noChangeArrowheads="1"/>
          </p:cNvSpPr>
          <p:nvPr/>
        </p:nvSpPr>
        <p:spPr bwMode="auto">
          <a:xfrm rot="16200000">
            <a:off x="5662474" y="2273465"/>
            <a:ext cx="1174924" cy="1233121"/>
          </a:xfrm>
          <a:prstGeom prst="downArrow">
            <a:avLst>
              <a:gd name="adj1" fmla="val 50000"/>
              <a:gd name="adj2" fmla="val 33297"/>
            </a:avLst>
          </a:prstGeom>
          <a:solidFill>
            <a:schemeClr val="accent1"/>
          </a:solidFill>
          <a:ln w="9525" algn="ctr">
            <a:solidFill>
              <a:srgbClr val="0000FF"/>
            </a:solidFill>
            <a:miter lim="800000"/>
            <a:headEnd/>
            <a:tailEnd/>
          </a:ln>
        </p:spPr>
        <p:txBody>
          <a:bodyPr rot="10800000"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endParaRPr kumimoji="1" lang="ja-JP" altLang="en-US" sz="32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43" name="Rectangle 20">
            <a:extLst>
              <a:ext uri="{FF2B5EF4-FFF2-40B4-BE49-F238E27FC236}">
                <a16:creationId xmlns:a16="http://schemas.microsoft.com/office/drawing/2014/main" id="{D14237EC-B88A-4580-97F6-2CB78DE046EB}"/>
              </a:ext>
            </a:extLst>
          </p:cNvPr>
          <p:cNvSpPr>
            <a:spLocks noChangeArrowheads="1"/>
          </p:cNvSpPr>
          <p:nvPr/>
        </p:nvSpPr>
        <p:spPr bwMode="auto">
          <a:xfrm>
            <a:off x="5718080" y="1862613"/>
            <a:ext cx="677108" cy="2271853"/>
          </a:xfrm>
          <a:prstGeom prst="rect">
            <a:avLst/>
          </a:prstGeom>
          <a:solidFill>
            <a:schemeClr val="bg1"/>
          </a:solidFill>
          <a:ln w="9525">
            <a:solidFill>
              <a:schemeClr val="tx1"/>
            </a:solidFill>
            <a:prstDash val="dash"/>
            <a:miter lim="800000"/>
            <a:headEnd/>
            <a:tailEnd/>
          </a:ln>
        </p:spPr>
        <p:txBody>
          <a:bodyPr vert="eaVert"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複数の事例の分析から</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再発防止策等を提言</a:t>
            </a:r>
          </a:p>
        </p:txBody>
      </p:sp>
      <p:sp>
        <p:nvSpPr>
          <p:cNvPr id="6" name="Documents">
            <a:extLst>
              <a:ext uri="{FF2B5EF4-FFF2-40B4-BE49-F238E27FC236}">
                <a16:creationId xmlns:a16="http://schemas.microsoft.com/office/drawing/2014/main" id="{1BEB4961-A6A7-8E93-38A5-6200696E16F9}"/>
              </a:ext>
            </a:extLst>
          </p:cNvPr>
          <p:cNvSpPr>
            <a:spLocks noEditPoints="1" noChangeArrowheads="1"/>
          </p:cNvSpPr>
          <p:nvPr/>
        </p:nvSpPr>
        <p:spPr bwMode="auto">
          <a:xfrm>
            <a:off x="454149" y="4276021"/>
            <a:ext cx="2265809" cy="203409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36 w 21600"/>
              <a:gd name="T37" fmla="*/ 4170 h 21600"/>
              <a:gd name="T38" fmla="*/ 16525 w 21600"/>
              <a:gd name="T39" fmla="*/ 17316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FF99"/>
          </a:solidFill>
          <a:ln w="9525">
            <a:solidFill>
              <a:schemeClr val="tx1"/>
            </a:solidFill>
            <a:miter lim="800000"/>
            <a:headEnd/>
            <a:tailEnd/>
          </a:ln>
          <a:effectLst>
            <a:outerShdw dist="107763" dir="2700000" algn="ctr" rotWithShape="0">
              <a:srgbClr val="808080"/>
            </a:outerShdw>
          </a:effectLst>
        </p:spPr>
        <p:txBody>
          <a:bodyPr vert="horz" wrap="none"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丸ｺﾞｼｯｸM-PRO"/>
                <a:ea typeface="HG丸ｺﾞｼｯｸM-PRO"/>
                <a:cs typeface="+mn-cs"/>
              </a:rPr>
              <a:t>原因分析報告書</a:t>
            </a:r>
          </a:p>
        </p:txBody>
      </p:sp>
      <p:sp>
        <p:nvSpPr>
          <p:cNvPr id="8" name="AutoShape 19">
            <a:extLst>
              <a:ext uri="{FF2B5EF4-FFF2-40B4-BE49-F238E27FC236}">
                <a16:creationId xmlns:a16="http://schemas.microsoft.com/office/drawing/2014/main" id="{B5422EFD-4C40-79A3-1152-70A34F11851E}"/>
              </a:ext>
            </a:extLst>
          </p:cNvPr>
          <p:cNvSpPr>
            <a:spLocks noChangeArrowheads="1"/>
          </p:cNvSpPr>
          <p:nvPr/>
        </p:nvSpPr>
        <p:spPr bwMode="auto">
          <a:xfrm rot="16200000">
            <a:off x="2525419" y="2796740"/>
            <a:ext cx="1041485" cy="450556"/>
          </a:xfrm>
          <a:prstGeom prst="downArrow">
            <a:avLst>
              <a:gd name="adj1" fmla="val 50000"/>
              <a:gd name="adj2" fmla="val 33297"/>
            </a:avLst>
          </a:prstGeom>
          <a:solidFill>
            <a:schemeClr val="accent1"/>
          </a:solidFill>
          <a:ln w="9525" algn="ctr">
            <a:solidFill>
              <a:srgbClr val="0000FF"/>
            </a:solidFill>
            <a:miter lim="800000"/>
            <a:headEnd/>
            <a:tailEnd/>
          </a:ln>
        </p:spPr>
        <p:txBody>
          <a:bodyPr rot="10800000"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0" name="AutoShape 6">
            <a:extLst>
              <a:ext uri="{FF2B5EF4-FFF2-40B4-BE49-F238E27FC236}">
                <a16:creationId xmlns:a16="http://schemas.microsoft.com/office/drawing/2014/main" id="{02C5A793-EBAA-9088-275B-5EE07DE62EAA}"/>
              </a:ext>
            </a:extLst>
          </p:cNvPr>
          <p:cNvSpPr>
            <a:spLocks noChangeArrowheads="1"/>
          </p:cNvSpPr>
          <p:nvPr/>
        </p:nvSpPr>
        <p:spPr bwMode="auto">
          <a:xfrm rot="10800000">
            <a:off x="4097789" y="3957785"/>
            <a:ext cx="656088" cy="293942"/>
          </a:xfrm>
          <a:prstGeom prst="triangle">
            <a:avLst>
              <a:gd name="adj" fmla="val 50000"/>
            </a:avLst>
          </a:prstGeom>
          <a:solidFill>
            <a:schemeClr val="accent1"/>
          </a:solidFill>
          <a:ln w="9525">
            <a:solidFill>
              <a:srgbClr val="0000FF"/>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Tree>
    <p:extLst>
      <p:ext uri="{BB962C8B-B14F-4D97-AF65-F5344CB8AC3E}">
        <p14:creationId xmlns:p14="http://schemas.microsoft.com/office/powerpoint/2010/main" val="3662518355"/>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ja-JP" altLang="en-US" dirty="0"/>
              <a:t>再発防止委員会　委員</a:t>
            </a:r>
          </a:p>
        </p:txBody>
      </p:sp>
      <p:sp>
        <p:nvSpPr>
          <p:cNvPr id="2" name="スライド番号プレースホルダー 1">
            <a:extLst>
              <a:ext uri="{FF2B5EF4-FFF2-40B4-BE49-F238E27FC236}">
                <a16:creationId xmlns:a16="http://schemas.microsoft.com/office/drawing/2014/main" id="{E97AA372-9E26-41CE-9F22-6CED132F580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10</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3317" name="Rectangle 470"/>
          <p:cNvSpPr>
            <a:spLocks noChangeArrowheads="1"/>
          </p:cNvSpPr>
          <p:nvPr/>
        </p:nvSpPr>
        <p:spPr bwMode="auto">
          <a:xfrm>
            <a:off x="7004050" y="6582046"/>
            <a:ext cx="1609725"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2024</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月現在（</a:t>
            </a: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50</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音順）</a:t>
            </a:r>
          </a:p>
        </p:txBody>
      </p:sp>
      <p:sp>
        <p:nvSpPr>
          <p:cNvPr id="4" name="正方形/長方形 3">
            <a:extLst>
              <a:ext uri="{FF2B5EF4-FFF2-40B4-BE49-F238E27FC236}">
                <a16:creationId xmlns:a16="http://schemas.microsoft.com/office/drawing/2014/main" id="{8B0215E2-1F7D-4A1E-8ADA-88A9CDF69AEF}"/>
              </a:ext>
            </a:extLst>
          </p:cNvPr>
          <p:cNvSpPr/>
          <p:nvPr/>
        </p:nvSpPr>
        <p:spPr bwMode="auto">
          <a:xfrm>
            <a:off x="271686" y="1154960"/>
            <a:ext cx="8640960" cy="5427085"/>
          </a:xfrm>
          <a:prstGeom prst="rect">
            <a:avLst/>
          </a:prstGeom>
          <a:solidFill>
            <a:srgbClr val="E5FFE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endParaRPr>
          </a:p>
        </p:txBody>
      </p:sp>
      <p:graphicFrame>
        <p:nvGraphicFramePr>
          <p:cNvPr id="3" name="表 4">
            <a:extLst>
              <a:ext uri="{FF2B5EF4-FFF2-40B4-BE49-F238E27FC236}">
                <a16:creationId xmlns:a16="http://schemas.microsoft.com/office/drawing/2014/main" id="{1C249447-0ADA-47C5-A93B-3AA7876F245F}"/>
              </a:ext>
            </a:extLst>
          </p:cNvPr>
          <p:cNvGraphicFramePr>
            <a:graphicFrameLocks noGrp="1"/>
          </p:cNvGraphicFramePr>
          <p:nvPr>
            <p:extLst>
              <p:ext uri="{D42A27DB-BD31-4B8C-83A1-F6EECF244321}">
                <p14:modId xmlns:p14="http://schemas.microsoft.com/office/powerpoint/2010/main" val="1964348196"/>
              </p:ext>
            </p:extLst>
          </p:nvPr>
        </p:nvGraphicFramePr>
        <p:xfrm>
          <a:off x="415702" y="1144742"/>
          <a:ext cx="8640960" cy="5437304"/>
        </p:xfrm>
        <a:graphic>
          <a:graphicData uri="http://schemas.openxmlformats.org/drawingml/2006/table">
            <a:tbl>
              <a:tblPr>
                <a:tableStyleId>{5C22544A-7EE6-4342-B048-85BDC9FD1C3A}</a:tableStyleId>
              </a:tblPr>
              <a:tblGrid>
                <a:gridCol w="1368152">
                  <a:extLst>
                    <a:ext uri="{9D8B030D-6E8A-4147-A177-3AD203B41FA5}">
                      <a16:colId xmlns:a16="http://schemas.microsoft.com/office/drawing/2014/main" val="1204860908"/>
                    </a:ext>
                  </a:extLst>
                </a:gridCol>
                <a:gridCol w="1656184">
                  <a:extLst>
                    <a:ext uri="{9D8B030D-6E8A-4147-A177-3AD203B41FA5}">
                      <a16:colId xmlns:a16="http://schemas.microsoft.com/office/drawing/2014/main" val="2188214892"/>
                    </a:ext>
                  </a:extLst>
                </a:gridCol>
                <a:gridCol w="5616624">
                  <a:extLst>
                    <a:ext uri="{9D8B030D-6E8A-4147-A177-3AD203B41FA5}">
                      <a16:colId xmlns:a16="http://schemas.microsoft.com/office/drawing/2014/main" val="3412320261"/>
                    </a:ext>
                  </a:extLst>
                </a:gridCol>
              </a:tblGrid>
              <a:tr h="401211">
                <a:tc>
                  <a:txBody>
                    <a:bodyPr/>
                    <a:lstStyle/>
                    <a:p>
                      <a:r>
                        <a:rPr kumimoji="1" lang="zh-CN" altLang="en-US" sz="1800" kern="1200" dirty="0">
                          <a:solidFill>
                            <a:schemeClr val="dk1"/>
                          </a:solidFill>
                          <a:latin typeface="+mj-ea"/>
                          <a:ea typeface="+mj-ea"/>
                          <a:cs typeface="+mn-cs"/>
                        </a:rPr>
                        <a:t>委員長</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木村　正</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国立大学法人大阪大学大学院医学系研究科産科学婦人科学講座　教授</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46636"/>
                  </a:ext>
                </a:extLst>
              </a:tr>
              <a:tr h="349856">
                <a:tc>
                  <a:txBody>
                    <a:bodyPr/>
                    <a:lstStyle/>
                    <a:p>
                      <a:r>
                        <a:rPr kumimoji="1" lang="zh-TW" altLang="en-US" sz="18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委員長代理</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石渡　勇</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石渡産婦人科病院　院長</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022578"/>
                  </a:ext>
                </a:extLst>
              </a:tr>
              <a:tr h="349856">
                <a:tc>
                  <a:txBody>
                    <a:bodyPr/>
                    <a:lstStyle/>
                    <a:p>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委員</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鮎澤　純子</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国立大学法人九州大学病院　特任准教授 兼 病院長補佐</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0275249"/>
                  </a:ext>
                </a:extLst>
              </a:tr>
              <a:tr h="349856">
                <a:tc>
                  <a:txBody>
                    <a:bodyPr/>
                    <a:lstStyle/>
                    <a:p>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市塚　清健</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昭和大学横浜市北部病院産婦人科　教授</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769801"/>
                  </a:ext>
                </a:extLst>
              </a:tr>
              <a:tr h="407554">
                <a:tc>
                  <a:txBody>
                    <a:bodyPr/>
                    <a:lstStyle/>
                    <a:p>
                      <a:endParaRPr kumimoji="1" lang="ja-JP" altLang="en-US">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荻田　和秀</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地方独立行政法人りんくう総合医療センター</a:t>
                      </a:r>
                      <a:endParaRPr kumimoji="1" lang="en-US" altLang="ja-JP"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周産期センター産科医療センター長 兼 産婦人科部長</a:t>
                      </a: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087063"/>
                  </a:ext>
                </a:extLst>
              </a:tr>
              <a:tr h="314871">
                <a:tc>
                  <a:txBody>
                    <a:bodyPr/>
                    <a:lstStyle/>
                    <a:p>
                      <a:endParaRPr kumimoji="1" lang="ja-JP" altLang="en-US">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勝村　久司</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日本労働組合総連合会「患者本位の医療を確立する連絡会」　委員</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2870878"/>
                  </a:ext>
                </a:extLst>
              </a:tr>
              <a:tr h="349856">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金山　尚裕</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学校法人十全</a:t>
                      </a:r>
                      <a:r>
                        <a:rPr kumimoji="1" lang="zh-CN"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青翔学園静岡医療科学専門大学校　学校長</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0425783"/>
                  </a:ext>
                </a:extLst>
              </a:tr>
              <a:tr h="349856">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北田　淳子</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一般社団法人ヘルパーステーションとまり木　代表理事</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6010543"/>
                  </a:ext>
                </a:extLst>
              </a:tr>
              <a:tr h="349856">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小林　廉毅</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国立大学法人東京大学大学院医学系研究科　</a:t>
                      </a:r>
                      <a:r>
                        <a:rPr kumimoji="1" lang="ja-JP" altLang="en-US" sz="1200" b="0" i="0" u="none" strike="noStrike" kern="1200" cap="none" spc="0" normalizeH="0" baseline="0" noProof="0" dirty="0">
                          <a:ln>
                            <a:noFill/>
                          </a:ln>
                          <a:solidFill>
                            <a:schemeClr val="tx1"/>
                          </a:solidFill>
                          <a:effectLst/>
                          <a:uLnTx/>
                          <a:uFillTx/>
                          <a:latin typeface="HG丸ｺﾞｼｯｸM-PRO"/>
                          <a:ea typeface="HG丸ｺﾞｼｯｸM-PRO" panose="020F0600000000000000" pitchFamily="50" charset="-128"/>
                          <a:cs typeface="+mn-cs"/>
                        </a:rPr>
                        <a:t>名誉</a:t>
                      </a:r>
                      <a:r>
                        <a:rPr kumimoji="1" lang="zh-CN"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教授</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6522794"/>
                  </a:ext>
                </a:extLst>
              </a:tr>
              <a:tr h="349856">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b="1" dirty="0">
                          <a:latin typeface="+mj-ea"/>
                          <a:ea typeface="+mj-ea"/>
                        </a:rPr>
                        <a:t>佐山　理絵</a:t>
                      </a: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200" dirty="0">
                          <a:latin typeface="+mj-ea"/>
                          <a:ea typeface="+mj-ea"/>
                        </a:rPr>
                        <a:t>上智大学総合人間科学部看護学科　准教授</a:t>
                      </a:r>
                      <a:endParaRPr kumimoji="1" lang="en-US" altLang="ja-JP" sz="1200"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1068271"/>
                  </a:ext>
                </a:extLst>
              </a:tr>
              <a:tr h="349856">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田中　守</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慶應義塾大学医学部産婦人科学教室　教授</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0863528"/>
                  </a:ext>
                </a:extLst>
              </a:tr>
              <a:tr h="349856">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飛彈　麻里子</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慶應義塾大学医学部小児科学教室　准教授</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8865429"/>
                  </a:ext>
                </a:extLst>
              </a:tr>
              <a:tr h="407554">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布施　明美</a:t>
                      </a:r>
                      <a:endParaRPr kumimoji="1" lang="ja-JP" altLang="en-US" sz="1800" kern="1200" dirty="0">
                        <a:solidFill>
                          <a:schemeClr val="dk1"/>
                        </a:solidFill>
                        <a:latin typeface="+mj-ea"/>
                        <a:ea typeface="+mn-ea"/>
                        <a:cs typeface="+mn-cs"/>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公益社団法人日本助産師会　総務担当理事</a:t>
                      </a:r>
                      <a:endParaRPr kumimoji="1" lang="en-US" altLang="ja-JP"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endParaRPr>
                    </a:p>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医療法人産育会堀病院　看護部長</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6933707"/>
                  </a:ext>
                </a:extLst>
              </a:tr>
              <a:tr h="407554">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細野　茂春</a:t>
                      </a:r>
                      <a:endParaRPr kumimoji="1" lang="ja-JP" altLang="en-US" b="1" dirty="0">
                        <a:latin typeface="+mj-lt"/>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80" normalizeH="0" baseline="0" noProof="0" dirty="0">
                          <a:ln>
                            <a:noFill/>
                          </a:ln>
                          <a:solidFill>
                            <a:srgbClr val="000000"/>
                          </a:solidFill>
                          <a:effectLst/>
                          <a:uLnTx/>
                          <a:uFillTx/>
                          <a:latin typeface="HG丸ｺﾞｼｯｸM-PRO"/>
                          <a:ea typeface="HG丸ｺﾞｼｯｸM-PRO" panose="020F0600000000000000" pitchFamily="50" charset="-128"/>
                          <a:cs typeface="+mn-cs"/>
                        </a:rPr>
                        <a:t>自治医科大学附属さいたま医療センター　副センター長</a:t>
                      </a:r>
                      <a:r>
                        <a:rPr kumimoji="1" lang="en-US" altLang="ja-JP" sz="1200" b="0" i="0" u="none" strike="noStrike" kern="1200" cap="none" spc="-80" normalizeH="0" baseline="0" noProof="0" dirty="0">
                          <a:ln>
                            <a:noFill/>
                          </a:ln>
                          <a:solidFill>
                            <a:srgbClr val="000000"/>
                          </a:solidFill>
                          <a:effectLst/>
                          <a:uLnTx/>
                          <a:uFillTx/>
                          <a:latin typeface="HG丸ｺﾞｼｯｸM-PRO"/>
                          <a:ea typeface="HG丸ｺﾞｼｯｸM-PRO" panose="020F0600000000000000" pitchFamily="50" charset="-128"/>
                          <a:cs typeface="+mn-cs"/>
                        </a:rPr>
                        <a:t> </a:t>
                      </a:r>
                      <a:r>
                        <a:rPr kumimoji="1" lang="ja-JP" altLang="en-US" sz="1200" b="0" i="0" u="none" strike="noStrike" kern="1200" cap="none" spc="-80" normalizeH="0" baseline="0" noProof="0" dirty="0">
                          <a:ln>
                            <a:noFill/>
                          </a:ln>
                          <a:solidFill>
                            <a:srgbClr val="000000"/>
                          </a:solidFill>
                          <a:effectLst/>
                          <a:uLnTx/>
                          <a:uFillTx/>
                          <a:latin typeface="HG丸ｺﾞｼｯｸM-PRO"/>
                          <a:ea typeface="HG丸ｺﾞｼｯｸM-PRO" panose="020F0600000000000000" pitchFamily="50" charset="-128"/>
                          <a:cs typeface="+mn-cs"/>
                        </a:rPr>
                        <a:t>兼 小児科・周産期科　教授</a:t>
                      </a:r>
                      <a:endParaRPr kumimoji="1" lang="en-US" altLang="ja-JP" sz="1800" kern="1200" spc="-80" baseline="0" dirty="0">
                        <a:solidFill>
                          <a:schemeClr val="dk1"/>
                        </a:solidFill>
                        <a:latin typeface="+mj-ea"/>
                        <a:ea typeface="+mn-ea"/>
                        <a:cs typeface="+mn-cs"/>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414176"/>
                  </a:ext>
                </a:extLst>
              </a:tr>
              <a:tr h="349856">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水野　克己</a:t>
                      </a:r>
                      <a:endParaRPr kumimoji="1" lang="ja-JP" altLang="en-US" sz="1800" kern="1200" dirty="0">
                        <a:solidFill>
                          <a:schemeClr val="dk1"/>
                        </a:solidFill>
                        <a:latin typeface="+mj-ea"/>
                        <a:ea typeface="+mn-ea"/>
                        <a:cs typeface="+mn-cs"/>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学校法人昭和大学医学部小児科学講座　主任教授</a:t>
                      </a:r>
                      <a:endParaRPr kumimoji="1" lang="en-US" altLang="ja-JP" sz="1800" kern="1200" dirty="0">
                        <a:solidFill>
                          <a:schemeClr val="dk1"/>
                        </a:solidFill>
                        <a:latin typeface="+mj-ea"/>
                        <a:ea typeface="+mn-ea"/>
                        <a:cs typeface="+mn-cs"/>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673419"/>
                  </a:ext>
                </a:extLst>
              </a:tr>
            </a:tbl>
          </a:graphicData>
        </a:graphic>
      </p:graphicFrame>
    </p:spTree>
    <p:extLst>
      <p:ext uri="{BB962C8B-B14F-4D97-AF65-F5344CB8AC3E}">
        <p14:creationId xmlns:p14="http://schemas.microsoft.com/office/powerpoint/2010/main" val="2272173223"/>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64578" y="-32806"/>
            <a:ext cx="6348988" cy="1081612"/>
          </a:xfrm>
        </p:spPr>
        <p:txBody>
          <a:bodyPr/>
          <a:lstStyle/>
          <a:p>
            <a:pPr eaLnBrk="1" hangingPunct="1"/>
            <a:r>
              <a:rPr lang="ja-JP" altLang="en-US" sz="3200" dirty="0"/>
              <a:t>再発防止に関する報告書</a:t>
            </a:r>
            <a:br>
              <a:rPr lang="ja-JP" altLang="en-US" sz="3200" dirty="0"/>
            </a:br>
            <a:r>
              <a:rPr lang="en-US" altLang="ja-JP" sz="3200" dirty="0"/>
              <a:t>―</a:t>
            </a:r>
            <a:r>
              <a:rPr lang="ja-JP" altLang="en-US" sz="3200" dirty="0"/>
              <a:t>産科医療の質の向上に向けて</a:t>
            </a:r>
            <a:r>
              <a:rPr lang="en-US" altLang="ja-JP" sz="3200" dirty="0"/>
              <a:t>―</a:t>
            </a:r>
            <a:endParaRPr lang="ja-JP" altLang="en-US" sz="3200" dirty="0"/>
          </a:p>
        </p:txBody>
      </p:sp>
      <p:sp>
        <p:nvSpPr>
          <p:cNvPr id="17412" name="Text Box 3"/>
          <p:cNvSpPr txBox="1">
            <a:spLocks noChangeArrowheads="1"/>
          </p:cNvSpPr>
          <p:nvPr/>
        </p:nvSpPr>
        <p:spPr bwMode="auto">
          <a:xfrm>
            <a:off x="4885378" y="1055488"/>
            <a:ext cx="4846637" cy="473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再発防止に関する報告書を公表</a:t>
            </a: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2011</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8</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2012</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2013</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2015</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2016</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7</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8</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2018</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9</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2019</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2020</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11</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2021</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2022</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13</a:t>
            </a:r>
            <a:r>
              <a:rPr kumimoji="1" lang="ja-JP" altLang="en-US" sz="15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2023</a:t>
            </a:r>
            <a:r>
              <a:rPr kumimoji="1" lang="ja-JP" altLang="en-US" sz="15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5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14</a:t>
            </a:r>
            <a:r>
              <a:rPr kumimoji="1" lang="ja-JP" altLang="en-US" sz="15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2024</a:t>
            </a:r>
            <a:r>
              <a:rPr kumimoji="1" lang="ja-JP" altLang="en-US" sz="15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年</a:t>
            </a:r>
            <a:r>
              <a:rPr lang="en-US" altLang="ja-JP" sz="1500" dirty="0">
                <a:solidFill>
                  <a:srgbClr val="FF0000"/>
                </a:solidFill>
                <a:latin typeface="HG丸ｺﾞｼｯｸM-PRO" panose="020F0600000000000000" pitchFamily="50" charset="-128"/>
                <a:ea typeface="HG丸ｺﾞｼｯｸM-PRO" panose="020F0600000000000000" pitchFamily="50" charset="-128"/>
              </a:rPr>
              <a:t>3</a:t>
            </a:r>
            <a:r>
              <a:rPr kumimoji="1" lang="ja-JP" altLang="en-US" sz="15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正方形/長方形 1">
            <a:extLst>
              <a:ext uri="{FF2B5EF4-FFF2-40B4-BE49-F238E27FC236}">
                <a16:creationId xmlns:a16="http://schemas.microsoft.com/office/drawing/2014/main" id="{2633C8B9-520D-4EE4-9DE3-07081F4C76A6}"/>
              </a:ext>
            </a:extLst>
          </p:cNvPr>
          <p:cNvSpPr>
            <a:spLocks noChangeArrowheads="1"/>
          </p:cNvSpPr>
          <p:nvPr/>
        </p:nvSpPr>
        <p:spPr bwMode="auto">
          <a:xfrm>
            <a:off x="1598487" y="1269554"/>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2" name="正方形/長方形 1">
            <a:extLst>
              <a:ext uri="{FF2B5EF4-FFF2-40B4-BE49-F238E27FC236}">
                <a16:creationId xmlns:a16="http://schemas.microsoft.com/office/drawing/2014/main" id="{16DB83C3-F7ED-47F4-8D9D-A124D62DF87A}"/>
              </a:ext>
            </a:extLst>
          </p:cNvPr>
          <p:cNvSpPr>
            <a:spLocks noChangeArrowheads="1"/>
          </p:cNvSpPr>
          <p:nvPr/>
        </p:nvSpPr>
        <p:spPr bwMode="auto">
          <a:xfrm>
            <a:off x="1456676" y="1371603"/>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3" name="正方形/長方形 1">
            <a:extLst>
              <a:ext uri="{FF2B5EF4-FFF2-40B4-BE49-F238E27FC236}">
                <a16:creationId xmlns:a16="http://schemas.microsoft.com/office/drawing/2014/main" id="{9586A91A-8A84-47CF-9F39-0F4912AC480A}"/>
              </a:ext>
            </a:extLst>
          </p:cNvPr>
          <p:cNvSpPr>
            <a:spLocks noChangeArrowheads="1"/>
          </p:cNvSpPr>
          <p:nvPr/>
        </p:nvSpPr>
        <p:spPr bwMode="auto">
          <a:xfrm>
            <a:off x="1314865" y="1473652"/>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4" name="正方形/長方形 1">
            <a:extLst>
              <a:ext uri="{FF2B5EF4-FFF2-40B4-BE49-F238E27FC236}">
                <a16:creationId xmlns:a16="http://schemas.microsoft.com/office/drawing/2014/main" id="{A76FD7FF-8293-4F83-812E-505F9FB2DCD6}"/>
              </a:ext>
            </a:extLst>
          </p:cNvPr>
          <p:cNvSpPr>
            <a:spLocks noChangeArrowheads="1"/>
          </p:cNvSpPr>
          <p:nvPr/>
        </p:nvSpPr>
        <p:spPr bwMode="auto">
          <a:xfrm>
            <a:off x="1173054" y="1575701"/>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5" name="正方形/長方形 1">
            <a:extLst>
              <a:ext uri="{FF2B5EF4-FFF2-40B4-BE49-F238E27FC236}">
                <a16:creationId xmlns:a16="http://schemas.microsoft.com/office/drawing/2014/main" id="{327CB2B5-42FC-41E4-A92A-CA08FB8D4451}"/>
              </a:ext>
            </a:extLst>
          </p:cNvPr>
          <p:cNvSpPr>
            <a:spLocks noChangeArrowheads="1"/>
          </p:cNvSpPr>
          <p:nvPr/>
        </p:nvSpPr>
        <p:spPr bwMode="auto">
          <a:xfrm>
            <a:off x="1031243" y="1677750"/>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6" name="正方形/長方形 1">
            <a:extLst>
              <a:ext uri="{FF2B5EF4-FFF2-40B4-BE49-F238E27FC236}">
                <a16:creationId xmlns:a16="http://schemas.microsoft.com/office/drawing/2014/main" id="{4154AA6B-BDA5-40DA-8A41-F243B82B7920}"/>
              </a:ext>
            </a:extLst>
          </p:cNvPr>
          <p:cNvSpPr>
            <a:spLocks noChangeArrowheads="1"/>
          </p:cNvSpPr>
          <p:nvPr/>
        </p:nvSpPr>
        <p:spPr bwMode="auto">
          <a:xfrm>
            <a:off x="889432" y="1779799"/>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FD93185B-EF82-44B1-A462-C0FAEC7FA76C}"/>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11</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7" name="Text Box 3">
            <a:extLst>
              <a:ext uri="{FF2B5EF4-FFF2-40B4-BE49-F238E27FC236}">
                <a16:creationId xmlns:a16="http://schemas.microsoft.com/office/drawing/2014/main" id="{9C7BDCD3-1984-43AA-91A2-F008C341A875}"/>
              </a:ext>
            </a:extLst>
          </p:cNvPr>
          <p:cNvSpPr txBox="1">
            <a:spLocks noChangeArrowheads="1"/>
          </p:cNvSpPr>
          <p:nvPr/>
        </p:nvSpPr>
        <p:spPr bwMode="auto">
          <a:xfrm>
            <a:off x="4003027" y="5790921"/>
            <a:ext cx="6038934" cy="74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本制度の</a:t>
            </a:r>
            <a:r>
              <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HP</a:t>
            </a:r>
            <a:r>
              <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に掲載：</a:t>
            </a:r>
            <a:endPar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hlinkClick r:id="rId4"/>
              </a:rPr>
              <a:t>http://www.sanka-hp.jcqhc.or.jp/documents/prevention/index.html</a:t>
            </a:r>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pic>
        <p:nvPicPr>
          <p:cNvPr id="5" name="図 4">
            <a:extLst>
              <a:ext uri="{FF2B5EF4-FFF2-40B4-BE49-F238E27FC236}">
                <a16:creationId xmlns:a16="http://schemas.microsoft.com/office/drawing/2014/main" id="{0DA46B17-224A-46A4-9885-BD315A87D80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43400" y="1916000"/>
            <a:ext cx="3213047" cy="4543723"/>
          </a:xfrm>
          <a:prstGeom prst="rect">
            <a:avLst/>
          </a:prstGeom>
          <a:ln>
            <a:solidFill>
              <a:schemeClr val="tx1"/>
            </a:solidFill>
          </a:ln>
        </p:spPr>
      </p:pic>
    </p:spTree>
    <p:extLst>
      <p:ext uri="{BB962C8B-B14F-4D97-AF65-F5344CB8AC3E}">
        <p14:creationId xmlns:p14="http://schemas.microsoft.com/office/powerpoint/2010/main" val="1548857954"/>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ja-JP" altLang="en-US" dirty="0"/>
              <a:t>分析の対象</a:t>
            </a:r>
          </a:p>
        </p:txBody>
      </p:sp>
      <p:sp>
        <p:nvSpPr>
          <p:cNvPr id="2" name="スライド番号プレースホルダー 1">
            <a:extLst>
              <a:ext uri="{FF2B5EF4-FFF2-40B4-BE49-F238E27FC236}">
                <a16:creationId xmlns:a16="http://schemas.microsoft.com/office/drawing/2014/main" id="{2FD022FE-B5DA-4AB4-A49E-4B9CEC65C296}"/>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12</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8436" name="AutoShape 5"/>
          <p:cNvSpPr>
            <a:spLocks noChangeArrowheads="1"/>
          </p:cNvSpPr>
          <p:nvPr/>
        </p:nvSpPr>
        <p:spPr bwMode="auto">
          <a:xfrm>
            <a:off x="361413" y="1161542"/>
            <a:ext cx="9180000" cy="4536504"/>
          </a:xfrm>
          <a:prstGeom prst="roundRect">
            <a:avLst>
              <a:gd name="adj" fmla="val 16667"/>
            </a:avLst>
          </a:prstGeom>
          <a:solidFill>
            <a:srgbClr val="FFE5E5"/>
          </a:solidFill>
          <a:ln w="9525" algn="ctr">
            <a:solidFill>
              <a:schemeClr val="tx1"/>
            </a:solidFill>
            <a:round/>
            <a:headEnd/>
            <a:tailEnd/>
          </a:ln>
          <a:effectLst/>
        </p:spPr>
        <p:txBody>
          <a:bodyPr lIns="91433" tIns="45717" rIns="91433" bIns="45717" anchor="ctr"/>
          <a:lstStyle>
            <a:lvl1pPr marL="342900" indent="-342900">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50000"/>
              </a:lnSpc>
              <a:spcBef>
                <a:spcPct val="0"/>
              </a:spcBef>
              <a:spcAft>
                <a:spcPct val="0"/>
              </a:spcAft>
              <a:buClrTx/>
              <a:buSzTx/>
              <a:buFont typeface="HG丸ｺﾞｼｯｸM-PRO" panose="020F0600000000000000" pitchFamily="50" charset="-128"/>
              <a:buChar char="○"/>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原因分析委員会において取りまとめ、児・保護者および分娩機関に送付した原因分析報告書等の情報である。</a:t>
            </a: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50000"/>
              </a:lnSpc>
              <a:spcBef>
                <a:spcPct val="0"/>
              </a:spcBef>
              <a:spcAft>
                <a:spcPct val="0"/>
              </a:spcAft>
              <a:buClrTx/>
              <a:buSzTx/>
              <a:buFont typeface="HG丸ｺﾞｼｯｸM-PRO" panose="020F0600000000000000" pitchFamily="50" charset="-128"/>
              <a:buChar char="○"/>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14</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再発防止に関する</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報告書の分析対象は、本制度で補償対象となった脳性麻痺事例のうち、</a:t>
            </a:r>
            <a:r>
              <a:rPr kumimoji="1" lang="en-US" altLang="ja-JP" sz="24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2022</a:t>
            </a:r>
            <a:r>
              <a:rPr kumimoji="1" lang="ja-JP" altLang="en-US" sz="24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24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24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月末までに原因分析報告書を児・保護者および分娩機関に送付した</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事例</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3,442</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件である。</a:t>
            </a: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166767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ja-JP" altLang="en-US"/>
              <a:t>分析の方法</a:t>
            </a:r>
          </a:p>
        </p:txBody>
      </p:sp>
      <p:sp>
        <p:nvSpPr>
          <p:cNvPr id="2" name="スライド番号プレースホルダー 1">
            <a:extLst>
              <a:ext uri="{FF2B5EF4-FFF2-40B4-BE49-F238E27FC236}">
                <a16:creationId xmlns:a16="http://schemas.microsoft.com/office/drawing/2014/main" id="{92DECFAF-A6CB-4556-AFAB-27F7D8E42CE6}"/>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13</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9460" name="AutoShape 6"/>
          <p:cNvSpPr>
            <a:spLocks noChangeArrowheads="1"/>
          </p:cNvSpPr>
          <p:nvPr/>
        </p:nvSpPr>
        <p:spPr bwMode="auto">
          <a:xfrm>
            <a:off x="361413" y="1162800"/>
            <a:ext cx="9180000" cy="4051110"/>
          </a:xfrm>
          <a:prstGeom prst="roundRect">
            <a:avLst>
              <a:gd name="adj" fmla="val 16667"/>
            </a:avLst>
          </a:prstGeom>
          <a:solidFill>
            <a:srgbClr val="FFE5E5"/>
          </a:solidFill>
          <a:ln w="9525" algn="ctr">
            <a:solidFill>
              <a:schemeClr val="tx1"/>
            </a:solidFill>
            <a:round/>
            <a:headEnd/>
            <a:tailEnd/>
          </a:ln>
          <a:effectLst/>
        </p:spPr>
        <p:txBody>
          <a:bodyPr lIns="91433" tIns="45717" rIns="91433" bIns="45717" anchor="ctr" anchorCtr="1"/>
          <a:lstStyle>
            <a:lvl1pPr marL="231775" indent="-2317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50000"/>
              </a:lnSpc>
              <a:spcBef>
                <a:spcPct val="0"/>
              </a:spcBef>
              <a:spcAft>
                <a:spcPct val="0"/>
              </a:spcAft>
              <a:buClrTx/>
              <a:buSzTx/>
              <a:buFont typeface="HG丸ｺﾞｼｯｸM-PRO" panose="020F0600000000000000" pitchFamily="50" charset="-128"/>
              <a:buChar char="○"/>
              <a:tabLst/>
              <a:defRPr/>
            </a:pPr>
            <a:r>
              <a:rPr kumimoji="1" lang="ja-JP" altLang="en-US" sz="25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原因分析報告書等の情報をもとに、再発防止の視点で必要な情報を整理する。</a:t>
            </a:r>
            <a:endParaRPr kumimoji="1" lang="en-US" altLang="ja-JP" sz="25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endParaRPr>
          </a:p>
          <a:p>
            <a:pPr marL="342900" marR="0" lvl="0" indent="-342900" algn="l" defTabSz="914400" rtl="0" eaLnBrk="1" fontAlgn="base" latinLnBrk="0" hangingPunct="1">
              <a:lnSpc>
                <a:spcPct val="150000"/>
              </a:lnSpc>
              <a:spcBef>
                <a:spcPct val="0"/>
              </a:spcBef>
              <a:spcAft>
                <a:spcPct val="0"/>
              </a:spcAft>
              <a:buClrTx/>
              <a:buSzTx/>
              <a:buFont typeface="HG丸ｺﾞｼｯｸM-PRO" panose="020F0600000000000000" pitchFamily="50" charset="-128"/>
              <a:buChar char="○"/>
              <a:tabLst/>
              <a:defRPr/>
            </a:pPr>
            <a:endParaRPr kumimoji="1" lang="en-US" altLang="ja-JP" sz="25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endParaRPr>
          </a:p>
          <a:p>
            <a:pPr marL="342900" marR="0" lvl="0" indent="-342900" algn="l" defTabSz="914400" rtl="0" eaLnBrk="1" fontAlgn="base" latinLnBrk="0" hangingPunct="1">
              <a:lnSpc>
                <a:spcPct val="150000"/>
              </a:lnSpc>
              <a:spcBef>
                <a:spcPct val="0"/>
              </a:spcBef>
              <a:spcAft>
                <a:spcPct val="0"/>
              </a:spcAft>
              <a:buClrTx/>
              <a:buSzTx/>
              <a:buFont typeface="HG丸ｺﾞｼｯｸM-PRO" panose="020F0600000000000000" pitchFamily="50" charset="-128"/>
              <a:buChar char="○"/>
              <a:tabLst/>
              <a:defRPr/>
            </a:pPr>
            <a:r>
              <a:rPr kumimoji="1" lang="ja-JP" altLang="en-US" sz="25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これらに基づいて「テーマに沿った分析」を行う。また、「産科医療の質の向上への取組みの動向」を把握する。</a:t>
            </a:r>
            <a:endParaRPr kumimoji="1" lang="en-US" altLang="ja-JP" sz="25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ja-JP" altLang="en-US"/>
              <a:t>分析にあたって</a:t>
            </a:r>
          </a:p>
        </p:txBody>
      </p:sp>
      <p:sp>
        <p:nvSpPr>
          <p:cNvPr id="2" name="スライド番号プレースホルダー 1">
            <a:extLst>
              <a:ext uri="{FF2B5EF4-FFF2-40B4-BE49-F238E27FC236}">
                <a16:creationId xmlns:a16="http://schemas.microsoft.com/office/drawing/2014/main" id="{9AC0633A-B985-430E-B811-06574CB52176}"/>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14</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256005" name="AutoShape 3"/>
          <p:cNvSpPr>
            <a:spLocks noChangeArrowheads="1"/>
          </p:cNvSpPr>
          <p:nvPr/>
        </p:nvSpPr>
        <p:spPr bwMode="auto">
          <a:xfrm>
            <a:off x="268533" y="1544506"/>
            <a:ext cx="9364638" cy="703094"/>
          </a:xfrm>
          <a:prstGeom prst="roundRect">
            <a:avLst>
              <a:gd name="adj" fmla="val 12806"/>
            </a:avLst>
          </a:prstGeom>
          <a:solidFill>
            <a:srgbClr val="FFE5E5"/>
          </a:solidFill>
          <a:ln w="9525">
            <a:solidFill>
              <a:schemeClr val="tx1"/>
            </a:solidFill>
            <a:round/>
            <a:headEnd/>
            <a:tailEnd/>
          </a:ln>
        </p:spPr>
        <p:txBody>
          <a:bodyPr lIns="88458" tIns="44229" rIns="88458" bIns="44229" anchor="ctr"/>
          <a:lstStyle>
            <a:lvl1pPr marL="269875" indent="-269875"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69875" marR="0" lvl="0" indent="-269875" algn="l" defTabSz="957263" rtl="0" eaLnBrk="1" fontAlgn="base" latinLnBrk="0" hangingPunct="1">
              <a:lnSpc>
                <a:spcPct val="110000"/>
              </a:lnSpc>
              <a:spcBef>
                <a:spcPct val="2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○本制度の補償対象となり、</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2022</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月末までに原因分析報告書を児・保護者および分娩機関に送付した脳性麻痺の事例である。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56006" name="AutoShape 3"/>
          <p:cNvSpPr>
            <a:spLocks noChangeArrowheads="1"/>
          </p:cNvSpPr>
          <p:nvPr/>
        </p:nvSpPr>
        <p:spPr bwMode="auto">
          <a:xfrm>
            <a:off x="287694" y="4494202"/>
            <a:ext cx="9323609" cy="544951"/>
          </a:xfrm>
          <a:prstGeom prst="roundRect">
            <a:avLst>
              <a:gd name="adj" fmla="val 12806"/>
            </a:avLst>
          </a:prstGeom>
          <a:noFill/>
          <a:ln w="9525">
            <a:noFill/>
            <a:round/>
            <a:headEnd/>
            <a:tailEnd/>
          </a:ln>
        </p:spPr>
        <p:txBody>
          <a:bodyPr lIns="88458" tIns="44229" rIns="88458" bIns="44229"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30000"/>
              </a:lnSpc>
              <a:spcBef>
                <a:spcPct val="2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～次の視点より取りまとめ～</a:t>
            </a:r>
          </a:p>
        </p:txBody>
      </p:sp>
      <p:sp>
        <p:nvSpPr>
          <p:cNvPr id="256007" name="AutoShape 7"/>
          <p:cNvSpPr>
            <a:spLocks noChangeArrowheads="1"/>
          </p:cNvSpPr>
          <p:nvPr/>
        </p:nvSpPr>
        <p:spPr bwMode="auto">
          <a:xfrm>
            <a:off x="3847934" y="4152780"/>
            <a:ext cx="2205836" cy="442853"/>
          </a:xfrm>
          <a:prstGeom prst="downArrow">
            <a:avLst>
              <a:gd name="adj1" fmla="val 48704"/>
              <a:gd name="adj2" fmla="val 53158"/>
            </a:avLst>
          </a:prstGeom>
          <a:solidFill>
            <a:srgbClr val="6699FF"/>
          </a:solidFill>
          <a:ln w="9525">
            <a:solidFill>
              <a:schemeClr val="tx1"/>
            </a:solidFill>
            <a:miter lim="800000"/>
            <a:headEnd/>
            <a:tailEnd/>
          </a:ln>
          <a:effectLst/>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16"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8" name="AutoShape 3">
            <a:extLst>
              <a:ext uri="{FF2B5EF4-FFF2-40B4-BE49-F238E27FC236}">
                <a16:creationId xmlns:a16="http://schemas.microsoft.com/office/drawing/2014/main" id="{C595C3C7-B942-4EF8-ABDF-04322B261146}"/>
              </a:ext>
            </a:extLst>
          </p:cNvPr>
          <p:cNvSpPr>
            <a:spLocks noChangeArrowheads="1"/>
          </p:cNvSpPr>
          <p:nvPr/>
        </p:nvSpPr>
        <p:spPr bwMode="auto">
          <a:xfrm>
            <a:off x="268533" y="2278216"/>
            <a:ext cx="9361933" cy="1039808"/>
          </a:xfrm>
          <a:prstGeom prst="roundRect">
            <a:avLst>
              <a:gd name="adj" fmla="val 12806"/>
            </a:avLst>
          </a:prstGeom>
          <a:solidFill>
            <a:srgbClr val="FFE5E5"/>
          </a:solidFill>
          <a:ln w="9525">
            <a:solidFill>
              <a:schemeClr val="tx1"/>
            </a:solidFill>
            <a:round/>
            <a:headEnd/>
            <a:tailEnd/>
          </a:ln>
        </p:spPr>
        <p:txBody>
          <a:bodyPr lIns="88458" tIns="44229" rIns="88458" bIns="44229" anchor="ctr"/>
          <a:lstStyle>
            <a:lvl1pPr marL="269875" indent="-269875"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69875" marR="0" lvl="0" indent="-269875" algn="l" defTabSz="957263" rtl="0" eaLnBrk="1" fontAlgn="base" latinLnBrk="0" hangingPunct="1">
              <a:lnSpc>
                <a:spcPct val="110000"/>
              </a:lnSpc>
              <a:spcBef>
                <a:spcPct val="2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○補償対象基準を満たし、除外基準に該当しない、身体障害者障害程度等級１級・２級に相当する重度脳性麻痺の事例のため、国内すべての脳性麻痺の事例ではない。</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AutoShape 3">
            <a:extLst>
              <a:ext uri="{FF2B5EF4-FFF2-40B4-BE49-F238E27FC236}">
                <a16:creationId xmlns:a16="http://schemas.microsoft.com/office/drawing/2014/main" id="{FEEEF305-F027-48DD-8C3F-1298B85FC827}"/>
              </a:ext>
            </a:extLst>
          </p:cNvPr>
          <p:cNvSpPr>
            <a:spLocks noChangeArrowheads="1"/>
          </p:cNvSpPr>
          <p:nvPr/>
        </p:nvSpPr>
        <p:spPr bwMode="auto">
          <a:xfrm>
            <a:off x="271237" y="4993525"/>
            <a:ext cx="9361933" cy="1520440"/>
          </a:xfrm>
          <a:prstGeom prst="roundRect">
            <a:avLst>
              <a:gd name="adj" fmla="val 12806"/>
            </a:avLst>
          </a:prstGeom>
          <a:solidFill>
            <a:srgbClr val="E5FFE5"/>
          </a:solidFill>
          <a:ln w="9525">
            <a:solidFill>
              <a:schemeClr val="tx1"/>
            </a:solidFill>
            <a:round/>
            <a:headEnd/>
            <a:tailEnd/>
          </a:ln>
        </p:spPr>
        <p:txBody>
          <a:bodyPr lIns="88458" tIns="44229" rIns="88458" bIns="44229" anchor="ctr"/>
          <a:lstStyle>
            <a:lvl1pPr marL="269875" indent="-269875"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69875" marR="0" lvl="0" indent="-269875" algn="l" defTabSz="957263" rtl="0" eaLnBrk="1" fontAlgn="base" latinLnBrk="0" hangingPunct="1">
              <a:lnSpc>
                <a:spcPct val="110000"/>
              </a:lnSpc>
              <a:spcBef>
                <a:spcPct val="2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○疫学的な分析としては必ずしも十分ではないが、再発防止および産科医療の質の向上を図る上で教訓となる事例の分析結果などが得られている。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9875" marR="0" lvl="0" indent="-269875" algn="l" defTabSz="957263" rtl="0" eaLnBrk="1" fontAlgn="base" latinLnBrk="0" hangingPunct="1">
              <a:lnSpc>
                <a:spcPct val="110000"/>
              </a:lnSpc>
              <a:spcBef>
                <a:spcPct val="2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○今後、データが蓄積されることにより何らかの傾向を導き出せると考えられる。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 name="AutoShape 3">
            <a:extLst>
              <a:ext uri="{FF2B5EF4-FFF2-40B4-BE49-F238E27FC236}">
                <a16:creationId xmlns:a16="http://schemas.microsoft.com/office/drawing/2014/main" id="{5773860F-F4BB-4754-8B9D-DF7AE916A59E}"/>
              </a:ext>
            </a:extLst>
          </p:cNvPr>
          <p:cNvSpPr>
            <a:spLocks noChangeArrowheads="1"/>
          </p:cNvSpPr>
          <p:nvPr/>
        </p:nvSpPr>
        <p:spPr bwMode="auto">
          <a:xfrm>
            <a:off x="271237" y="1037742"/>
            <a:ext cx="9323609" cy="544951"/>
          </a:xfrm>
          <a:prstGeom prst="roundRect">
            <a:avLst>
              <a:gd name="adj" fmla="val 12806"/>
            </a:avLst>
          </a:prstGeom>
          <a:noFill/>
          <a:ln w="9525">
            <a:noFill/>
            <a:round/>
            <a:headEnd/>
            <a:tailEnd/>
          </a:ln>
        </p:spPr>
        <p:txBody>
          <a:bodyPr lIns="88458" tIns="44229" rIns="88458" bIns="44229"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30000"/>
              </a:lnSpc>
              <a:spcBef>
                <a:spcPct val="2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～分析対象事例～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AutoShape 3">
            <a:extLst>
              <a:ext uri="{FF2B5EF4-FFF2-40B4-BE49-F238E27FC236}">
                <a16:creationId xmlns:a16="http://schemas.microsoft.com/office/drawing/2014/main" id="{B41DC705-BEA5-4D2B-8997-1F32B0AAE167}"/>
              </a:ext>
            </a:extLst>
          </p:cNvPr>
          <p:cNvSpPr>
            <a:spLocks noChangeArrowheads="1"/>
          </p:cNvSpPr>
          <p:nvPr/>
        </p:nvSpPr>
        <p:spPr bwMode="auto">
          <a:xfrm>
            <a:off x="263276" y="3361362"/>
            <a:ext cx="9361933" cy="703094"/>
          </a:xfrm>
          <a:prstGeom prst="roundRect">
            <a:avLst>
              <a:gd name="adj" fmla="val 12806"/>
            </a:avLst>
          </a:prstGeom>
          <a:solidFill>
            <a:srgbClr val="FFE5E5"/>
          </a:solidFill>
          <a:ln w="9525">
            <a:solidFill>
              <a:schemeClr val="tx1"/>
            </a:solidFill>
            <a:round/>
            <a:headEnd/>
            <a:tailEnd/>
          </a:ln>
        </p:spPr>
        <p:txBody>
          <a:bodyPr lIns="88458" tIns="44229" rIns="88458" bIns="44229" anchor="ctr"/>
          <a:lstStyle>
            <a:lvl1pPr marL="269875" indent="-269875"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69875" marR="0" lvl="0" indent="-269875" algn="l" defTabSz="957263" rtl="0" eaLnBrk="1" fontAlgn="base" latinLnBrk="0" hangingPunct="1">
              <a:lnSpc>
                <a:spcPct val="110000"/>
              </a:lnSpc>
              <a:spcBef>
                <a:spcPct val="2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○正常分娩との比較を行っておらず、同一年に出生した補償対象事例の中で原因分析報告書の送付が完了していない事例は分析対象事例に含まれない。</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227580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722208" y="342975"/>
            <a:ext cx="7118430" cy="650725"/>
          </a:xfrm>
        </p:spPr>
        <p:txBody>
          <a:bodyPr/>
          <a:lstStyle/>
          <a:p>
            <a:r>
              <a:rPr lang="ja-JP" altLang="en-US" dirty="0"/>
              <a:t>再発防止に関する分析と基本統計</a:t>
            </a:r>
          </a:p>
        </p:txBody>
      </p:sp>
      <p:sp>
        <p:nvSpPr>
          <p:cNvPr id="2" name="スライド番号プレースホルダー 1">
            <a:extLst>
              <a:ext uri="{FF2B5EF4-FFF2-40B4-BE49-F238E27FC236}">
                <a16:creationId xmlns:a16="http://schemas.microsoft.com/office/drawing/2014/main" id="{825912CC-F075-4A18-AB15-B3663F4707DF}"/>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15</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7" name="AutoShape 8">
            <a:extLst>
              <a:ext uri="{FF2B5EF4-FFF2-40B4-BE49-F238E27FC236}">
                <a16:creationId xmlns:a16="http://schemas.microsoft.com/office/drawing/2014/main" id="{A3035C51-2E73-4E8F-9762-05375EBDE5AD}"/>
              </a:ext>
            </a:extLst>
          </p:cNvPr>
          <p:cNvSpPr>
            <a:spLocks noChangeArrowheads="1"/>
          </p:cNvSpPr>
          <p:nvPr/>
        </p:nvSpPr>
        <p:spPr bwMode="auto">
          <a:xfrm>
            <a:off x="187993" y="1317335"/>
            <a:ext cx="9552924" cy="1412353"/>
          </a:xfrm>
          <a:prstGeom prst="roundRect">
            <a:avLst>
              <a:gd name="adj" fmla="val 16667"/>
            </a:avLst>
          </a:prstGeom>
          <a:solidFill>
            <a:srgbClr val="FFFFCC"/>
          </a:solidFill>
          <a:ln w="9525" algn="ctr">
            <a:solidFill>
              <a:schemeClr val="tx1"/>
            </a:solidFill>
            <a:round/>
            <a:headEnd/>
            <a:tailEnd/>
          </a:ln>
          <a:effec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「テーマに沿った分析」</a:t>
            </a:r>
            <a:endPar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180975" marR="0" lvl="0" indent="-180975" algn="l" defTabSz="914400" rtl="0" eaLnBrk="1" fontAlgn="base" latinLnBrk="0" hangingPunct="1">
              <a:lnSpc>
                <a:spcPct val="150000"/>
              </a:lnSpc>
              <a:spcBef>
                <a:spcPct val="2000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○深く分析することが必要な内容についてテーマを設けて分析を行い、再発防止策等を示す。</a:t>
            </a:r>
            <a:endPar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AutoShape 8">
            <a:extLst>
              <a:ext uri="{FF2B5EF4-FFF2-40B4-BE49-F238E27FC236}">
                <a16:creationId xmlns:a16="http://schemas.microsoft.com/office/drawing/2014/main" id="{8DB68FFC-0BFC-40A7-9B86-B60BD481D62C}"/>
              </a:ext>
            </a:extLst>
          </p:cNvPr>
          <p:cNvSpPr>
            <a:spLocks noChangeArrowheads="1"/>
          </p:cNvSpPr>
          <p:nvPr/>
        </p:nvSpPr>
        <p:spPr bwMode="auto">
          <a:xfrm>
            <a:off x="187992" y="2992329"/>
            <a:ext cx="9528427" cy="1614984"/>
          </a:xfrm>
          <a:prstGeom prst="roundRect">
            <a:avLst>
              <a:gd name="adj" fmla="val 16667"/>
            </a:avLst>
          </a:prstGeom>
          <a:solidFill>
            <a:srgbClr val="FFE5FF"/>
          </a:solidFill>
          <a:ln w="9525" algn="ctr">
            <a:solidFill>
              <a:schemeClr val="tx1"/>
            </a:solidFill>
            <a:round/>
            <a:headEnd/>
            <a:tailEnd/>
          </a:ln>
          <a:effec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「産科医療の質の向上への取組みの動向」</a:t>
            </a:r>
          </a:p>
          <a:p>
            <a:pPr marL="282575" marR="0" lvl="0" indent="-282575" algn="l" defTabSz="914400" rtl="0" eaLnBrk="1" fontAlgn="base" latinLnBrk="0" hangingPunct="1">
              <a:lnSpc>
                <a:spcPct val="150000"/>
              </a:lnSpc>
              <a:spcBef>
                <a:spcPct val="2000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○「テーマに沿った分析」において取りまとめた「再発防止委員会からの提言」が産科医療の質の向上に活かされているか、その動向を把握するため、出生年毎の年次推移を示す。</a:t>
            </a:r>
          </a:p>
        </p:txBody>
      </p:sp>
      <p:sp>
        <p:nvSpPr>
          <p:cNvPr id="9" name="AutoShape 7">
            <a:extLst>
              <a:ext uri="{FF2B5EF4-FFF2-40B4-BE49-F238E27FC236}">
                <a16:creationId xmlns:a16="http://schemas.microsoft.com/office/drawing/2014/main" id="{6B1C88ED-4054-4C41-A90A-C70FE3CD304C}"/>
              </a:ext>
            </a:extLst>
          </p:cNvPr>
          <p:cNvSpPr>
            <a:spLocks noChangeArrowheads="1"/>
          </p:cNvSpPr>
          <p:nvPr/>
        </p:nvSpPr>
        <p:spPr bwMode="auto">
          <a:xfrm>
            <a:off x="212490" y="4869954"/>
            <a:ext cx="9528427" cy="1614984"/>
          </a:xfrm>
          <a:prstGeom prst="roundRect">
            <a:avLst>
              <a:gd name="adj" fmla="val 16667"/>
            </a:avLst>
          </a:prstGeom>
          <a:solidFill>
            <a:srgbClr val="CCFFFF"/>
          </a:solidFill>
          <a:ln w="9525" algn="ctr">
            <a:solidFill>
              <a:schemeClr val="tx1"/>
            </a:solidFill>
            <a:round/>
            <a:headEnd/>
            <a:tailEnd/>
          </a:ln>
          <a:effec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14400" rtl="0" eaLnBrk="1" fontAlgn="base" latinLnBrk="0" hangingPunct="1">
              <a:lnSpc>
                <a:spcPct val="150000"/>
              </a:lnSpc>
              <a:spcBef>
                <a:spcPct val="2000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「分析対象事例の概況」</a:t>
            </a:r>
          </a:p>
          <a:p>
            <a:pPr marL="180975" marR="0" lvl="0" indent="-180975" algn="l" defTabSz="914400" rtl="0" eaLnBrk="1" fontAlgn="base" latinLnBrk="0" hangingPunct="1">
              <a:lnSpc>
                <a:spcPct val="150000"/>
              </a:lnSpc>
              <a:spcBef>
                <a:spcPct val="2000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○個々の事例から妊産婦の基本情報、妊娠経過、分娩経過、新生児期の経過、診療体制等の情報を抽出し、蓄積された情報を基本統計により示す。</a:t>
            </a:r>
          </a:p>
        </p:txBody>
      </p:sp>
    </p:spTree>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16</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7891" name="Rectangle 2"/>
          <p:cNvSpPr>
            <a:spLocks noGrp="1" noChangeArrowheads="1"/>
          </p:cNvSpPr>
          <p:nvPr>
            <p:ph type="subTitle" idx="4294967295"/>
          </p:nvPr>
        </p:nvSpPr>
        <p:spPr>
          <a:xfrm>
            <a:off x="199678" y="2553494"/>
            <a:ext cx="9158288" cy="1752600"/>
          </a:xfrm>
        </p:spPr>
        <p:txBody>
          <a:bodyPr anchor="ctr"/>
          <a:lstStyle/>
          <a:p>
            <a:pPr marL="0" indent="0" algn="ctr" eaLnBrk="1" hangingPunct="1">
              <a:lnSpc>
                <a:spcPct val="90000"/>
              </a:lnSpc>
              <a:buFontTx/>
              <a:buNone/>
            </a:pPr>
            <a:r>
              <a:rPr lang="ja-JP" altLang="en-US" sz="5400" dirty="0">
                <a:latin typeface="+mj-ea"/>
                <a:ea typeface="+mj-ea"/>
              </a:rPr>
              <a:t>第</a:t>
            </a:r>
            <a:r>
              <a:rPr lang="en-US" altLang="ja-JP" sz="5400" dirty="0">
                <a:latin typeface="+mj-ea"/>
                <a:ea typeface="+mj-ea"/>
              </a:rPr>
              <a:t>3</a:t>
            </a:r>
            <a:r>
              <a:rPr lang="ja-JP" altLang="en-US" sz="5400" dirty="0">
                <a:latin typeface="+mj-ea"/>
                <a:ea typeface="+mj-ea"/>
              </a:rPr>
              <a:t>章</a:t>
            </a:r>
            <a:endParaRPr lang="en-US" altLang="ja-JP" sz="5400" dirty="0">
              <a:latin typeface="+mj-ea"/>
              <a:ea typeface="+mj-ea"/>
            </a:endParaRPr>
          </a:p>
          <a:p>
            <a:pPr marL="0" indent="0" algn="ctr" eaLnBrk="1" hangingPunct="1">
              <a:lnSpc>
                <a:spcPct val="90000"/>
              </a:lnSpc>
              <a:buFontTx/>
              <a:buNone/>
            </a:pPr>
            <a:r>
              <a:rPr lang="ja-JP" altLang="en-US" sz="5400" dirty="0">
                <a:latin typeface="+mj-ea"/>
                <a:ea typeface="+mj-ea"/>
              </a:rPr>
              <a:t>テーマに沿った分析</a:t>
            </a:r>
          </a:p>
        </p:txBody>
      </p:sp>
      <p:sp>
        <p:nvSpPr>
          <p:cNvPr id="4" name="Rectangle 2">
            <a:extLst>
              <a:ext uri="{FF2B5EF4-FFF2-40B4-BE49-F238E27FC236}">
                <a16:creationId xmlns:a16="http://schemas.microsoft.com/office/drawing/2014/main" id="{4E844DB6-5539-43BF-BBAF-4B4179B3787E}"/>
              </a:ext>
            </a:extLst>
          </p:cNvPr>
          <p:cNvSpPr txBox="1">
            <a:spLocks noChangeArrowheads="1"/>
          </p:cNvSpPr>
          <p:nvPr/>
        </p:nvSpPr>
        <p:spPr bwMode="auto">
          <a:xfrm>
            <a:off x="3079998" y="5103217"/>
            <a:ext cx="6582991" cy="60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bodyPr>
          <a:lst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r" defTabSz="957263" rtl="0" eaLnBrk="1" fontAlgn="base" latinLnBrk="0" hangingPunct="1">
              <a:lnSpc>
                <a:spcPct val="9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16</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38</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ページより</a:t>
            </a:r>
          </a:p>
        </p:txBody>
      </p:sp>
    </p:spTree>
    <p:extLst>
      <p:ext uri="{BB962C8B-B14F-4D97-AF65-F5344CB8AC3E}">
        <p14:creationId xmlns:p14="http://schemas.microsoft.com/office/powerpoint/2010/main" val="1896303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a:extLst>
              <a:ext uri="{FF2B5EF4-FFF2-40B4-BE49-F238E27FC236}">
                <a16:creationId xmlns:a16="http://schemas.microsoft.com/office/drawing/2014/main" id="{355CF454-A3C1-43D4-B136-BA2AC2573FF4}"/>
              </a:ext>
            </a:extLst>
          </p:cNvPr>
          <p:cNvSpPr>
            <a:spLocks noChangeAspect="1" noChangeArrowheads="1"/>
          </p:cNvSpPr>
          <p:nvPr/>
        </p:nvSpPr>
        <p:spPr bwMode="auto">
          <a:xfrm>
            <a:off x="307688" y="1147689"/>
            <a:ext cx="9289032" cy="5378450"/>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 typeface="HG丸ｺﾞｼｯｸM-PRO" panose="020F0600000000000000" pitchFamily="50" charset="-128"/>
              <a:buChar char="○"/>
              <a:defRPr/>
            </a:pPr>
            <a:r>
              <a:rPr kumimoji="1" lang="ja-JP" altLang="en-US" sz="21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「テーマに沿った分析」では、産科医療の質の向上を目指し、分析した結果から再発防止につながるよう提言している。</a:t>
            </a:r>
            <a:endParaRPr kumimoji="1" lang="en-US" altLang="ja-JP" sz="21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eaLnBrk="1" hangingPunct="1">
              <a:lnSpc>
                <a:spcPct val="120000"/>
              </a:lnSpc>
              <a:buFont typeface="HG丸ｺﾞｼｯｸM-PRO" panose="020F0600000000000000" pitchFamily="50" charset="-128"/>
              <a:buChar char="○"/>
              <a:defRPr/>
            </a:pPr>
            <a:r>
              <a:rPr kumimoji="1" lang="ja-JP" altLang="en-US" sz="21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21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1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回再発防止に関する報告書を公表してから１０年余りが経過し、これまでの分析結果より、補償対象事例における多様な脳性麻痺発症の原因や背景が明らかとなっている。</a:t>
            </a:r>
            <a:endParaRPr kumimoji="1" lang="en-US" altLang="ja-JP" sz="21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eaLnBrk="1" hangingPunct="1">
              <a:lnSpc>
                <a:spcPct val="120000"/>
              </a:lnSpc>
              <a:buFont typeface="HG丸ｺﾞｼｯｸM-PRO" panose="020F0600000000000000" pitchFamily="50" charset="-128"/>
              <a:buChar char="○"/>
              <a:defRPr/>
            </a:pPr>
            <a:r>
              <a:rPr lang="ja-JP" altLang="en-US" sz="2100" dirty="0">
                <a:latin typeface="HG丸ｺﾞｼｯｸM-PRO" panose="020F0600000000000000" pitchFamily="50" charset="-128"/>
                <a:ea typeface="HG丸ｺﾞｼｯｸM-PRO" panose="020F0600000000000000" pitchFamily="50" charset="-128"/>
              </a:rPr>
              <a:t>また、年々分析対象事例数が増加してきていることから、今までと同様の分析手法のみではなく、多角的な分析に基づいて提言することが必要という議論があり、再発防止の観点でどのような分析を行うことができるのか、再発防止委員会で検討を重ねている。</a:t>
            </a:r>
            <a:endParaRPr lang="en-US" altLang="ja-JP" sz="21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defRPr/>
            </a:pPr>
            <a:r>
              <a:rPr lang="ja-JP" altLang="en-US" sz="2100" spc="-50" dirty="0">
                <a:latin typeface="HG丸ｺﾞｼｯｸM-PRO" panose="020F0600000000000000" pitchFamily="50" charset="-128"/>
                <a:ea typeface="HG丸ｺﾞｼｯｸM-PRO" panose="020F0600000000000000" pitchFamily="50" charset="-128"/>
              </a:rPr>
              <a:t>第</a:t>
            </a:r>
            <a:r>
              <a:rPr lang="en-US" altLang="ja-JP" sz="2100" spc="-50" dirty="0">
                <a:latin typeface="HG丸ｺﾞｼｯｸM-PRO" panose="020F0600000000000000" pitchFamily="50" charset="-128"/>
                <a:ea typeface="HG丸ｺﾞｼｯｸM-PRO" panose="020F0600000000000000" pitchFamily="50" charset="-128"/>
              </a:rPr>
              <a:t>14</a:t>
            </a:r>
            <a:r>
              <a:rPr lang="ja-JP" altLang="en-US" sz="2100" spc="-50" dirty="0">
                <a:latin typeface="HG丸ｺﾞｼｯｸM-PRO" panose="020F0600000000000000" pitchFamily="50" charset="-128"/>
                <a:ea typeface="HG丸ｺﾞｼｯｸM-PRO" panose="020F0600000000000000" pitchFamily="50" charset="-128"/>
              </a:rPr>
              <a:t>回再発防止に関する報告書では、第１回から第１３回再発防止に関する報告書における「テーマに沿った分析」を振り返り、過去の提言や発行物等を紹介するとともに、今後の分析について展望をまとめた。</a:t>
            </a:r>
            <a:endParaRPr lang="en-US" altLang="ja-JP" sz="2100" spc="-50" dirty="0">
              <a:latin typeface="HG丸ｺﾞｼｯｸM-PRO" panose="020F0600000000000000" pitchFamily="50" charset="-128"/>
              <a:ea typeface="HG丸ｺﾞｼｯｸM-PRO" panose="020F0600000000000000" pitchFamily="50" charset="-128"/>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1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タイトル 1">
            <a:extLst>
              <a:ext uri="{FF2B5EF4-FFF2-40B4-BE49-F238E27FC236}">
                <a16:creationId xmlns:a16="http://schemas.microsoft.com/office/drawing/2014/main" id="{5169E7F3-184D-40DD-9C7A-FDEBA85F4DC8}"/>
              </a:ext>
            </a:extLst>
          </p:cNvPr>
          <p:cNvSpPr>
            <a:spLocks noGrp="1"/>
          </p:cNvSpPr>
          <p:nvPr>
            <p:ph type="title"/>
          </p:nvPr>
        </p:nvSpPr>
        <p:spPr>
          <a:xfrm>
            <a:off x="3932146" y="333450"/>
            <a:ext cx="2040116" cy="650725"/>
          </a:xfrm>
        </p:spPr>
        <p:txBody>
          <a:bodyPr/>
          <a:lstStyle/>
          <a:p>
            <a:r>
              <a:rPr kumimoji="1" lang="ja-JP" altLang="en-US" dirty="0">
                <a:solidFill>
                  <a:schemeClr val="tx1"/>
                </a:solidFill>
              </a:rPr>
              <a:t>はじめに</a:t>
            </a:r>
          </a:p>
        </p:txBody>
      </p:sp>
      <p:sp>
        <p:nvSpPr>
          <p:cNvPr id="4" name="スライド番号プレースホルダー 3">
            <a:extLst>
              <a:ext uri="{FF2B5EF4-FFF2-40B4-BE49-F238E27FC236}">
                <a16:creationId xmlns:a16="http://schemas.microsoft.com/office/drawing/2014/main" id="{AA56EA9D-4A2A-4840-9298-E3BDCD4290E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17</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1594892530"/>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885950" y="346075"/>
            <a:ext cx="6134100" cy="644525"/>
          </a:xfrm>
        </p:spPr>
        <p:txBody>
          <a:bodyPr/>
          <a:lstStyle/>
          <a:p>
            <a:pPr eaLnBrk="1" hangingPunct="1"/>
            <a:r>
              <a:rPr lang="ja-JP" altLang="en-US" dirty="0"/>
              <a:t>テーマに沿った分析について</a:t>
            </a:r>
          </a:p>
        </p:txBody>
      </p:sp>
      <p:sp>
        <p:nvSpPr>
          <p:cNvPr id="2" name="スライド番号プレースホルダー 1">
            <a:extLst>
              <a:ext uri="{FF2B5EF4-FFF2-40B4-BE49-F238E27FC236}">
                <a16:creationId xmlns:a16="http://schemas.microsoft.com/office/drawing/2014/main" id="{317846EF-7912-42CD-80DF-86A7BDC6F378}"/>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18</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AutoShape 3">
            <a:extLst>
              <a:ext uri="{FF2B5EF4-FFF2-40B4-BE49-F238E27FC236}">
                <a16:creationId xmlns:a16="http://schemas.microsoft.com/office/drawing/2014/main" id="{AC4C6C15-20E5-40A1-8959-98A8B9C3ECD1}"/>
              </a:ext>
            </a:extLst>
          </p:cNvPr>
          <p:cNvSpPr>
            <a:spLocks noChangeArrowheads="1"/>
          </p:cNvSpPr>
          <p:nvPr/>
        </p:nvSpPr>
        <p:spPr bwMode="auto">
          <a:xfrm>
            <a:off x="362206" y="1413570"/>
            <a:ext cx="9180000" cy="4680520"/>
          </a:xfrm>
          <a:prstGeom prst="roundRect">
            <a:avLst>
              <a:gd name="adj" fmla="val 12806"/>
            </a:avLst>
          </a:prstGeom>
          <a:solidFill>
            <a:srgbClr val="FFFFCC"/>
          </a:solidFill>
          <a:ln w="9525">
            <a:solidFill>
              <a:schemeClr val="tx1"/>
            </a:solidFill>
            <a:round/>
            <a:headEnd/>
            <a:tailEnd/>
          </a:ln>
        </p:spPr>
        <p:txBody>
          <a:bodyPr lIns="54000" tIns="54000" rIns="54000" bIns="54000" anchor="ctr"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テーマ分析の対象事例は、産科医療補償制度の対象となった脳性麻痺事例のうち、原因分析報告書を送付した事例である。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57263" rtl="0" eaLnBrk="1" fontAlgn="base" latinLnBrk="0" hangingPunct="1">
              <a:lnSpc>
                <a:spcPct val="120000"/>
              </a:lnSpc>
              <a:spcBef>
                <a:spcPct val="20000"/>
              </a:spcBef>
              <a:spcAft>
                <a:spcPct val="0"/>
              </a:spcAft>
              <a:buClrTx/>
              <a:buSzTx/>
              <a:buNone/>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集積された事例から見えてきた知見などを中心に、深く分析することが必要な事項について、テーマを選定し、分析を行うことにより再発防止策等を取りまとめている。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57263" rtl="0" eaLnBrk="1" fontAlgn="base" latinLnBrk="0" hangingPunct="1">
              <a:lnSpc>
                <a:spcPct val="120000"/>
              </a:lnSpc>
              <a:spcBef>
                <a:spcPct val="20000"/>
              </a:spcBef>
              <a:spcAft>
                <a:spcPct val="0"/>
              </a:spcAft>
              <a:buClrTx/>
              <a:buSzTx/>
              <a:buFontTx/>
              <a:buNone/>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「テーマに沿った分析」は、次の４つの視点を踏まえて行う。</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67216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2D554C5D-A780-46E6-BC15-AB9FBDC307FA}"/>
              </a:ext>
            </a:extLst>
          </p:cNvPr>
          <p:cNvSpPr>
            <a:spLocks noGrp="1"/>
          </p:cNvSpPr>
          <p:nvPr>
            <p:ph idx="1"/>
          </p:nvPr>
        </p:nvSpPr>
        <p:spPr>
          <a:xfrm>
            <a:off x="495300" y="1600200"/>
            <a:ext cx="8913813" cy="3341762"/>
          </a:xfrm>
        </p:spPr>
        <p:txBody>
          <a:bodyPr/>
          <a:lstStyle/>
          <a:p>
            <a:pPr marL="0" indent="0">
              <a:buNone/>
            </a:pPr>
            <a:r>
              <a:rPr lang="ja-JP" altLang="en-US" sz="2600" dirty="0">
                <a:latin typeface="HG丸ｺﾞｼｯｸM-PRO"/>
                <a:ea typeface="HG丸ｺﾞｼｯｸM-PRO"/>
                <a:cs typeface="+mj-cs"/>
              </a:rPr>
              <a:t>第</a:t>
            </a:r>
            <a:r>
              <a:rPr lang="en-US" altLang="ja-JP" sz="2600" dirty="0">
                <a:latin typeface="HG丸ｺﾞｼｯｸM-PRO"/>
                <a:ea typeface="HG丸ｺﾞｼｯｸM-PRO"/>
                <a:cs typeface="+mj-cs"/>
              </a:rPr>
              <a:t>1</a:t>
            </a:r>
            <a:r>
              <a:rPr lang="ja-JP" altLang="en-US" sz="2600" dirty="0">
                <a:latin typeface="HG丸ｺﾞｼｯｸM-PRO"/>
                <a:ea typeface="HG丸ｺﾞｼｯｸM-PRO"/>
                <a:cs typeface="+mj-cs"/>
              </a:rPr>
              <a:t>章　産科医療補償制度</a:t>
            </a:r>
            <a:br>
              <a:rPr lang="en-US" altLang="ja-JP" sz="2600" dirty="0">
                <a:latin typeface="HG丸ｺﾞｼｯｸM-PRO"/>
                <a:ea typeface="HG丸ｺﾞｼｯｸM-PRO"/>
                <a:cs typeface="+mj-cs"/>
              </a:rPr>
            </a:br>
            <a:r>
              <a:rPr lang="ja-JP" altLang="en-US" sz="2600" dirty="0">
                <a:latin typeface="HG丸ｺﾞｼｯｸM-PRO"/>
                <a:ea typeface="HG丸ｺﾞｼｯｸM-PRO"/>
                <a:cs typeface="+mj-cs"/>
              </a:rPr>
              <a:t>第</a:t>
            </a:r>
            <a:r>
              <a:rPr lang="en-US" altLang="ja-JP" sz="2600" dirty="0">
                <a:latin typeface="HG丸ｺﾞｼｯｸM-PRO"/>
                <a:ea typeface="HG丸ｺﾞｼｯｸM-PRO"/>
                <a:cs typeface="+mj-cs"/>
              </a:rPr>
              <a:t>2</a:t>
            </a:r>
            <a:r>
              <a:rPr lang="ja-JP" altLang="en-US" sz="2600" dirty="0">
                <a:latin typeface="HG丸ｺﾞｼｯｸM-PRO"/>
                <a:ea typeface="HG丸ｺﾞｼｯｸM-PRO"/>
                <a:cs typeface="+mj-cs"/>
              </a:rPr>
              <a:t>章　再発防止</a:t>
            </a:r>
            <a:br>
              <a:rPr lang="en-US" altLang="ja-JP" sz="2600" dirty="0">
                <a:latin typeface="HG丸ｺﾞｼｯｸM-PRO"/>
                <a:ea typeface="HG丸ｺﾞｼｯｸM-PRO"/>
                <a:cs typeface="+mj-cs"/>
              </a:rPr>
            </a:br>
            <a:r>
              <a:rPr lang="ja-JP" altLang="en-US" sz="2600" dirty="0">
                <a:latin typeface="HG丸ｺﾞｼｯｸM-PRO"/>
                <a:ea typeface="HG丸ｺﾞｼｯｸM-PRO"/>
                <a:cs typeface="+mj-cs"/>
              </a:rPr>
              <a:t>第</a:t>
            </a:r>
            <a:r>
              <a:rPr lang="en-US" altLang="ja-JP" sz="2600" dirty="0">
                <a:latin typeface="HG丸ｺﾞｼｯｸM-PRO"/>
                <a:ea typeface="HG丸ｺﾞｼｯｸM-PRO"/>
                <a:cs typeface="+mj-cs"/>
              </a:rPr>
              <a:t>3</a:t>
            </a:r>
            <a:r>
              <a:rPr lang="ja-JP" altLang="en-US" sz="2600" dirty="0">
                <a:latin typeface="HG丸ｺﾞｼｯｸM-PRO"/>
                <a:ea typeface="HG丸ｺﾞｼｯｸM-PRO"/>
                <a:cs typeface="+mj-cs"/>
              </a:rPr>
              <a:t>章　テーマに沿った分析</a:t>
            </a:r>
            <a:br>
              <a:rPr lang="en-US" altLang="ja-JP" sz="2600" dirty="0">
                <a:latin typeface="HG丸ｺﾞｼｯｸM-PRO"/>
                <a:ea typeface="HG丸ｺﾞｼｯｸM-PRO"/>
                <a:cs typeface="+mj-cs"/>
              </a:rPr>
            </a:br>
            <a:r>
              <a:rPr lang="ja-JP" altLang="en-US" sz="2600" dirty="0">
                <a:latin typeface="HG丸ｺﾞｼｯｸM-PRO"/>
                <a:ea typeface="HG丸ｺﾞｼｯｸM-PRO"/>
                <a:cs typeface="+mj-cs"/>
              </a:rPr>
              <a:t>第</a:t>
            </a:r>
            <a:r>
              <a:rPr lang="en-US" altLang="ja-JP" sz="2600" dirty="0">
                <a:latin typeface="HG丸ｺﾞｼｯｸM-PRO"/>
                <a:ea typeface="HG丸ｺﾞｼｯｸM-PRO"/>
                <a:cs typeface="+mj-cs"/>
              </a:rPr>
              <a:t>4</a:t>
            </a:r>
            <a:r>
              <a:rPr lang="ja-JP" altLang="en-US" sz="2600" dirty="0">
                <a:latin typeface="HG丸ｺﾞｼｯｸM-PRO"/>
                <a:ea typeface="HG丸ｺﾞｼｯｸM-PRO"/>
                <a:cs typeface="+mj-cs"/>
              </a:rPr>
              <a:t>章　産科医療の質の向上への取組みの動向</a:t>
            </a:r>
            <a:br>
              <a:rPr lang="en-US" altLang="ja-JP" sz="2600" dirty="0">
                <a:latin typeface="HG丸ｺﾞｼｯｸM-PRO"/>
                <a:ea typeface="HG丸ｺﾞｼｯｸM-PRO"/>
                <a:cs typeface="+mj-cs"/>
              </a:rPr>
            </a:br>
            <a:r>
              <a:rPr lang="ja-JP" altLang="en-US" sz="2600" dirty="0">
                <a:latin typeface="HG丸ｺﾞｼｯｸM-PRO"/>
                <a:ea typeface="HG丸ｺﾞｼｯｸM-PRO"/>
                <a:cs typeface="+mj-cs"/>
              </a:rPr>
              <a:t>資料　  分析対象事例の概況</a:t>
            </a:r>
            <a:br>
              <a:rPr lang="en-US" altLang="ja-JP" sz="2600" dirty="0">
                <a:latin typeface="HG丸ｺﾞｼｯｸM-PRO"/>
                <a:ea typeface="HG丸ｺﾞｼｯｸM-PRO"/>
                <a:cs typeface="+mj-cs"/>
              </a:rPr>
            </a:br>
            <a:r>
              <a:rPr lang="ja-JP" altLang="en-US" sz="2600" dirty="0">
                <a:latin typeface="HG丸ｺﾞｼｯｸM-PRO"/>
                <a:ea typeface="HG丸ｺﾞｼｯｸM-PRO"/>
                <a:cs typeface="+mj-cs"/>
              </a:rPr>
              <a:t>関係学会・団体等の動き</a:t>
            </a:r>
            <a:endParaRPr kumimoji="1" lang="ja-JP" altLang="en-US" sz="2600" dirty="0">
              <a:solidFill>
                <a:srgbClr val="EC9E02"/>
              </a:solidFill>
            </a:endParaRPr>
          </a:p>
        </p:txBody>
      </p:sp>
      <p:sp>
        <p:nvSpPr>
          <p:cNvPr id="4" name="スライド番号プレースホルダー 3">
            <a:extLst>
              <a:ext uri="{FF2B5EF4-FFF2-40B4-BE49-F238E27FC236}">
                <a16:creationId xmlns:a16="http://schemas.microsoft.com/office/drawing/2014/main" id="{BEC42FF5-7F61-4393-A0C2-E63D9C41E186}"/>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1B280D3-1307-4EE1-A505-30AAC21C8D7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a:t>
            </a:fld>
            <a:endParaRPr kumimoji="1" lang="en-US" altLang="ja-JP" sz="15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endParaRPr>
          </a:p>
        </p:txBody>
      </p:sp>
      <p:sp>
        <p:nvSpPr>
          <p:cNvPr id="5" name="Rectangle 4">
            <a:extLst>
              <a:ext uri="{FF2B5EF4-FFF2-40B4-BE49-F238E27FC236}">
                <a16:creationId xmlns:a16="http://schemas.microsoft.com/office/drawing/2014/main" id="{81273220-451E-4591-B131-CFB507A5D181}"/>
              </a:ext>
            </a:extLst>
          </p:cNvPr>
          <p:cNvSpPr txBox="1">
            <a:spLocks noChangeArrowheads="1"/>
          </p:cNvSpPr>
          <p:nvPr/>
        </p:nvSpPr>
        <p:spPr bwMode="auto">
          <a:xfrm>
            <a:off x="1312653" y="349249"/>
            <a:ext cx="7279105"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36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2pPr>
            <a:lvl3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3pPr>
            <a:lvl4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4pPr>
            <a:lvl5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5pPr>
            <a:lvl6pPr marL="4572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6pPr>
            <a:lvl7pPr marL="9144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7pPr>
            <a:lvl8pPr marL="13716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8pPr>
            <a:lvl9pPr marL="18288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none" spc="0" normalizeH="0" baseline="0" noProof="0" dirty="0">
                <a:ln>
                  <a:noFill/>
                </a:ln>
                <a:solidFill>
                  <a:srgbClr val="000000"/>
                </a:solidFill>
                <a:effectLst/>
                <a:uLnTx/>
                <a:uFillTx/>
                <a:latin typeface="HG丸ｺﾞｼｯｸM-PRO"/>
                <a:ea typeface="HG丸ｺﾞｼｯｸM-PRO"/>
                <a:cs typeface="+mj-cs"/>
              </a:rPr>
              <a:t>目次</a:t>
            </a:r>
          </a:p>
        </p:txBody>
      </p:sp>
      <p:pic>
        <p:nvPicPr>
          <p:cNvPr id="18" name="図 17" descr="背景パターン&#10;&#10;自動的に生成された説明">
            <a:extLst>
              <a:ext uri="{FF2B5EF4-FFF2-40B4-BE49-F238E27FC236}">
                <a16:creationId xmlns:a16="http://schemas.microsoft.com/office/drawing/2014/main" id="{E465B97F-0A0B-1AA1-F23B-49E15A1ACE80}"/>
              </a:ext>
            </a:extLst>
          </p:cNvPr>
          <p:cNvPicPr>
            <a:picLocks noChangeAspect="1"/>
          </p:cNvPicPr>
          <p:nvPr/>
        </p:nvPicPr>
        <p:blipFill rotWithShape="1">
          <a:blip r:embed="rId3">
            <a:extLst>
              <a:ext uri="{28A0092B-C50C-407E-A947-70E740481C1C}">
                <a14:useLocalDpi xmlns:a14="http://schemas.microsoft.com/office/drawing/2010/main" val="0"/>
              </a:ext>
            </a:extLst>
          </a:blip>
          <a:srcRect r="66530"/>
          <a:stretch/>
        </p:blipFill>
        <p:spPr>
          <a:xfrm rot="10800000">
            <a:off x="7052773" y="4592466"/>
            <a:ext cx="2564513" cy="1494256"/>
          </a:xfrm>
          <a:prstGeom prst="rect">
            <a:avLst/>
          </a:prstGeom>
        </p:spPr>
      </p:pic>
      <p:pic>
        <p:nvPicPr>
          <p:cNvPr id="19" name="図 18" descr="背景パターン&#10;&#10;自動的に生成された説明">
            <a:extLst>
              <a:ext uri="{FF2B5EF4-FFF2-40B4-BE49-F238E27FC236}">
                <a16:creationId xmlns:a16="http://schemas.microsoft.com/office/drawing/2014/main" id="{A06098A8-3440-0E6F-D381-15178839FD63}"/>
              </a:ext>
            </a:extLst>
          </p:cNvPr>
          <p:cNvPicPr>
            <a:picLocks noChangeAspect="1"/>
          </p:cNvPicPr>
          <p:nvPr/>
        </p:nvPicPr>
        <p:blipFill rotWithShape="1">
          <a:blip r:embed="rId3">
            <a:extLst>
              <a:ext uri="{28A0092B-C50C-407E-A947-70E740481C1C}">
                <a14:useLocalDpi xmlns:a14="http://schemas.microsoft.com/office/drawing/2010/main" val="0"/>
              </a:ext>
            </a:extLst>
          </a:blip>
          <a:srcRect r="15038"/>
          <a:stretch/>
        </p:blipFill>
        <p:spPr>
          <a:xfrm>
            <a:off x="271686" y="4581922"/>
            <a:ext cx="9041068" cy="1494256"/>
          </a:xfrm>
          <a:prstGeom prst="rect">
            <a:avLst/>
          </a:prstGeom>
        </p:spPr>
      </p:pic>
      <p:sp>
        <p:nvSpPr>
          <p:cNvPr id="20" name="テキスト ボックス 19">
            <a:extLst>
              <a:ext uri="{FF2B5EF4-FFF2-40B4-BE49-F238E27FC236}">
                <a16:creationId xmlns:a16="http://schemas.microsoft.com/office/drawing/2014/main" id="{89E6EFD5-4829-7242-EDC7-887D53081339}"/>
              </a:ext>
            </a:extLst>
          </p:cNvPr>
          <p:cNvSpPr txBox="1"/>
          <p:nvPr/>
        </p:nvSpPr>
        <p:spPr>
          <a:xfrm>
            <a:off x="1416628" y="4660304"/>
            <a:ext cx="6289551" cy="307777"/>
          </a:xfrm>
          <a:prstGeom prst="rect">
            <a:avLst/>
          </a:prstGeom>
          <a:noFill/>
        </p:spPr>
        <p:txBody>
          <a:bodyPr wrap="square" rtlCol="0">
            <a:spAutoFit/>
          </a:bodyPr>
          <a:lstStyle/>
          <a:p>
            <a:r>
              <a:rPr lang="ja-JP" altLang="en-US" sz="1400" dirty="0">
                <a:latin typeface="+mj-ea"/>
                <a:ea typeface="+mj-ea"/>
              </a:rPr>
              <a:t>再発防止に関する報告書は本制度のホームページにも 掲載しております。</a:t>
            </a:r>
            <a:endParaRPr kumimoji="1" lang="ja-JP" altLang="en-US" sz="1400" dirty="0">
              <a:latin typeface="+mj-ea"/>
              <a:ea typeface="+mj-ea"/>
            </a:endParaRPr>
          </a:p>
        </p:txBody>
      </p:sp>
      <p:pic>
        <p:nvPicPr>
          <p:cNvPr id="21" name="図 20">
            <a:extLst>
              <a:ext uri="{FF2B5EF4-FFF2-40B4-BE49-F238E27FC236}">
                <a16:creationId xmlns:a16="http://schemas.microsoft.com/office/drawing/2014/main" id="{667B897E-08E6-B20A-FC3E-D3DC6C2AFA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2974" y="5035919"/>
            <a:ext cx="5377746" cy="507316"/>
          </a:xfrm>
          <a:prstGeom prst="rect">
            <a:avLst/>
          </a:prstGeom>
        </p:spPr>
      </p:pic>
      <p:pic>
        <p:nvPicPr>
          <p:cNvPr id="9" name="図 8" descr="QR コード&#10;&#10;自動的に生成された説明">
            <a:extLst>
              <a:ext uri="{FF2B5EF4-FFF2-40B4-BE49-F238E27FC236}">
                <a16:creationId xmlns:a16="http://schemas.microsoft.com/office/drawing/2014/main" id="{A32618EA-CE75-5047-767F-B22F2FD5AE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7613" y="4849818"/>
            <a:ext cx="978024" cy="958464"/>
          </a:xfrm>
          <a:prstGeom prst="rect">
            <a:avLst/>
          </a:prstGeom>
        </p:spPr>
      </p:pic>
      <p:pic>
        <p:nvPicPr>
          <p:cNvPr id="10" name="図 9" descr="ダイアグラム&#10;&#10;自動的に生成された説明">
            <a:hlinkClick r:id="rId6"/>
            <a:extLst>
              <a:ext uri="{FF2B5EF4-FFF2-40B4-BE49-F238E27FC236}">
                <a16:creationId xmlns:a16="http://schemas.microsoft.com/office/drawing/2014/main" id="{71071E41-0137-B01E-7CAC-E04B0B11E62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9914" t="88841" r="44062" b="9060"/>
          <a:stretch/>
        </p:blipFill>
        <p:spPr>
          <a:xfrm>
            <a:off x="1482974" y="5646629"/>
            <a:ext cx="5112568" cy="329843"/>
          </a:xfrm>
          <a:prstGeom prst="rect">
            <a:avLst/>
          </a:prstGeom>
        </p:spPr>
      </p:pic>
    </p:spTree>
    <p:extLst>
      <p:ext uri="{BB962C8B-B14F-4D97-AF65-F5344CB8AC3E}">
        <p14:creationId xmlns:p14="http://schemas.microsoft.com/office/powerpoint/2010/main" val="1954658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AutoShape 4"/>
          <p:cNvSpPr>
            <a:spLocks noChangeArrowheads="1"/>
          </p:cNvSpPr>
          <p:nvPr/>
        </p:nvSpPr>
        <p:spPr bwMode="auto">
          <a:xfrm>
            <a:off x="465931" y="1136898"/>
            <a:ext cx="8972550" cy="1559297"/>
          </a:xfrm>
          <a:prstGeom prst="roundRect">
            <a:avLst>
              <a:gd name="adj" fmla="val 16667"/>
            </a:avLst>
          </a:prstGeom>
          <a:solidFill>
            <a:srgbClr val="FFFFCC"/>
          </a:solidFill>
          <a:ln w="9525" algn="ctr">
            <a:solidFill>
              <a:schemeClr val="tx1"/>
            </a:solidFill>
            <a:round/>
            <a:headEnd/>
            <a:tailEnd/>
          </a:ln>
          <a:effec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00000"/>
              </a:lnSpc>
              <a:spcBef>
                <a:spcPct val="20000"/>
              </a:spcBef>
              <a:spcAft>
                <a:spcPct val="0"/>
              </a:spcAft>
              <a:buClrTx/>
              <a:buSzTx/>
              <a:buFont typeface="+mj-ea"/>
              <a:buAutoNum type="circleNumDbPlain"/>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集積された事例を通して分析を行う視点</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個々の事例について分析された原因分析報告書では明らかにならなかった知見を、集積された事例を通して分析を行うことで明らかにする。また、</a:t>
            </a:r>
            <a:r>
              <a:rPr kumimoji="1" lang="ja-JP" altLang="en-US" sz="17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同じような事例の再発防止および産科医療の質の向上を図るため、診療行為に関すること以外にも、様々な角度から分析して共通的な因子を明らかにする</a:t>
            </a:r>
            <a:r>
              <a:rPr kumimoji="1" lang="ja-JP" altLang="en-US" sz="17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40965" name="AutoShape 7"/>
          <p:cNvSpPr>
            <a:spLocks noChangeArrowheads="1"/>
          </p:cNvSpPr>
          <p:nvPr/>
        </p:nvSpPr>
        <p:spPr bwMode="auto">
          <a:xfrm>
            <a:off x="465931" y="2758753"/>
            <a:ext cx="8972550" cy="1031081"/>
          </a:xfrm>
          <a:prstGeom prst="roundRect">
            <a:avLst>
              <a:gd name="adj" fmla="val 16667"/>
            </a:avLst>
          </a:prstGeom>
          <a:solidFill>
            <a:srgbClr val="FFFFCC"/>
          </a:solidFill>
          <a:ln w="9525" algn="ctr">
            <a:solidFill>
              <a:schemeClr val="tx1"/>
            </a:solidFill>
            <a:round/>
            <a:headEnd/>
            <a:tailEnd/>
          </a:ln>
          <a:effec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90000"/>
              </a:lnSpc>
              <a:spcBef>
                <a:spcPct val="20000"/>
              </a:spcBef>
              <a:spcAft>
                <a:spcPct val="0"/>
              </a:spcAft>
              <a:buClrTx/>
              <a:buSzTx/>
              <a:buFont typeface="+mj-ea"/>
              <a:buAutoNum type="circleNumDbPlain" startAt="2"/>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実施可能な視点</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現在の産科医療の状況の中で、多くの産科医療関係者や関係学会・団体において実施可能なことを提言し、着実に取り組むようにする。</a:t>
            </a:r>
          </a:p>
        </p:txBody>
      </p:sp>
      <p:sp>
        <p:nvSpPr>
          <p:cNvPr id="40966" name="AutoShape 8"/>
          <p:cNvSpPr>
            <a:spLocks noChangeArrowheads="1"/>
          </p:cNvSpPr>
          <p:nvPr/>
        </p:nvSpPr>
        <p:spPr bwMode="auto">
          <a:xfrm>
            <a:off x="465931" y="3861842"/>
            <a:ext cx="8972550" cy="1229098"/>
          </a:xfrm>
          <a:prstGeom prst="roundRect">
            <a:avLst>
              <a:gd name="adj" fmla="val 16667"/>
            </a:avLst>
          </a:prstGeom>
          <a:solidFill>
            <a:srgbClr val="FFFFCC"/>
          </a:solidFill>
          <a:ln w="9525" algn="ctr">
            <a:solidFill>
              <a:schemeClr val="tx1"/>
            </a:solidFill>
            <a:round/>
            <a:headEnd/>
            <a:tailEnd/>
          </a:ln>
          <a:effec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00000"/>
              </a:lnSpc>
              <a:spcBef>
                <a:spcPct val="20000"/>
              </a:spcBef>
              <a:spcAft>
                <a:spcPct val="0"/>
              </a:spcAft>
              <a:buClrTx/>
              <a:buSzTx/>
              <a:buFont typeface="+mj-ea"/>
              <a:buAutoNum type="circleNumDbPlain" startAt="3"/>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積極的に取り組まれる視点</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多くの産科医療関係者が、提供された再発防止に関する情報を積極的に活用して、再発防止に取り組むことが重要である。したがって、「明日、自分たちの分娩機関でも起こるかもしれない」と思えるテーマを取り上げる。</a:t>
            </a:r>
          </a:p>
        </p:txBody>
      </p:sp>
      <p:sp>
        <p:nvSpPr>
          <p:cNvPr id="40967" name="AutoShape 10"/>
          <p:cNvSpPr>
            <a:spLocks noChangeArrowheads="1"/>
          </p:cNvSpPr>
          <p:nvPr/>
        </p:nvSpPr>
        <p:spPr bwMode="auto">
          <a:xfrm>
            <a:off x="465931" y="5157986"/>
            <a:ext cx="8972550" cy="1597670"/>
          </a:xfrm>
          <a:prstGeom prst="roundRect">
            <a:avLst>
              <a:gd name="adj" fmla="val 16667"/>
            </a:avLst>
          </a:prstGeom>
          <a:solidFill>
            <a:srgbClr val="FFFFCC"/>
          </a:solidFill>
          <a:ln w="9525" algn="ctr">
            <a:solidFill>
              <a:schemeClr val="tx1"/>
            </a:solidFill>
            <a:round/>
            <a:headEnd/>
            <a:tailEnd/>
          </a:ln>
          <a:effec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10000"/>
              </a:lnSpc>
              <a:spcBef>
                <a:spcPct val="20000"/>
              </a:spcBef>
              <a:spcAft>
                <a:spcPct val="0"/>
              </a:spcAft>
              <a:buClrTx/>
              <a:buSzTx/>
              <a:buFont typeface="+mj-ea"/>
              <a:buAutoNum type="circleNumDbPlain" startAt="4"/>
              <a:tabLst/>
              <a:defRPr/>
            </a:pPr>
            <a:r>
              <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妊産婦や病院運営者等においても活用される視点</a:t>
            </a:r>
          </a:p>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再発防止および産科医療の質の向上を図るためには、産科医療に直接携わる者だけでなく、妊産婦や病院運営者等も再発防止に関心を持って、共に取り組むことが重要である。したがって、妊産婦や病院経営者等も認識することが重要である情報等、産科医療関係者以外にも活用されるテーマも取り上げる。</a:t>
            </a:r>
            <a:endParaRPr kumimoji="1" lang="ja-JP" altLang="en-US" sz="17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Rectangle 2">
            <a:extLst>
              <a:ext uri="{FF2B5EF4-FFF2-40B4-BE49-F238E27FC236}">
                <a16:creationId xmlns:a16="http://schemas.microsoft.com/office/drawing/2014/main" id="{9F46470B-3AAD-41EF-B0F5-7C1D1685064F}"/>
              </a:ext>
            </a:extLst>
          </p:cNvPr>
          <p:cNvSpPr>
            <a:spLocks noGrp="1" noChangeArrowheads="1"/>
          </p:cNvSpPr>
          <p:nvPr>
            <p:ph type="title"/>
          </p:nvPr>
        </p:nvSpPr>
        <p:spPr>
          <a:xfrm>
            <a:off x="2086284" y="342975"/>
            <a:ext cx="5733435" cy="650725"/>
          </a:xfrm>
        </p:spPr>
        <p:txBody>
          <a:bodyPr/>
          <a:lstStyle/>
          <a:p>
            <a:pPr eaLnBrk="1" hangingPunct="1"/>
            <a:r>
              <a:rPr lang="ja-JP" altLang="en-US" dirty="0"/>
              <a:t>テーマに沿った分析の視点</a:t>
            </a:r>
          </a:p>
        </p:txBody>
      </p:sp>
      <p:sp>
        <p:nvSpPr>
          <p:cNvPr id="2" name="スライド番号プレースホルダー 1">
            <a:extLst>
              <a:ext uri="{FF2B5EF4-FFF2-40B4-BE49-F238E27FC236}">
                <a16:creationId xmlns:a16="http://schemas.microsoft.com/office/drawing/2014/main" id="{6DE751EF-6E30-4929-9A93-02DA02C92C5D}"/>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19</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1739119609"/>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20</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271686" y="1181640"/>
            <a:ext cx="9361040" cy="5272489"/>
          </a:xfrm>
          <a:prstGeom prst="roundRect">
            <a:avLst>
              <a:gd name="adj" fmla="val 12806"/>
            </a:avLst>
          </a:prstGeom>
          <a:solidFill>
            <a:srgbClr val="FFFFCC"/>
          </a:solidFill>
          <a:ln w="9525">
            <a:solidFill>
              <a:schemeClr val="tx1"/>
            </a:solidFill>
            <a:round/>
            <a:headEnd/>
            <a:tailEnd/>
          </a:ln>
        </p:spPr>
        <p:txBody>
          <a:bodyPr lIns="54000" tIns="54000" rIns="54000" bIns="54000" numCol="1" spcCol="1620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R="0" lvl="0" algn="l" defTabSz="914400" rtl="0" eaLnBrk="0" fontAlgn="base" latinLnBrk="0" hangingPunct="0">
              <a:lnSpc>
                <a:spcPct val="100000"/>
              </a:lnSpc>
              <a:spcBef>
                <a:spcPct val="0"/>
              </a:spcBef>
              <a:spcAft>
                <a:spcPts val="1200"/>
              </a:spcAft>
              <a:buClrTx/>
              <a:buSzTx/>
              <a:buFont typeface="HG丸ｺﾞｼｯｸM-PRO" panose="020F0600000000000000" pitchFamily="50" charset="-128"/>
              <a:buChar char="○"/>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テーマに沿った分析」では、繰り返し注意喚起することが重要と考えられる観点、事例数が増加してアップデートが必要と考えられる観点、産科的に稀であるが重篤な事象であり周知が必要と考えられる観点から分析テーマを選定している。</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defTabSz="914400">
              <a:spcBef>
                <a:spcPct val="0"/>
              </a:spcBef>
              <a:spcAft>
                <a:spcPts val="1200"/>
              </a:spcAft>
              <a:buFont typeface="HG丸ｺﾞｼｯｸM-PRO" panose="020F0600000000000000" pitchFamily="50" charset="-128"/>
              <a:buChar char="○"/>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これ</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まで第</a:t>
            </a:r>
            <a:r>
              <a:rPr lang="en-US" altLang="ja-JP" sz="2000" dirty="0">
                <a:solidFill>
                  <a:srgbClr val="000000"/>
                </a:solidFill>
                <a:latin typeface="HG丸ｺﾞｼｯｸM-PRO" panose="020F0600000000000000" pitchFamily="50" charset="-128"/>
                <a:ea typeface="HG丸ｺﾞｼｯｸM-PRO" panose="020F0600000000000000" pitchFamily="50" charset="-128"/>
              </a:rPr>
              <a:t>3</a:t>
            </a:r>
            <a:r>
              <a:rPr lang="ja-JP" altLang="en-US" sz="2000" dirty="0">
                <a:solidFill>
                  <a:srgbClr val="000000"/>
                </a:solidFill>
                <a:latin typeface="HG丸ｺﾞｼｯｸM-PRO" panose="020F0600000000000000" pitchFamily="50" charset="-128"/>
                <a:ea typeface="HG丸ｺﾞｼｯｸM-PRO" panose="020F0600000000000000" pitchFamily="50" charset="-128"/>
              </a:rPr>
              <a:t>章で選定したテーマは延べ</a:t>
            </a:r>
            <a:r>
              <a:rPr lang="en-US" altLang="ja-JP" sz="2000" dirty="0">
                <a:solidFill>
                  <a:srgbClr val="000000"/>
                </a:solidFill>
                <a:latin typeface="HG丸ｺﾞｼｯｸM-PRO" panose="020F0600000000000000" pitchFamily="50" charset="-128"/>
                <a:ea typeface="HG丸ｺﾞｼｯｸM-PRO" panose="020F0600000000000000" pitchFamily="50" charset="-128"/>
              </a:rPr>
              <a:t>35</a:t>
            </a:r>
            <a:r>
              <a:rPr lang="ja-JP" altLang="en-US" sz="2000" dirty="0">
                <a:solidFill>
                  <a:srgbClr val="000000"/>
                </a:solidFill>
                <a:latin typeface="HG丸ｺﾞｼｯｸM-PRO" panose="020F0600000000000000" pitchFamily="50" charset="-128"/>
                <a:ea typeface="HG丸ｺﾞｼｯｸM-PRO" panose="020F0600000000000000" pitchFamily="50" charset="-128"/>
              </a:rPr>
              <a:t>題であった（表</a:t>
            </a:r>
            <a:r>
              <a:rPr lang="en-US" altLang="ja-JP" sz="2000" dirty="0">
                <a:solidFill>
                  <a:srgbClr val="000000"/>
                </a:solidFill>
                <a:latin typeface="HG丸ｺﾞｼｯｸM-PRO" panose="020F0600000000000000" pitchFamily="50" charset="-128"/>
                <a:ea typeface="HG丸ｺﾞｼｯｸM-PRO" panose="020F0600000000000000" pitchFamily="50" charset="-128"/>
              </a:rPr>
              <a:t>3</a:t>
            </a:r>
            <a:r>
              <a:rPr lang="ja-JP" altLang="en-US" sz="2000" dirty="0">
                <a:solidFill>
                  <a:srgbClr val="000000"/>
                </a:solidFill>
                <a:latin typeface="HG丸ｺﾞｼｯｸM-PRO" panose="020F0600000000000000" pitchFamily="50" charset="-128"/>
                <a:ea typeface="HG丸ｺﾞｼｯｸM-PRO" panose="020F0600000000000000" pitchFamily="50" charset="-128"/>
              </a:rPr>
              <a:t>－</a:t>
            </a:r>
            <a:r>
              <a:rPr lang="en-US" altLang="ja-JP" sz="2000" dirty="0">
                <a:solidFill>
                  <a:srgbClr val="000000"/>
                </a:solidFill>
                <a:latin typeface="HG丸ｺﾞｼｯｸM-PRO" panose="020F0600000000000000" pitchFamily="50" charset="-128"/>
                <a:ea typeface="HG丸ｺﾞｼｯｸM-PRO" panose="020F0600000000000000" pitchFamily="50" charset="-128"/>
              </a:rPr>
              <a:t>Ⅱ</a:t>
            </a:r>
            <a:r>
              <a:rPr lang="ja-JP" altLang="en-US" sz="2000" dirty="0">
                <a:solidFill>
                  <a:srgbClr val="000000"/>
                </a:solidFill>
                <a:latin typeface="HG丸ｺﾞｼｯｸM-PRO" panose="020F0600000000000000" pitchFamily="50" charset="-128"/>
                <a:ea typeface="HG丸ｺﾞｼｯｸM-PRO" panose="020F0600000000000000" pitchFamily="50" charset="-128"/>
              </a:rPr>
              <a:t>－</a:t>
            </a:r>
            <a:r>
              <a:rPr lang="en-US" altLang="ja-JP" sz="2000" dirty="0">
                <a:solidFill>
                  <a:srgbClr val="000000"/>
                </a:solidFill>
                <a:latin typeface="HG丸ｺﾞｼｯｸM-PRO" panose="020F0600000000000000" pitchFamily="50" charset="-128"/>
                <a:ea typeface="HG丸ｺﾞｼｯｸM-PRO" panose="020F0600000000000000" pitchFamily="50" charset="-128"/>
              </a:rPr>
              <a:t>1</a:t>
            </a:r>
            <a:r>
              <a:rPr lang="ja-JP" altLang="en-US" sz="2000" dirty="0">
                <a:solidFill>
                  <a:srgbClr val="000000"/>
                </a:solidFill>
                <a:latin typeface="HG丸ｺﾞｼｯｸM-PRO" panose="020F0600000000000000" pitchFamily="50" charset="-128"/>
                <a:ea typeface="HG丸ｺﾞｼｯｸM-PRO" panose="020F0600000000000000" pitchFamily="50" charset="-128"/>
              </a:rPr>
              <a:t>）。</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marR="0" lvl="0" algn="l" defTabSz="914400" rtl="0" eaLnBrk="0" fontAlgn="base" latinLnBrk="0" hangingPunct="0">
              <a:lnSpc>
                <a:spcPct val="100000"/>
              </a:lnSpc>
              <a:spcBef>
                <a:spcPct val="0"/>
              </a:spcBef>
              <a:spcAft>
                <a:spcPts val="1200"/>
              </a:spcAft>
              <a:buClrTx/>
              <a:buSzTx/>
              <a:buFont typeface="HG丸ｺﾞｼｯｸM-PRO" panose="020F0600000000000000" pitchFamily="50" charset="-128"/>
              <a:buChar char="○"/>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新たに取り上げた分析テーマだけではなく、過去の分析内容を振り返り、異なる視点で繰り返し分析を行ったテーマもある。</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marR="0" lvl="0" algn="l" defTabSz="914400" rtl="0" eaLnBrk="0" fontAlgn="base" latinLnBrk="0" hangingPunct="0">
              <a:lnSpc>
                <a:spcPct val="100000"/>
              </a:lnSpc>
              <a:spcBef>
                <a:spcPct val="0"/>
              </a:spcBef>
              <a:spcAft>
                <a:spcPts val="1200"/>
              </a:spcAft>
              <a:buClrTx/>
              <a:buSzTx/>
              <a:buFont typeface="HG丸ｺﾞｼｯｸM-PRO" panose="020F0600000000000000" pitchFamily="50" charset="-128"/>
              <a:buChar char="○"/>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分析には主に記述疫学を用い、補償対象である重度脳性麻痺児のデータを集計し比較することで様々な傾向や特徴を捉え、同じような事例の再発防止や産科医療の質の向上に向けて必要と考えられる内容について、産科・小児科医療関係者、学会・職能団体や国・地方自治体へ提言してきた。</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marR="0" lvl="0" algn="l" defTabSz="914400" rtl="0" eaLnBrk="0" fontAlgn="base" latinLnBrk="0" hangingPunct="0">
              <a:lnSpc>
                <a:spcPct val="100000"/>
              </a:lnSpc>
              <a:spcBef>
                <a:spcPct val="0"/>
              </a:spcBef>
              <a:spcAft>
                <a:spcPts val="1200"/>
              </a:spcAft>
              <a:buClrTx/>
              <a:buSzTx/>
              <a:buFont typeface="HG丸ｺﾞｼｯｸM-PRO" panose="020F0600000000000000" pitchFamily="50" charset="-128"/>
              <a:buChar char="○"/>
              <a:defRPr/>
            </a:pP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marL="180975" marR="0" lvl="0" indent="-180975" algn="l" defTabSz="914400" rtl="0" eaLnBrk="0" fontAlgn="base" latinLnBrk="0" hangingPunct="0">
              <a:lnSpc>
                <a:spcPct val="100000"/>
              </a:lnSpc>
              <a:spcBef>
                <a:spcPct val="0"/>
              </a:spcBef>
              <a:spcAft>
                <a:spcPts val="1200"/>
              </a:spcAft>
              <a:buClrTx/>
              <a:buSzTx/>
              <a:buFontTx/>
              <a:buNone/>
              <a:defRPr/>
            </a:pP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タイトル 11">
            <a:extLst>
              <a:ext uri="{FF2B5EF4-FFF2-40B4-BE49-F238E27FC236}">
                <a16:creationId xmlns:a16="http://schemas.microsoft.com/office/drawing/2014/main" id="{22A43C1E-43E2-4503-B5D9-70B632921CCA}"/>
              </a:ext>
            </a:extLst>
          </p:cNvPr>
          <p:cNvSpPr>
            <a:spLocks noGrp="1"/>
          </p:cNvSpPr>
          <p:nvPr>
            <p:ph type="title"/>
          </p:nvPr>
        </p:nvSpPr>
        <p:spPr>
          <a:xfrm>
            <a:off x="1392205" y="342975"/>
            <a:ext cx="7118430" cy="650725"/>
          </a:xfrm>
        </p:spPr>
        <p:txBody>
          <a:bodyPr/>
          <a:lstStyle/>
          <a:p>
            <a:r>
              <a:rPr lang="ja-JP" altLang="en-US" dirty="0">
                <a:solidFill>
                  <a:schemeClr val="tx1"/>
                </a:solidFill>
              </a:rPr>
              <a:t>これまでに取り上げた分析テーマ</a:t>
            </a:r>
            <a:endParaRPr kumimoji="1" lang="ja-JP" altLang="en-US" dirty="0">
              <a:solidFill>
                <a:schemeClr val="tx1"/>
              </a:solidFill>
            </a:endParaRPr>
          </a:p>
        </p:txBody>
      </p:sp>
    </p:spTree>
    <p:extLst>
      <p:ext uri="{BB962C8B-B14F-4D97-AF65-F5344CB8AC3E}">
        <p14:creationId xmlns:p14="http://schemas.microsoft.com/office/powerpoint/2010/main" val="2575925879"/>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21</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0123" y="1126800"/>
            <a:ext cx="9180000" cy="5418000"/>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20000"/>
              </a:lnSpc>
              <a:spcBef>
                <a:spcPct val="20000"/>
              </a:spcBef>
              <a:spcAft>
                <a:spcPct val="0"/>
              </a:spcAft>
              <a:buClrTx/>
              <a:buSzTx/>
              <a:buFontTx/>
              <a:buNone/>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Rectangle 2">
            <a:extLst>
              <a:ext uri="{FF2B5EF4-FFF2-40B4-BE49-F238E27FC236}">
                <a16:creationId xmlns:a16="http://schemas.microsoft.com/office/drawing/2014/main" id="{247042E3-D763-49B0-9FD3-23D3B655D4EE}"/>
              </a:ext>
            </a:extLst>
          </p:cNvPr>
          <p:cNvSpPr txBox="1">
            <a:spLocks noChangeArrowheads="1"/>
          </p:cNvSpPr>
          <p:nvPr/>
        </p:nvSpPr>
        <p:spPr bwMode="auto">
          <a:xfrm>
            <a:off x="1567830" y="307608"/>
            <a:ext cx="7700691"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これまでに取り上げた分析テーマ</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1</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）再発防止に関する報告書で取り上げた分析テーマについて①</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
        <p:nvSpPr>
          <p:cNvPr id="10" name="テキスト ボックス 9">
            <a:extLst>
              <a:ext uri="{FF2B5EF4-FFF2-40B4-BE49-F238E27FC236}">
                <a16:creationId xmlns:a16="http://schemas.microsoft.com/office/drawing/2014/main" id="{99C328A7-0E68-43D4-82CA-1A510C738D39}"/>
              </a:ext>
            </a:extLst>
          </p:cNvPr>
          <p:cNvSpPr txBox="1"/>
          <p:nvPr/>
        </p:nvSpPr>
        <p:spPr>
          <a:xfrm>
            <a:off x="608212" y="1260262"/>
            <a:ext cx="895250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Ⅱ―1</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　再発防止に関する報告書における分析テーマ</a:t>
            </a:r>
            <a:r>
              <a:rPr kumimoji="1" lang="ja-JP" altLang="en-US" sz="1800" b="0" i="0" u="none" strike="noStrike" kern="1200" cap="none" spc="0" normalizeH="0" baseline="30000" noProof="0" dirty="0">
                <a:ln>
                  <a:noFill/>
                </a:ln>
                <a:solidFill>
                  <a:srgbClr val="000000"/>
                </a:solidFill>
                <a:effectLst/>
                <a:uLnTx/>
                <a:uFillTx/>
                <a:latin typeface="HG丸ｺﾞｼｯｸM-PRO"/>
                <a:ea typeface="HG丸ｺﾞｼｯｸM-PRO"/>
                <a:cs typeface="+mn-cs"/>
              </a:rPr>
              <a:t>注）</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1/2</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p>
        </p:txBody>
      </p:sp>
      <p:sp>
        <p:nvSpPr>
          <p:cNvPr id="317" name="Rectangle 57">
            <a:extLst>
              <a:ext uri="{FF2B5EF4-FFF2-40B4-BE49-F238E27FC236}">
                <a16:creationId xmlns:a16="http://schemas.microsoft.com/office/drawing/2014/main" id="{192C1D65-3EE2-4121-9413-C22AD6BD5D32}"/>
              </a:ext>
            </a:extLst>
          </p:cNvPr>
          <p:cNvSpPr>
            <a:spLocks noChangeArrowheads="1"/>
          </p:cNvSpPr>
          <p:nvPr/>
        </p:nvSpPr>
        <p:spPr bwMode="auto">
          <a:xfrm>
            <a:off x="588683" y="5719242"/>
            <a:ext cx="421950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900" dirty="0">
                <a:solidFill>
                  <a:srgbClr val="000000"/>
                </a:solidFill>
                <a:latin typeface="HG丸ｺﾞｼｯｸM-PRO"/>
                <a:ea typeface="HG丸ｺﾞｼｯｸM-PRO"/>
              </a:rPr>
              <a:t>注）再発防止に関する報告書掲載当時の表記をそのまま使用している。</a:t>
            </a:r>
            <a:endPar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graphicFrame>
        <p:nvGraphicFramePr>
          <p:cNvPr id="9" name="表 8">
            <a:extLst>
              <a:ext uri="{FF2B5EF4-FFF2-40B4-BE49-F238E27FC236}">
                <a16:creationId xmlns:a16="http://schemas.microsoft.com/office/drawing/2014/main" id="{45404F50-0388-31BD-9B3D-85F9AA6F1AB8}"/>
              </a:ext>
            </a:extLst>
          </p:cNvPr>
          <p:cNvGraphicFramePr>
            <a:graphicFrameLocks noGrp="1"/>
          </p:cNvGraphicFramePr>
          <p:nvPr/>
        </p:nvGraphicFramePr>
        <p:xfrm>
          <a:off x="649884" y="1617900"/>
          <a:ext cx="8564787" cy="4107798"/>
        </p:xfrm>
        <a:graphic>
          <a:graphicData uri="http://schemas.openxmlformats.org/drawingml/2006/table">
            <a:tbl>
              <a:tblPr firstRow="1" firstCol="1" bandRow="1"/>
              <a:tblGrid>
                <a:gridCol w="773930">
                  <a:extLst>
                    <a:ext uri="{9D8B030D-6E8A-4147-A177-3AD203B41FA5}">
                      <a16:colId xmlns:a16="http://schemas.microsoft.com/office/drawing/2014/main" val="2332796910"/>
                    </a:ext>
                  </a:extLst>
                </a:gridCol>
                <a:gridCol w="792088">
                  <a:extLst>
                    <a:ext uri="{9D8B030D-6E8A-4147-A177-3AD203B41FA5}">
                      <a16:colId xmlns:a16="http://schemas.microsoft.com/office/drawing/2014/main" val="3671597551"/>
                    </a:ext>
                  </a:extLst>
                </a:gridCol>
                <a:gridCol w="6998769">
                  <a:extLst>
                    <a:ext uri="{9D8B030D-6E8A-4147-A177-3AD203B41FA5}">
                      <a16:colId xmlns:a16="http://schemas.microsoft.com/office/drawing/2014/main" val="2579712259"/>
                    </a:ext>
                  </a:extLst>
                </a:gridCol>
              </a:tblGrid>
              <a:tr h="127855">
                <a:tc gridSpan="2">
                  <a:txBody>
                    <a:bodyPr/>
                    <a:lstStyle/>
                    <a:p>
                      <a:pPr algn="ctr">
                        <a:lnSpc>
                          <a:spcPts val="1200"/>
                        </a:lnSpc>
                      </a:pPr>
                      <a:r>
                        <a:rPr lang="ja-JP" sz="10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再発防止に関する報告書</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rowSpan="2">
                  <a:txBody>
                    <a:bodyPr/>
                    <a:lstStyle/>
                    <a:p>
                      <a:pPr algn="ctr">
                        <a:lnSpc>
                          <a:spcPts val="1200"/>
                        </a:lnSpc>
                      </a:pPr>
                      <a:r>
                        <a:rPr lang="ja-JP" sz="10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分析テーマ</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05283104"/>
                  </a:ext>
                </a:extLst>
              </a:tr>
              <a:tr h="344190">
                <a:tc>
                  <a:txBody>
                    <a:bodyPr/>
                    <a:lstStyle/>
                    <a:p>
                      <a:pPr algn="ctr">
                        <a:lnSpc>
                          <a:spcPts val="1200"/>
                        </a:lnSpc>
                      </a:pPr>
                      <a:r>
                        <a:rPr lang="ja-JP" sz="10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発行回</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200"/>
                        </a:lnSpc>
                      </a:pPr>
                      <a:r>
                        <a:rPr lang="ja-JP" sz="10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（発行年）</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pPr>
                      <a:r>
                        <a:rPr lang="ja-JP" sz="10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分析対象</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200"/>
                        </a:lnSpc>
                      </a:pPr>
                      <a:r>
                        <a:rPr lang="ja-JP" sz="10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事例数</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kumimoji="1" lang="ja-JP" altLang="en-US"/>
                    </a:p>
                  </a:txBody>
                  <a:tcPr/>
                </a:tc>
                <a:extLst>
                  <a:ext uri="{0D108BD9-81ED-4DB2-BD59-A6C34878D82A}">
                    <a16:rowId xmlns:a16="http://schemas.microsoft.com/office/drawing/2014/main" val="1245121753"/>
                  </a:ext>
                </a:extLst>
              </a:tr>
              <a:tr h="187995">
                <a:tc rowSpan="4">
                  <a:txBody>
                    <a:bodyPr/>
                    <a:lstStyle/>
                    <a:p>
                      <a:pPr algn="ctr">
                        <a:spcAft>
                          <a:spcPts val="0"/>
                        </a:spcAft>
                        <a:tabLst>
                          <a:tab pos="-66675" algn="l"/>
                          <a:tab pos="652780" algn="l"/>
                        </a:tabLst>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第</a:t>
                      </a:r>
                      <a:r>
                        <a:rPr lang="en-US" sz="1000" kern="100" dirty="0">
                          <a:effectLst/>
                          <a:latin typeface="游明朝" panose="02020400000000000000" pitchFamily="18" charset="-128"/>
                          <a:ea typeface="ＭＳ 明朝" panose="02020609040205080304" pitchFamily="17" charset="-128"/>
                          <a:cs typeface="Times New Roman" panose="02020603050405020304" pitchFamily="18" charset="0"/>
                        </a:rPr>
                        <a:t>1</a:t>
                      </a: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回</a:t>
                      </a:r>
                      <a:br>
                        <a:rPr lang="en-US" sz="1000" kern="100" dirty="0">
                          <a:effectLst/>
                          <a:latin typeface="游明朝" panose="02020400000000000000" pitchFamily="18" charset="-128"/>
                          <a:ea typeface="ＭＳ 明朝" panose="02020609040205080304" pitchFamily="17" charset="-128"/>
                          <a:cs typeface="Times New Roman" panose="02020603050405020304" pitchFamily="18" charset="0"/>
                        </a:rPr>
                      </a:br>
                      <a:r>
                        <a:rPr lang="en-US" sz="1000" kern="100" dirty="0">
                          <a:effectLst/>
                          <a:latin typeface="ＭＳ 明朝" panose="02020609040205080304" pitchFamily="17" charset="-128"/>
                          <a:ea typeface="游明朝" panose="02020400000000000000" pitchFamily="18" charset="-128"/>
                          <a:cs typeface="Times New Roman" panose="02020603050405020304" pitchFamily="18" charset="0"/>
                        </a:rPr>
                        <a:t>(2011</a:t>
                      </a: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年</a:t>
                      </a:r>
                      <a:r>
                        <a:rPr lang="en-US" sz="1000" kern="100" dirty="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a:txBody>
                    <a:bodyPr/>
                    <a:lstStyle/>
                    <a:p>
                      <a:pPr algn="ctr">
                        <a:lnSpc>
                          <a:spcPts val="1200"/>
                        </a:lnSpc>
                      </a:pPr>
                      <a:r>
                        <a:rPr lang="en-US" sz="1000" kern="100" dirty="0">
                          <a:effectLst/>
                          <a:latin typeface="ＭＳ 明朝" panose="02020609040205080304" pitchFamily="17" charset="-128"/>
                          <a:ea typeface="游明朝" panose="02020400000000000000" pitchFamily="18" charset="-128"/>
                          <a:cs typeface="Times New Roman" panose="02020603050405020304" pitchFamily="18" charset="0"/>
                        </a:rPr>
                        <a:t>15</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200"/>
                        </a:lnSpc>
                      </a:pPr>
                      <a:r>
                        <a:rPr lang="ja-JP" sz="1000" kern="100">
                          <a:effectLst/>
                          <a:latin typeface="游明朝" panose="02020400000000000000" pitchFamily="18" charset="-128"/>
                          <a:ea typeface="ＭＳ 明朝" panose="02020609040205080304" pitchFamily="17" charset="-128"/>
                          <a:cs typeface="Times New Roman" panose="02020603050405020304" pitchFamily="18" charset="0"/>
                        </a:rPr>
                        <a:t>分娩中の胎児心拍数聴取について</a:t>
                      </a:r>
                      <a:endParaRPr lang="ja-JP" sz="1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51752657"/>
                  </a:ext>
                </a:extLst>
              </a:tr>
              <a:tr h="1879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新生児蘇生について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66498890"/>
                  </a:ext>
                </a:extLst>
              </a:tr>
              <a:tr h="1879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子宮収縮薬について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57294956"/>
                  </a:ext>
                </a:extLst>
              </a:tr>
              <a:tr h="1879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臍帯脱出について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08218226"/>
                  </a:ext>
                </a:extLst>
              </a:tr>
              <a:tr h="187995">
                <a:tc rowSpan="3">
                  <a:txBody>
                    <a:bodyPr/>
                    <a:lstStyle/>
                    <a:p>
                      <a:pPr algn="ctr">
                        <a:spcAft>
                          <a:spcPts val="0"/>
                        </a:spcAft>
                        <a:tabLst>
                          <a:tab pos="-66675" algn="l"/>
                          <a:tab pos="652780" algn="l"/>
                        </a:tabLst>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第</a:t>
                      </a:r>
                      <a:r>
                        <a:rPr lang="en-US" sz="1000" kern="100" dirty="0">
                          <a:effectLst/>
                          <a:latin typeface="游明朝" panose="02020400000000000000" pitchFamily="18" charset="-128"/>
                          <a:ea typeface="ＭＳ 明朝" panose="02020609040205080304" pitchFamily="17" charset="-128"/>
                          <a:cs typeface="Times New Roman" panose="02020603050405020304" pitchFamily="18" charset="0"/>
                        </a:rPr>
                        <a:t>2</a:t>
                      </a: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回</a:t>
                      </a:r>
                      <a:br>
                        <a:rPr lang="en-US" sz="1000" kern="100" dirty="0">
                          <a:effectLst/>
                          <a:latin typeface="游明朝" panose="02020400000000000000" pitchFamily="18" charset="-128"/>
                          <a:ea typeface="ＭＳ 明朝" panose="02020609040205080304" pitchFamily="17" charset="-128"/>
                          <a:cs typeface="Times New Roman" panose="02020603050405020304" pitchFamily="18" charset="0"/>
                        </a:rPr>
                      </a:br>
                      <a:r>
                        <a:rPr lang="en-US" sz="1000" kern="100" dirty="0">
                          <a:effectLst/>
                          <a:latin typeface="ＭＳ 明朝" panose="02020609040205080304" pitchFamily="17" charset="-128"/>
                          <a:ea typeface="游明朝" panose="02020400000000000000" pitchFamily="18" charset="-128"/>
                          <a:cs typeface="Times New Roman" panose="02020603050405020304" pitchFamily="18" charset="0"/>
                        </a:rPr>
                        <a:t>(2012</a:t>
                      </a: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年</a:t>
                      </a:r>
                      <a:r>
                        <a:rPr lang="en-US" sz="1000" kern="100" dirty="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algn="ctr">
                        <a:lnSpc>
                          <a:spcPts val="1200"/>
                        </a:lnSpc>
                      </a:pPr>
                      <a:r>
                        <a:rPr lang="en-US" sz="1000" kern="100" dirty="0">
                          <a:effectLst/>
                          <a:latin typeface="ＭＳ 明朝" panose="02020609040205080304" pitchFamily="17" charset="-128"/>
                          <a:ea typeface="游明朝" panose="02020400000000000000" pitchFamily="18" charset="-128"/>
                          <a:cs typeface="Times New Roman" panose="02020603050405020304" pitchFamily="18" charset="0"/>
                        </a:rPr>
                        <a:t>79</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吸引分娩について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2295693"/>
                  </a:ext>
                </a:extLst>
              </a:tr>
              <a:tr h="227298">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常位胎盤早期剥離の保健指導について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06967468"/>
                  </a:ext>
                </a:extLst>
              </a:tr>
              <a:tr h="1879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診療録等の記載について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5975101"/>
                  </a:ext>
                </a:extLst>
              </a:tr>
              <a:tr h="187995">
                <a:tc rowSpan="5">
                  <a:txBody>
                    <a:bodyPr/>
                    <a:lstStyle/>
                    <a:p>
                      <a:pPr algn="ctr">
                        <a:spcAft>
                          <a:spcPts val="0"/>
                        </a:spcAft>
                        <a:tabLst>
                          <a:tab pos="-66675" algn="l"/>
                          <a:tab pos="652780" algn="l"/>
                        </a:tabLst>
                      </a:pPr>
                      <a:r>
                        <a:rPr lang="ja-JP" sz="1000" kern="100">
                          <a:effectLst/>
                          <a:latin typeface="游明朝" panose="02020400000000000000" pitchFamily="18" charset="-128"/>
                          <a:ea typeface="ＭＳ 明朝" panose="02020609040205080304" pitchFamily="17" charset="-128"/>
                          <a:cs typeface="Times New Roman" panose="02020603050405020304" pitchFamily="18" charset="0"/>
                        </a:rPr>
                        <a:t>第</a:t>
                      </a:r>
                      <a:r>
                        <a:rPr lang="en-US" sz="1000" kern="100">
                          <a:effectLst/>
                          <a:latin typeface="游明朝" panose="02020400000000000000" pitchFamily="18" charset="-128"/>
                          <a:ea typeface="ＭＳ 明朝" panose="02020609040205080304" pitchFamily="17" charset="-128"/>
                          <a:cs typeface="Times New Roman" panose="02020603050405020304" pitchFamily="18" charset="0"/>
                        </a:rPr>
                        <a:t>3</a:t>
                      </a:r>
                      <a:r>
                        <a:rPr lang="ja-JP" sz="1000" kern="100">
                          <a:effectLst/>
                          <a:latin typeface="游明朝" panose="02020400000000000000" pitchFamily="18" charset="-128"/>
                          <a:ea typeface="ＭＳ 明朝" panose="02020609040205080304" pitchFamily="17" charset="-128"/>
                          <a:cs typeface="Times New Roman" panose="02020603050405020304" pitchFamily="18" charset="0"/>
                        </a:rPr>
                        <a:t>回</a:t>
                      </a:r>
                      <a:br>
                        <a:rPr lang="en-US" sz="1000" kern="100">
                          <a:effectLst/>
                          <a:latin typeface="游明朝" panose="02020400000000000000" pitchFamily="18" charset="-128"/>
                          <a:ea typeface="ＭＳ 明朝" panose="02020609040205080304" pitchFamily="17" charset="-128"/>
                          <a:cs typeface="Times New Roman" panose="02020603050405020304" pitchFamily="18" charset="0"/>
                        </a:rPr>
                      </a:br>
                      <a:r>
                        <a:rPr lang="en-US" sz="1000" kern="100">
                          <a:effectLst/>
                          <a:latin typeface="ＭＳ 明朝" panose="02020609040205080304" pitchFamily="17" charset="-128"/>
                          <a:ea typeface="游明朝" panose="02020400000000000000" pitchFamily="18" charset="-128"/>
                          <a:cs typeface="Times New Roman" panose="02020603050405020304" pitchFamily="18" charset="0"/>
                        </a:rPr>
                        <a:t>(2013</a:t>
                      </a:r>
                      <a:r>
                        <a:rPr lang="ja-JP" sz="1000" kern="100">
                          <a:effectLst/>
                          <a:latin typeface="游明朝" panose="02020400000000000000" pitchFamily="18" charset="-128"/>
                          <a:ea typeface="ＭＳ 明朝" panose="02020609040205080304" pitchFamily="17" charset="-128"/>
                          <a:cs typeface="Times New Roman" panose="02020603050405020304" pitchFamily="18" charset="0"/>
                        </a:rPr>
                        <a:t>年</a:t>
                      </a:r>
                      <a:r>
                        <a:rPr lang="en-US" sz="1000" kern="10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sz="1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5">
                  <a:txBody>
                    <a:bodyPr/>
                    <a:lstStyle/>
                    <a:p>
                      <a:pPr algn="ctr">
                        <a:lnSpc>
                          <a:spcPts val="1200"/>
                        </a:lnSpc>
                      </a:pPr>
                      <a:r>
                        <a:rPr lang="en-US" sz="1000" kern="100" dirty="0">
                          <a:effectLst/>
                          <a:latin typeface="ＭＳ 明朝" panose="02020609040205080304" pitchFamily="17" charset="-128"/>
                          <a:ea typeface="游明朝" panose="02020400000000000000" pitchFamily="18" charset="-128"/>
                          <a:cs typeface="Times New Roman" panose="02020603050405020304" pitchFamily="18" charset="0"/>
                        </a:rPr>
                        <a:t>188</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臍帯脱出について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81415161"/>
                  </a:ext>
                </a:extLst>
              </a:tr>
              <a:tr h="1879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常位胎盤早期剥離について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87023715"/>
                  </a:ext>
                </a:extLst>
              </a:tr>
              <a:tr h="1879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子宮収縮薬について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75377485"/>
                  </a:ext>
                </a:extLst>
              </a:tr>
              <a:tr h="1879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新生児蘇生について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51442927"/>
                  </a:ext>
                </a:extLst>
              </a:tr>
              <a:tr h="1879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分娩中の胎児心拍数聴取について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75117851"/>
                  </a:ext>
                </a:extLst>
              </a:tr>
              <a:tr h="187995">
                <a:tc rowSpan="4">
                  <a:txBody>
                    <a:bodyPr/>
                    <a:lstStyle/>
                    <a:p>
                      <a:pPr algn="ctr">
                        <a:spcAft>
                          <a:spcPts val="0"/>
                        </a:spcAft>
                        <a:tabLst>
                          <a:tab pos="-66675" algn="l"/>
                          <a:tab pos="652780" algn="l"/>
                        </a:tabLst>
                      </a:pPr>
                      <a:r>
                        <a:rPr lang="ja-JP" sz="1000" kern="100">
                          <a:effectLst/>
                          <a:latin typeface="游明朝" panose="02020400000000000000" pitchFamily="18" charset="-128"/>
                          <a:ea typeface="ＭＳ 明朝" panose="02020609040205080304" pitchFamily="17" charset="-128"/>
                          <a:cs typeface="Times New Roman" panose="02020603050405020304" pitchFamily="18" charset="0"/>
                        </a:rPr>
                        <a:t>第</a:t>
                      </a:r>
                      <a:r>
                        <a:rPr lang="en-US" sz="1000" kern="100">
                          <a:effectLst/>
                          <a:latin typeface="游明朝" panose="02020400000000000000" pitchFamily="18" charset="-128"/>
                          <a:ea typeface="ＭＳ 明朝" panose="02020609040205080304" pitchFamily="17" charset="-128"/>
                          <a:cs typeface="Times New Roman" panose="02020603050405020304" pitchFamily="18" charset="0"/>
                        </a:rPr>
                        <a:t>4</a:t>
                      </a:r>
                      <a:r>
                        <a:rPr lang="ja-JP" sz="1000" kern="100">
                          <a:effectLst/>
                          <a:latin typeface="游明朝" panose="02020400000000000000" pitchFamily="18" charset="-128"/>
                          <a:ea typeface="ＭＳ 明朝" panose="02020609040205080304" pitchFamily="17" charset="-128"/>
                          <a:cs typeface="Times New Roman" panose="02020603050405020304" pitchFamily="18" charset="0"/>
                        </a:rPr>
                        <a:t>回</a:t>
                      </a:r>
                      <a:br>
                        <a:rPr lang="en-US" sz="1000" kern="100">
                          <a:effectLst/>
                          <a:latin typeface="游明朝" panose="02020400000000000000" pitchFamily="18" charset="-128"/>
                          <a:ea typeface="ＭＳ 明朝" panose="02020609040205080304" pitchFamily="17" charset="-128"/>
                          <a:cs typeface="Times New Roman" panose="02020603050405020304" pitchFamily="18" charset="0"/>
                        </a:rPr>
                      </a:br>
                      <a:r>
                        <a:rPr lang="en-US" sz="1000" kern="100">
                          <a:effectLst/>
                          <a:latin typeface="ＭＳ 明朝" panose="02020609040205080304" pitchFamily="17" charset="-128"/>
                          <a:ea typeface="游明朝" panose="02020400000000000000" pitchFamily="18" charset="-128"/>
                          <a:cs typeface="Times New Roman" panose="02020603050405020304" pitchFamily="18" charset="0"/>
                        </a:rPr>
                        <a:t>(2014</a:t>
                      </a:r>
                      <a:r>
                        <a:rPr lang="ja-JP" sz="1000" kern="100">
                          <a:effectLst/>
                          <a:latin typeface="游明朝" panose="02020400000000000000" pitchFamily="18" charset="-128"/>
                          <a:ea typeface="ＭＳ 明朝" panose="02020609040205080304" pitchFamily="17" charset="-128"/>
                          <a:cs typeface="Times New Roman" panose="02020603050405020304" pitchFamily="18" charset="0"/>
                        </a:rPr>
                        <a:t>年</a:t>
                      </a:r>
                      <a:r>
                        <a:rPr lang="en-US" sz="1000" kern="10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sz="1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a:txBody>
                    <a:bodyPr/>
                    <a:lstStyle/>
                    <a:p>
                      <a:pPr algn="ctr">
                        <a:lnSpc>
                          <a:spcPts val="1200"/>
                        </a:lnSpc>
                      </a:pPr>
                      <a:r>
                        <a:rPr lang="en-US" sz="1000" kern="100">
                          <a:effectLst/>
                          <a:latin typeface="ＭＳ 明朝" panose="02020609040205080304" pitchFamily="17" charset="-128"/>
                          <a:ea typeface="游明朝" panose="02020400000000000000" pitchFamily="18" charset="-128"/>
                          <a:cs typeface="Times New Roman" panose="02020603050405020304" pitchFamily="18" charset="0"/>
                        </a:rPr>
                        <a:t>319</a:t>
                      </a:r>
                      <a:endParaRPr lang="ja-JP" sz="1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子宮破裂について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3701848"/>
                  </a:ext>
                </a:extLst>
              </a:tr>
              <a:tr h="1879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子宮内感染について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01534322"/>
                  </a:ext>
                </a:extLst>
              </a:tr>
              <a:tr h="1879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クリステレル胎児圧出法について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02288889"/>
                  </a:ext>
                </a:extLst>
              </a:tr>
              <a:tr h="1879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搬送体制について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90501101"/>
                  </a:ext>
                </a:extLst>
              </a:tr>
              <a:tr h="187995">
                <a:tc rowSpan="3">
                  <a:txBody>
                    <a:bodyPr/>
                    <a:lstStyle/>
                    <a:p>
                      <a:pPr algn="ctr">
                        <a:spcAft>
                          <a:spcPts val="0"/>
                        </a:spcAft>
                        <a:tabLst>
                          <a:tab pos="-66675" algn="l"/>
                          <a:tab pos="652780" algn="l"/>
                        </a:tabLst>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第</a:t>
                      </a:r>
                      <a:r>
                        <a:rPr lang="en-US" sz="1000" kern="100" dirty="0">
                          <a:effectLst/>
                          <a:latin typeface="游明朝" panose="02020400000000000000" pitchFamily="18" charset="-128"/>
                          <a:ea typeface="ＭＳ 明朝" panose="02020609040205080304" pitchFamily="17" charset="-128"/>
                          <a:cs typeface="Times New Roman" panose="02020603050405020304" pitchFamily="18" charset="0"/>
                        </a:rPr>
                        <a:t>5</a:t>
                      </a: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回</a:t>
                      </a:r>
                      <a:br>
                        <a:rPr lang="en-US" sz="1000" kern="100" dirty="0">
                          <a:effectLst/>
                          <a:latin typeface="游明朝" panose="02020400000000000000" pitchFamily="18" charset="-128"/>
                          <a:ea typeface="ＭＳ 明朝" panose="02020609040205080304" pitchFamily="17" charset="-128"/>
                          <a:cs typeface="Times New Roman" panose="02020603050405020304" pitchFamily="18" charset="0"/>
                        </a:rPr>
                      </a:br>
                      <a:r>
                        <a:rPr lang="en-US" sz="1000" kern="100" dirty="0">
                          <a:effectLst/>
                          <a:latin typeface="ＭＳ 明朝" panose="02020609040205080304" pitchFamily="17" charset="-128"/>
                          <a:ea typeface="游明朝" panose="02020400000000000000" pitchFamily="18" charset="-128"/>
                          <a:cs typeface="Times New Roman" panose="02020603050405020304" pitchFamily="18" charset="0"/>
                        </a:rPr>
                        <a:t>(2015</a:t>
                      </a: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年</a:t>
                      </a:r>
                      <a:r>
                        <a:rPr lang="en-US" sz="1000" kern="100" dirty="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algn="ctr">
                        <a:lnSpc>
                          <a:spcPts val="1200"/>
                        </a:lnSpc>
                      </a:pPr>
                      <a:r>
                        <a:rPr lang="en-US" sz="1000" kern="100" dirty="0">
                          <a:effectLst/>
                          <a:latin typeface="ＭＳ 明朝" panose="02020609040205080304" pitchFamily="17" charset="-128"/>
                          <a:ea typeface="游明朝" panose="02020400000000000000" pitchFamily="18" charset="-128"/>
                          <a:cs typeface="Times New Roman" panose="02020603050405020304" pitchFamily="18" charset="0"/>
                        </a:rPr>
                        <a:t>534</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臍帯脱出以外の臍帯因子について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37806020"/>
                  </a:ext>
                </a:extLst>
              </a:tr>
              <a:tr h="1879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妊娠高血圧症候群について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10545663"/>
                  </a:ext>
                </a:extLst>
              </a:tr>
              <a:tr h="1879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新生児蘇生について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20318828"/>
                  </a:ext>
                </a:extLst>
              </a:tr>
            </a:tbl>
          </a:graphicData>
        </a:graphic>
      </p:graphicFrame>
    </p:spTree>
    <p:extLst>
      <p:ext uri="{BB962C8B-B14F-4D97-AF65-F5344CB8AC3E}">
        <p14:creationId xmlns:p14="http://schemas.microsoft.com/office/powerpoint/2010/main" val="1177153423"/>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22</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0123" y="1126800"/>
            <a:ext cx="9180000" cy="5418000"/>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20000"/>
              </a:lnSpc>
              <a:spcBef>
                <a:spcPct val="20000"/>
              </a:spcBef>
              <a:spcAft>
                <a:spcPct val="0"/>
              </a:spcAft>
              <a:buClrTx/>
              <a:buSzTx/>
              <a:buFontTx/>
              <a:buNone/>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 name="テキスト ボックス 9">
            <a:extLst>
              <a:ext uri="{FF2B5EF4-FFF2-40B4-BE49-F238E27FC236}">
                <a16:creationId xmlns:a16="http://schemas.microsoft.com/office/drawing/2014/main" id="{99C328A7-0E68-43D4-82CA-1A510C738D39}"/>
              </a:ext>
            </a:extLst>
          </p:cNvPr>
          <p:cNvSpPr txBox="1"/>
          <p:nvPr/>
        </p:nvSpPr>
        <p:spPr>
          <a:xfrm>
            <a:off x="608212" y="1269554"/>
            <a:ext cx="895250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Ⅱ―1</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　再発防止に関する報告書における分析テーマ</a:t>
            </a:r>
            <a:r>
              <a:rPr kumimoji="1" lang="ja-JP" altLang="en-US" sz="1800" b="0" i="0" u="none" strike="noStrike" kern="1200" cap="none" spc="0" normalizeH="0" baseline="30000" noProof="0" dirty="0">
                <a:ln>
                  <a:noFill/>
                </a:ln>
                <a:solidFill>
                  <a:srgbClr val="000000"/>
                </a:solidFill>
                <a:effectLst/>
                <a:uLnTx/>
                <a:uFillTx/>
                <a:latin typeface="HG丸ｺﾞｼｯｸM-PRO"/>
                <a:ea typeface="HG丸ｺﾞｼｯｸM-PRO"/>
                <a:cs typeface="+mn-cs"/>
              </a:rPr>
              <a:t>注）</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2/2</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p>
        </p:txBody>
      </p:sp>
      <p:sp>
        <p:nvSpPr>
          <p:cNvPr id="317" name="Rectangle 57">
            <a:extLst>
              <a:ext uri="{FF2B5EF4-FFF2-40B4-BE49-F238E27FC236}">
                <a16:creationId xmlns:a16="http://schemas.microsoft.com/office/drawing/2014/main" id="{192C1D65-3EE2-4121-9413-C22AD6BD5D32}"/>
              </a:ext>
            </a:extLst>
          </p:cNvPr>
          <p:cNvSpPr>
            <a:spLocks noChangeArrowheads="1"/>
          </p:cNvSpPr>
          <p:nvPr/>
        </p:nvSpPr>
        <p:spPr bwMode="auto">
          <a:xfrm>
            <a:off x="649510" y="6254071"/>
            <a:ext cx="421950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900" dirty="0">
                <a:solidFill>
                  <a:srgbClr val="000000"/>
                </a:solidFill>
                <a:latin typeface="HG丸ｺﾞｼｯｸM-PRO"/>
                <a:ea typeface="HG丸ｺﾞｼｯｸM-PRO"/>
              </a:rPr>
              <a:t>注）再発防止に関する報告書掲載当時の表記をそのまま使用している。</a:t>
            </a:r>
            <a:endPar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graphicFrame>
        <p:nvGraphicFramePr>
          <p:cNvPr id="9" name="表 8">
            <a:extLst>
              <a:ext uri="{FF2B5EF4-FFF2-40B4-BE49-F238E27FC236}">
                <a16:creationId xmlns:a16="http://schemas.microsoft.com/office/drawing/2014/main" id="{45404F50-0388-31BD-9B3D-85F9AA6F1AB8}"/>
              </a:ext>
            </a:extLst>
          </p:cNvPr>
          <p:cNvGraphicFramePr>
            <a:graphicFrameLocks noGrp="1"/>
          </p:cNvGraphicFramePr>
          <p:nvPr/>
        </p:nvGraphicFramePr>
        <p:xfrm>
          <a:off x="649882" y="1617558"/>
          <a:ext cx="8564787" cy="484238"/>
        </p:xfrm>
        <a:graphic>
          <a:graphicData uri="http://schemas.openxmlformats.org/drawingml/2006/table">
            <a:tbl>
              <a:tblPr firstRow="1" firstCol="1" bandRow="1"/>
              <a:tblGrid>
                <a:gridCol w="773930">
                  <a:extLst>
                    <a:ext uri="{9D8B030D-6E8A-4147-A177-3AD203B41FA5}">
                      <a16:colId xmlns:a16="http://schemas.microsoft.com/office/drawing/2014/main" val="2332796910"/>
                    </a:ext>
                  </a:extLst>
                </a:gridCol>
                <a:gridCol w="792088">
                  <a:extLst>
                    <a:ext uri="{9D8B030D-6E8A-4147-A177-3AD203B41FA5}">
                      <a16:colId xmlns:a16="http://schemas.microsoft.com/office/drawing/2014/main" val="3671597551"/>
                    </a:ext>
                  </a:extLst>
                </a:gridCol>
                <a:gridCol w="6998769">
                  <a:extLst>
                    <a:ext uri="{9D8B030D-6E8A-4147-A177-3AD203B41FA5}">
                      <a16:colId xmlns:a16="http://schemas.microsoft.com/office/drawing/2014/main" val="2579712259"/>
                    </a:ext>
                  </a:extLst>
                </a:gridCol>
              </a:tblGrid>
              <a:tr h="130997">
                <a:tc gridSpan="2">
                  <a:txBody>
                    <a:bodyPr/>
                    <a:lstStyle/>
                    <a:p>
                      <a:pPr algn="ctr">
                        <a:lnSpc>
                          <a:spcPts val="1200"/>
                        </a:lnSpc>
                      </a:pPr>
                      <a:r>
                        <a:rPr lang="ja-JP" sz="10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再発防止に関する報告書</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rowSpan="2">
                  <a:txBody>
                    <a:bodyPr/>
                    <a:lstStyle/>
                    <a:p>
                      <a:pPr algn="ctr">
                        <a:lnSpc>
                          <a:spcPts val="1200"/>
                        </a:lnSpc>
                      </a:pPr>
                      <a:r>
                        <a:rPr lang="ja-JP" sz="10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分析テーマ</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05283104"/>
                  </a:ext>
                </a:extLst>
              </a:tr>
              <a:tr h="331838">
                <a:tc>
                  <a:txBody>
                    <a:bodyPr/>
                    <a:lstStyle/>
                    <a:p>
                      <a:pPr algn="ctr">
                        <a:lnSpc>
                          <a:spcPts val="1200"/>
                        </a:lnSpc>
                      </a:pPr>
                      <a:r>
                        <a:rPr lang="ja-JP" sz="10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発行回</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200"/>
                        </a:lnSpc>
                      </a:pPr>
                      <a:r>
                        <a:rPr lang="ja-JP" sz="10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（発行年）</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pPr>
                      <a:r>
                        <a:rPr lang="ja-JP" sz="10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分析対象</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200"/>
                        </a:lnSpc>
                      </a:pPr>
                      <a:r>
                        <a:rPr lang="ja-JP" sz="10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事例数</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kumimoji="1" lang="ja-JP" altLang="en-US"/>
                    </a:p>
                  </a:txBody>
                  <a:tcPr/>
                </a:tc>
                <a:extLst>
                  <a:ext uri="{0D108BD9-81ED-4DB2-BD59-A6C34878D82A}">
                    <a16:rowId xmlns:a16="http://schemas.microsoft.com/office/drawing/2014/main" val="1245121753"/>
                  </a:ext>
                </a:extLst>
              </a:tr>
            </a:tbl>
          </a:graphicData>
        </a:graphic>
      </p:graphicFrame>
      <p:sp>
        <p:nvSpPr>
          <p:cNvPr id="3" name="Rectangle 2">
            <a:extLst>
              <a:ext uri="{FF2B5EF4-FFF2-40B4-BE49-F238E27FC236}">
                <a16:creationId xmlns:a16="http://schemas.microsoft.com/office/drawing/2014/main" id="{5B6B9A24-8ACB-C31A-94D8-0626A7B446B1}"/>
              </a:ext>
            </a:extLst>
          </p:cNvPr>
          <p:cNvSpPr txBox="1">
            <a:spLocks noChangeArrowheads="1"/>
          </p:cNvSpPr>
          <p:nvPr/>
        </p:nvSpPr>
        <p:spPr bwMode="auto">
          <a:xfrm>
            <a:off x="1567830" y="307608"/>
            <a:ext cx="7700691"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これまでに取り上げた分析テーマ</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1</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）再発防止に関する報告書で取り上げた分析テーマについて②</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graphicFrame>
        <p:nvGraphicFramePr>
          <p:cNvPr id="4" name="表 3">
            <a:extLst>
              <a:ext uri="{FF2B5EF4-FFF2-40B4-BE49-F238E27FC236}">
                <a16:creationId xmlns:a16="http://schemas.microsoft.com/office/drawing/2014/main" id="{037F19F1-AA79-96A1-F7C5-5A507B8D143B}"/>
              </a:ext>
            </a:extLst>
          </p:cNvPr>
          <p:cNvGraphicFramePr>
            <a:graphicFrameLocks noGrp="1"/>
          </p:cNvGraphicFramePr>
          <p:nvPr/>
        </p:nvGraphicFramePr>
        <p:xfrm>
          <a:off x="649882" y="2100714"/>
          <a:ext cx="8564787" cy="3135630"/>
        </p:xfrm>
        <a:graphic>
          <a:graphicData uri="http://schemas.openxmlformats.org/drawingml/2006/table">
            <a:tbl>
              <a:tblPr firstRow="1" firstCol="1" bandRow="1"/>
              <a:tblGrid>
                <a:gridCol w="773931">
                  <a:extLst>
                    <a:ext uri="{9D8B030D-6E8A-4147-A177-3AD203B41FA5}">
                      <a16:colId xmlns:a16="http://schemas.microsoft.com/office/drawing/2014/main" val="2281558130"/>
                    </a:ext>
                  </a:extLst>
                </a:gridCol>
                <a:gridCol w="792088">
                  <a:extLst>
                    <a:ext uri="{9D8B030D-6E8A-4147-A177-3AD203B41FA5}">
                      <a16:colId xmlns:a16="http://schemas.microsoft.com/office/drawing/2014/main" val="2750596301"/>
                    </a:ext>
                  </a:extLst>
                </a:gridCol>
                <a:gridCol w="6998768">
                  <a:extLst>
                    <a:ext uri="{9D8B030D-6E8A-4147-A177-3AD203B41FA5}">
                      <a16:colId xmlns:a16="http://schemas.microsoft.com/office/drawing/2014/main" val="306923915"/>
                    </a:ext>
                  </a:extLst>
                </a:gridCol>
              </a:tblGrid>
              <a:tr h="234315">
                <a:tc rowSpan="3">
                  <a:txBody>
                    <a:bodyPr/>
                    <a:lstStyle/>
                    <a:p>
                      <a:pPr algn="ctr">
                        <a:spcAft>
                          <a:spcPts val="0"/>
                        </a:spcAft>
                        <a:tabLst>
                          <a:tab pos="-66675" algn="l"/>
                          <a:tab pos="652780" algn="l"/>
                        </a:tabLst>
                      </a:pPr>
                      <a:r>
                        <a:rPr lang="ja-JP" sz="1100" kern="100" dirty="0">
                          <a:effectLst/>
                          <a:latin typeface="游明朝" panose="02020400000000000000" pitchFamily="18" charset="-128"/>
                          <a:ea typeface="ＭＳ 明朝" panose="02020609040205080304" pitchFamily="17" charset="-128"/>
                          <a:cs typeface="Times New Roman" panose="02020603050405020304" pitchFamily="18" charset="0"/>
                        </a:rPr>
                        <a:t>第</a:t>
                      </a:r>
                      <a:r>
                        <a:rPr lang="en-US" sz="1100" kern="100" dirty="0">
                          <a:effectLst/>
                          <a:latin typeface="游明朝" panose="02020400000000000000" pitchFamily="18" charset="-128"/>
                          <a:ea typeface="ＭＳ 明朝" panose="02020609040205080304" pitchFamily="17" charset="-128"/>
                          <a:cs typeface="Times New Roman" panose="02020603050405020304" pitchFamily="18" charset="0"/>
                        </a:rPr>
                        <a:t>6</a:t>
                      </a:r>
                      <a:r>
                        <a:rPr lang="ja-JP" sz="1100" kern="100" dirty="0">
                          <a:effectLst/>
                          <a:latin typeface="游明朝" panose="02020400000000000000" pitchFamily="18" charset="-128"/>
                          <a:ea typeface="ＭＳ 明朝" panose="02020609040205080304" pitchFamily="17" charset="-128"/>
                          <a:cs typeface="Times New Roman" panose="02020603050405020304" pitchFamily="18" charset="0"/>
                        </a:rPr>
                        <a:t>回</a:t>
                      </a:r>
                      <a:br>
                        <a:rPr lang="en-US" sz="1100" kern="100" dirty="0">
                          <a:effectLst/>
                          <a:latin typeface="游明朝" panose="02020400000000000000" pitchFamily="18" charset="-128"/>
                          <a:ea typeface="ＭＳ 明朝" panose="02020609040205080304" pitchFamily="17" charset="-128"/>
                          <a:cs typeface="Times New Roman" panose="02020603050405020304" pitchFamily="18" charset="0"/>
                        </a:rPr>
                      </a:br>
                      <a:r>
                        <a:rPr lang="en-US" sz="900" kern="100" dirty="0">
                          <a:effectLst/>
                          <a:latin typeface="ＭＳ 明朝" panose="02020609040205080304" pitchFamily="17" charset="-128"/>
                          <a:ea typeface="游明朝" panose="02020400000000000000" pitchFamily="18" charset="-128"/>
                          <a:cs typeface="Times New Roman" panose="02020603050405020304" pitchFamily="18" charset="0"/>
                        </a:rPr>
                        <a:t>(2016</a:t>
                      </a:r>
                      <a:r>
                        <a:rPr lang="ja-JP" sz="900" kern="100" dirty="0">
                          <a:effectLst/>
                          <a:latin typeface="游明朝" panose="02020400000000000000" pitchFamily="18" charset="-128"/>
                          <a:ea typeface="ＭＳ 明朝" panose="02020609040205080304" pitchFamily="17" charset="-128"/>
                          <a:cs typeface="Times New Roman" panose="02020603050405020304" pitchFamily="18" charset="0"/>
                        </a:rPr>
                        <a:t>年</a:t>
                      </a:r>
                      <a:r>
                        <a:rPr lang="en-US" sz="900" kern="100" dirty="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algn="ctr">
                        <a:lnSpc>
                          <a:spcPts val="1200"/>
                        </a:lnSpc>
                      </a:pPr>
                      <a:r>
                        <a:rPr lang="en-US" sz="1100" kern="100" dirty="0">
                          <a:effectLst/>
                          <a:latin typeface="ＭＳ 明朝" panose="02020609040205080304" pitchFamily="17" charset="-128"/>
                          <a:ea typeface="游明朝" panose="02020400000000000000" pitchFamily="18" charset="-128"/>
                          <a:cs typeface="Times New Roman" panose="02020603050405020304" pitchFamily="18" charset="0"/>
                        </a:rPr>
                        <a:t>793</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常位胎盤早期剥離について</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67890795"/>
                  </a:ext>
                </a:extLst>
              </a:tr>
              <a:tr h="23431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母児間輸血症候群について</a:t>
                      </a:r>
                      <a:r>
                        <a:rPr lang="ja-JP" sz="1000" kern="100" baseline="30000" dirty="0">
                          <a:effectLst/>
                          <a:latin typeface="游明朝" panose="02020400000000000000" pitchFamily="18" charset="-128"/>
                          <a:ea typeface="ＭＳ 明朝" panose="02020609040205080304" pitchFamily="17" charset="-128"/>
                          <a:cs typeface="Times New Roman" panose="02020603050405020304" pitchFamily="18" charset="0"/>
                        </a:rPr>
                        <a:t>注）</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62340120"/>
                  </a:ext>
                </a:extLst>
              </a:tr>
              <a:tr h="23431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生後</a:t>
                      </a:r>
                      <a:r>
                        <a:rPr lang="en-US" sz="1000" kern="100" dirty="0">
                          <a:effectLst/>
                          <a:latin typeface="游明朝" panose="02020400000000000000" pitchFamily="18" charset="-128"/>
                          <a:ea typeface="ＭＳ 明朝" panose="02020609040205080304" pitchFamily="17" charset="-128"/>
                          <a:cs typeface="Times New Roman" panose="02020603050405020304" pitchFamily="18" charset="0"/>
                        </a:rPr>
                        <a:t>5</a:t>
                      </a: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分まで新生児蘇生処置が不要であった事例について</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65497643"/>
                  </a:ext>
                </a:extLst>
              </a:tr>
              <a:tr h="252095">
                <a:tc rowSpan="2">
                  <a:txBody>
                    <a:bodyPr/>
                    <a:lstStyle/>
                    <a:p>
                      <a:pPr algn="ctr">
                        <a:spcAft>
                          <a:spcPts val="0"/>
                        </a:spcAft>
                        <a:tabLst>
                          <a:tab pos="-66675" algn="l"/>
                          <a:tab pos="652780" algn="l"/>
                        </a:tabLst>
                      </a:pPr>
                      <a:r>
                        <a:rPr lang="ja-JP" sz="1100" kern="100">
                          <a:effectLst/>
                          <a:latin typeface="游明朝" panose="02020400000000000000" pitchFamily="18" charset="-128"/>
                          <a:ea typeface="ＭＳ 明朝" panose="02020609040205080304" pitchFamily="17" charset="-128"/>
                          <a:cs typeface="Times New Roman" panose="02020603050405020304" pitchFamily="18" charset="0"/>
                        </a:rPr>
                        <a:t>第</a:t>
                      </a:r>
                      <a:r>
                        <a:rPr lang="en-US" sz="1100" kern="100">
                          <a:effectLst/>
                          <a:latin typeface="游明朝" panose="02020400000000000000" pitchFamily="18" charset="-128"/>
                          <a:ea typeface="ＭＳ 明朝" panose="02020609040205080304" pitchFamily="17" charset="-128"/>
                          <a:cs typeface="Times New Roman" panose="02020603050405020304" pitchFamily="18" charset="0"/>
                        </a:rPr>
                        <a:t>7</a:t>
                      </a:r>
                      <a:r>
                        <a:rPr lang="ja-JP" sz="1100" kern="100">
                          <a:effectLst/>
                          <a:latin typeface="游明朝" panose="02020400000000000000" pitchFamily="18" charset="-128"/>
                          <a:ea typeface="ＭＳ 明朝" panose="02020609040205080304" pitchFamily="17" charset="-128"/>
                          <a:cs typeface="Times New Roman" panose="02020603050405020304" pitchFamily="18" charset="0"/>
                        </a:rPr>
                        <a:t>回</a:t>
                      </a:r>
                      <a:br>
                        <a:rPr lang="en-US" sz="1100" kern="100">
                          <a:effectLst/>
                          <a:latin typeface="游明朝" panose="02020400000000000000" pitchFamily="18" charset="-128"/>
                          <a:ea typeface="ＭＳ 明朝" panose="02020609040205080304" pitchFamily="17" charset="-128"/>
                          <a:cs typeface="Times New Roman" panose="02020603050405020304" pitchFamily="18" charset="0"/>
                        </a:rPr>
                      </a:br>
                      <a:r>
                        <a:rPr lang="en-US" sz="900" kern="100">
                          <a:effectLst/>
                          <a:latin typeface="ＭＳ 明朝" panose="02020609040205080304" pitchFamily="17" charset="-128"/>
                          <a:ea typeface="游明朝" panose="02020400000000000000" pitchFamily="18" charset="-128"/>
                          <a:cs typeface="Times New Roman" panose="02020603050405020304" pitchFamily="18" charset="0"/>
                        </a:rPr>
                        <a:t>(2017</a:t>
                      </a:r>
                      <a:r>
                        <a:rPr lang="ja-JP" sz="900" kern="100">
                          <a:effectLst/>
                          <a:latin typeface="游明朝" panose="02020400000000000000" pitchFamily="18" charset="-128"/>
                          <a:ea typeface="ＭＳ 明朝" panose="02020609040205080304" pitchFamily="17" charset="-128"/>
                          <a:cs typeface="Times New Roman" panose="02020603050405020304" pitchFamily="18" charset="0"/>
                        </a:rPr>
                        <a:t>年</a:t>
                      </a:r>
                      <a:r>
                        <a:rPr lang="en-US" sz="900" kern="10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ts val="1200"/>
                        </a:lnSpc>
                      </a:pPr>
                      <a:r>
                        <a:rPr lang="en-US" sz="1100" kern="100" dirty="0">
                          <a:effectLst/>
                          <a:latin typeface="ＭＳ 明朝" panose="02020609040205080304" pitchFamily="17" charset="-128"/>
                          <a:ea typeface="游明朝" panose="02020400000000000000" pitchFamily="18" charset="-128"/>
                          <a:cs typeface="Times New Roman" panose="02020603050405020304" pitchFamily="18" charset="0"/>
                        </a:rPr>
                        <a:t>1,191</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早産について</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9878280"/>
                  </a:ext>
                </a:extLst>
              </a:tr>
              <a:tr h="2520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多胎について</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18554807"/>
                  </a:ext>
                </a:extLst>
              </a:tr>
              <a:tr h="252095">
                <a:tc rowSpan="2">
                  <a:txBody>
                    <a:bodyPr/>
                    <a:lstStyle/>
                    <a:p>
                      <a:pPr algn="ctr">
                        <a:spcAft>
                          <a:spcPts val="0"/>
                        </a:spcAft>
                        <a:tabLst>
                          <a:tab pos="-66675" algn="l"/>
                          <a:tab pos="652780" algn="l"/>
                        </a:tabLst>
                      </a:pPr>
                      <a:r>
                        <a:rPr lang="ja-JP" sz="1100" kern="100">
                          <a:effectLst/>
                          <a:latin typeface="游明朝" panose="02020400000000000000" pitchFamily="18" charset="-128"/>
                          <a:ea typeface="ＭＳ 明朝" panose="02020609040205080304" pitchFamily="17" charset="-128"/>
                          <a:cs typeface="Times New Roman" panose="02020603050405020304" pitchFamily="18" charset="0"/>
                        </a:rPr>
                        <a:t>第</a:t>
                      </a:r>
                      <a:r>
                        <a:rPr lang="en-US" sz="1100" kern="100">
                          <a:effectLst/>
                          <a:latin typeface="游明朝" panose="02020400000000000000" pitchFamily="18" charset="-128"/>
                          <a:ea typeface="ＭＳ 明朝" panose="02020609040205080304" pitchFamily="17" charset="-128"/>
                          <a:cs typeface="Times New Roman" panose="02020603050405020304" pitchFamily="18" charset="0"/>
                        </a:rPr>
                        <a:t>8</a:t>
                      </a:r>
                      <a:r>
                        <a:rPr lang="ja-JP" sz="1100" kern="100">
                          <a:effectLst/>
                          <a:latin typeface="游明朝" panose="02020400000000000000" pitchFamily="18" charset="-128"/>
                          <a:ea typeface="ＭＳ 明朝" panose="02020609040205080304" pitchFamily="17" charset="-128"/>
                          <a:cs typeface="Times New Roman" panose="02020603050405020304" pitchFamily="18" charset="0"/>
                        </a:rPr>
                        <a:t>回</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tabLst>
                          <a:tab pos="-66675" algn="l"/>
                          <a:tab pos="652780" algn="l"/>
                        </a:tabLst>
                      </a:pPr>
                      <a:r>
                        <a:rPr lang="en-US" sz="900" kern="100">
                          <a:effectLst/>
                          <a:latin typeface="ＭＳ 明朝" panose="02020609040205080304" pitchFamily="17" charset="-128"/>
                          <a:ea typeface="游明朝" panose="02020400000000000000" pitchFamily="18" charset="-128"/>
                          <a:cs typeface="Times New Roman" panose="02020603050405020304" pitchFamily="18" charset="0"/>
                        </a:rPr>
                        <a:t>(2018</a:t>
                      </a:r>
                      <a:r>
                        <a:rPr lang="ja-JP" sz="900" kern="100">
                          <a:effectLst/>
                          <a:latin typeface="游明朝" panose="02020400000000000000" pitchFamily="18" charset="-128"/>
                          <a:ea typeface="ＭＳ 明朝" panose="02020609040205080304" pitchFamily="17" charset="-128"/>
                          <a:cs typeface="Times New Roman" panose="02020603050405020304" pitchFamily="18" charset="0"/>
                        </a:rPr>
                        <a:t>年</a:t>
                      </a:r>
                      <a:r>
                        <a:rPr lang="en-US" sz="900" kern="10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ts val="1200"/>
                        </a:lnSpc>
                      </a:pPr>
                      <a:r>
                        <a:rPr lang="en-US" sz="1100" kern="100">
                          <a:effectLst/>
                          <a:latin typeface="ＭＳ 明朝" panose="02020609040205080304" pitchFamily="17" charset="-128"/>
                          <a:ea typeface="游明朝" panose="02020400000000000000" pitchFamily="18" charset="-128"/>
                          <a:cs typeface="Times New Roman" panose="02020603050405020304" pitchFamily="18" charset="0"/>
                        </a:rPr>
                        <a:t>1,606</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遷延分娩について</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85139289"/>
                  </a:ext>
                </a:extLst>
              </a:tr>
              <a:tr h="2520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胎児心拍数陣痛図の判読について</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68806708"/>
                  </a:ext>
                </a:extLst>
              </a:tr>
              <a:tr h="335280">
                <a:tc rowSpan="2">
                  <a:txBody>
                    <a:bodyPr/>
                    <a:lstStyle/>
                    <a:p>
                      <a:pPr algn="ctr">
                        <a:spcAft>
                          <a:spcPts val="0"/>
                        </a:spcAft>
                        <a:tabLst>
                          <a:tab pos="-66675" algn="l"/>
                          <a:tab pos="652780" algn="l"/>
                        </a:tabLst>
                      </a:pPr>
                      <a:r>
                        <a:rPr lang="ja-JP" sz="1100" kern="100">
                          <a:effectLst/>
                          <a:latin typeface="游明朝" panose="02020400000000000000" pitchFamily="18" charset="-128"/>
                          <a:ea typeface="ＭＳ 明朝" panose="02020609040205080304" pitchFamily="17" charset="-128"/>
                          <a:cs typeface="Times New Roman" panose="02020603050405020304" pitchFamily="18" charset="0"/>
                        </a:rPr>
                        <a:t>第</a:t>
                      </a:r>
                      <a:r>
                        <a:rPr lang="en-US" sz="1100" kern="100">
                          <a:effectLst/>
                          <a:latin typeface="游明朝" panose="02020400000000000000" pitchFamily="18" charset="-128"/>
                          <a:ea typeface="ＭＳ 明朝" panose="02020609040205080304" pitchFamily="17" charset="-128"/>
                          <a:cs typeface="Times New Roman" panose="02020603050405020304" pitchFamily="18" charset="0"/>
                        </a:rPr>
                        <a:t>9</a:t>
                      </a:r>
                      <a:r>
                        <a:rPr lang="ja-JP" sz="1100" kern="100">
                          <a:effectLst/>
                          <a:latin typeface="游明朝" panose="02020400000000000000" pitchFamily="18" charset="-128"/>
                          <a:ea typeface="ＭＳ 明朝" panose="02020609040205080304" pitchFamily="17" charset="-128"/>
                          <a:cs typeface="Times New Roman" panose="02020603050405020304" pitchFamily="18" charset="0"/>
                        </a:rPr>
                        <a:t>回</a:t>
                      </a:r>
                      <a:br>
                        <a:rPr lang="en-US" sz="1100" kern="100">
                          <a:effectLst/>
                          <a:latin typeface="游明朝" panose="02020400000000000000" pitchFamily="18" charset="-128"/>
                          <a:ea typeface="ＭＳ 明朝" panose="02020609040205080304" pitchFamily="17" charset="-128"/>
                          <a:cs typeface="Times New Roman" panose="02020603050405020304" pitchFamily="18" charset="0"/>
                        </a:rPr>
                      </a:br>
                      <a:r>
                        <a:rPr lang="en-US" sz="900" kern="100">
                          <a:effectLst/>
                          <a:latin typeface="ＭＳ 明朝" panose="02020609040205080304" pitchFamily="17" charset="-128"/>
                          <a:ea typeface="游明朝" panose="02020400000000000000" pitchFamily="18" charset="-128"/>
                          <a:cs typeface="Times New Roman" panose="02020603050405020304" pitchFamily="18" charset="0"/>
                        </a:rPr>
                        <a:t>(2019</a:t>
                      </a:r>
                      <a:r>
                        <a:rPr lang="ja-JP" sz="900" kern="100">
                          <a:effectLst/>
                          <a:latin typeface="游明朝" panose="02020400000000000000" pitchFamily="18" charset="-128"/>
                          <a:ea typeface="ＭＳ 明朝" panose="02020609040205080304" pitchFamily="17" charset="-128"/>
                          <a:cs typeface="Times New Roman" panose="02020603050405020304" pitchFamily="18" charset="0"/>
                        </a:rPr>
                        <a:t>年</a:t>
                      </a:r>
                      <a:r>
                        <a:rPr lang="en-US" sz="900" kern="10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ts val="1200"/>
                        </a:lnSpc>
                      </a:pPr>
                      <a:r>
                        <a:rPr lang="en-US" sz="1100" kern="100">
                          <a:effectLst/>
                          <a:latin typeface="ＭＳ 明朝" panose="02020609040205080304" pitchFamily="17" charset="-128"/>
                          <a:ea typeface="游明朝" panose="02020400000000000000" pitchFamily="18" charset="-128"/>
                          <a:cs typeface="Times New Roman" panose="02020603050405020304" pitchFamily="18" charset="0"/>
                        </a:rPr>
                        <a:t>2,113</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原因分析報告書において脳性麻痺発症の主たる原因が明らかではない、または特定困難とされている事例について</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87144066"/>
                  </a:ext>
                </a:extLst>
              </a:tr>
              <a:tr h="2520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胎児心拍数陣痛図について</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52337609"/>
                  </a:ext>
                </a:extLst>
              </a:tr>
              <a:tr h="227330">
                <a:tc rowSpan="2">
                  <a:txBody>
                    <a:bodyPr/>
                    <a:lstStyle/>
                    <a:p>
                      <a:pPr algn="ctr">
                        <a:spcAft>
                          <a:spcPts val="0"/>
                        </a:spcAft>
                        <a:tabLst>
                          <a:tab pos="-66675" algn="l"/>
                          <a:tab pos="652780" algn="l"/>
                        </a:tabLst>
                      </a:pPr>
                      <a:r>
                        <a:rPr lang="ja-JP" sz="1100" kern="100">
                          <a:effectLst/>
                          <a:latin typeface="游明朝" panose="02020400000000000000" pitchFamily="18" charset="-128"/>
                          <a:ea typeface="ＭＳ 明朝" panose="02020609040205080304" pitchFamily="17" charset="-128"/>
                          <a:cs typeface="Times New Roman" panose="02020603050405020304" pitchFamily="18" charset="0"/>
                        </a:rPr>
                        <a:t>第</a:t>
                      </a:r>
                      <a:r>
                        <a:rPr lang="en-US" sz="1100" kern="100">
                          <a:effectLst/>
                          <a:latin typeface="游明朝" panose="02020400000000000000" pitchFamily="18" charset="-128"/>
                          <a:ea typeface="ＭＳ 明朝" panose="02020609040205080304" pitchFamily="17" charset="-128"/>
                          <a:cs typeface="Times New Roman" panose="02020603050405020304" pitchFamily="18" charset="0"/>
                        </a:rPr>
                        <a:t>10</a:t>
                      </a:r>
                      <a:r>
                        <a:rPr lang="ja-JP" sz="1100" kern="100">
                          <a:effectLst/>
                          <a:latin typeface="游明朝" panose="02020400000000000000" pitchFamily="18" charset="-128"/>
                          <a:ea typeface="ＭＳ 明朝" panose="02020609040205080304" pitchFamily="17" charset="-128"/>
                          <a:cs typeface="Times New Roman" panose="02020603050405020304" pitchFamily="18" charset="0"/>
                        </a:rPr>
                        <a:t>回</a:t>
                      </a:r>
                      <a:br>
                        <a:rPr lang="en-US" sz="1100" kern="100">
                          <a:effectLst/>
                          <a:latin typeface="游明朝" panose="02020400000000000000" pitchFamily="18" charset="-128"/>
                          <a:ea typeface="ＭＳ 明朝" panose="02020609040205080304" pitchFamily="17" charset="-128"/>
                          <a:cs typeface="Times New Roman" panose="02020603050405020304" pitchFamily="18" charset="0"/>
                        </a:rPr>
                      </a:br>
                      <a:r>
                        <a:rPr lang="en-US" sz="900" kern="100">
                          <a:effectLst/>
                          <a:latin typeface="ＭＳ 明朝" panose="02020609040205080304" pitchFamily="17" charset="-128"/>
                          <a:ea typeface="游明朝" panose="02020400000000000000" pitchFamily="18" charset="-128"/>
                          <a:cs typeface="Times New Roman" panose="02020603050405020304" pitchFamily="18" charset="0"/>
                        </a:rPr>
                        <a:t>(2020</a:t>
                      </a:r>
                      <a:r>
                        <a:rPr lang="ja-JP" sz="900" kern="100">
                          <a:effectLst/>
                          <a:latin typeface="游明朝" panose="02020400000000000000" pitchFamily="18" charset="-128"/>
                          <a:ea typeface="ＭＳ 明朝" panose="02020609040205080304" pitchFamily="17" charset="-128"/>
                          <a:cs typeface="Times New Roman" panose="02020603050405020304" pitchFamily="18" charset="0"/>
                        </a:rPr>
                        <a:t>年</a:t>
                      </a:r>
                      <a:r>
                        <a:rPr lang="en-US" sz="900" kern="10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ts val="1200"/>
                        </a:lnSpc>
                      </a:pPr>
                      <a:r>
                        <a:rPr lang="en-US" sz="1100" kern="100">
                          <a:effectLst/>
                          <a:latin typeface="ＭＳ 明朝" panose="02020609040205080304" pitchFamily="17" charset="-128"/>
                          <a:ea typeface="游明朝" panose="02020400000000000000" pitchFamily="18" charset="-128"/>
                          <a:cs typeface="Times New Roman" panose="02020603050405020304" pitchFamily="18" charset="0"/>
                        </a:rPr>
                        <a:t>2,457</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新生児管理について</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08626722"/>
                  </a:ext>
                </a:extLst>
              </a:tr>
              <a:tr h="227330">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胎児心拍数陣痛図について（早産における胎児心拍数陣痛図の判読について）</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2522320"/>
                  </a:ext>
                </a:extLst>
              </a:tr>
              <a:tr h="382270">
                <a:tc>
                  <a:txBody>
                    <a:bodyPr/>
                    <a:lstStyle/>
                    <a:p>
                      <a:pPr algn="ctr">
                        <a:lnSpc>
                          <a:spcPts val="1200"/>
                        </a:lnSpc>
                        <a:spcAft>
                          <a:spcPts val="0"/>
                        </a:spcAft>
                        <a:tabLst>
                          <a:tab pos="-66675" algn="l"/>
                          <a:tab pos="652780" algn="l"/>
                        </a:tabLst>
                      </a:pPr>
                      <a:r>
                        <a:rPr lang="ja-JP" sz="1100" kern="100" dirty="0">
                          <a:effectLst/>
                          <a:latin typeface="游明朝" panose="02020400000000000000" pitchFamily="18" charset="-128"/>
                          <a:ea typeface="ＭＳ 明朝" panose="02020609040205080304" pitchFamily="17" charset="-128"/>
                          <a:cs typeface="Times New Roman" panose="02020603050405020304" pitchFamily="18" charset="0"/>
                        </a:rPr>
                        <a:t>第</a:t>
                      </a:r>
                      <a:r>
                        <a:rPr lang="en-US" sz="1100" kern="100" dirty="0">
                          <a:effectLst/>
                          <a:latin typeface="游明朝" panose="02020400000000000000" pitchFamily="18" charset="-128"/>
                          <a:ea typeface="ＭＳ 明朝" panose="02020609040205080304" pitchFamily="17" charset="-128"/>
                          <a:cs typeface="Times New Roman" panose="02020603050405020304" pitchFamily="18" charset="0"/>
                        </a:rPr>
                        <a:t>11</a:t>
                      </a:r>
                      <a:r>
                        <a:rPr lang="ja-JP" sz="1100" kern="100" dirty="0">
                          <a:effectLst/>
                          <a:latin typeface="游明朝" panose="02020400000000000000" pitchFamily="18" charset="-128"/>
                          <a:ea typeface="ＭＳ 明朝" panose="02020609040205080304" pitchFamily="17" charset="-128"/>
                          <a:cs typeface="Times New Roman" panose="02020603050405020304" pitchFamily="18" charset="0"/>
                        </a:rPr>
                        <a:t>回</a:t>
                      </a:r>
                      <a:br>
                        <a:rPr lang="en-US" sz="1100" kern="100" dirty="0">
                          <a:effectLst/>
                          <a:latin typeface="游明朝" panose="02020400000000000000" pitchFamily="18" charset="-128"/>
                          <a:ea typeface="ＭＳ 明朝" panose="02020609040205080304" pitchFamily="17" charset="-128"/>
                          <a:cs typeface="Times New Roman" panose="02020603050405020304" pitchFamily="18" charset="0"/>
                        </a:rPr>
                      </a:br>
                      <a:r>
                        <a:rPr lang="en-US" sz="900" kern="100" dirty="0">
                          <a:effectLst/>
                          <a:latin typeface="ＭＳ 明朝" panose="02020609040205080304" pitchFamily="17" charset="-128"/>
                          <a:ea typeface="游明朝" panose="02020400000000000000" pitchFamily="18" charset="-128"/>
                          <a:cs typeface="Times New Roman" panose="02020603050405020304" pitchFamily="18" charset="0"/>
                        </a:rPr>
                        <a:t>(2021</a:t>
                      </a:r>
                      <a:r>
                        <a:rPr lang="ja-JP" sz="900" kern="100" dirty="0">
                          <a:effectLst/>
                          <a:latin typeface="游明朝" panose="02020400000000000000" pitchFamily="18" charset="-128"/>
                          <a:ea typeface="ＭＳ 明朝" panose="02020609040205080304" pitchFamily="17" charset="-128"/>
                          <a:cs typeface="Times New Roman" panose="02020603050405020304" pitchFamily="18" charset="0"/>
                        </a:rPr>
                        <a:t>年</a:t>
                      </a:r>
                      <a:r>
                        <a:rPr lang="en-US" sz="900" kern="100" dirty="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pPr>
                      <a:r>
                        <a:rPr lang="en-US" sz="1100" kern="100">
                          <a:effectLst/>
                          <a:latin typeface="ＭＳ 明朝" panose="02020609040205080304" pitchFamily="17" charset="-128"/>
                          <a:ea typeface="游明朝" panose="02020400000000000000" pitchFamily="18" charset="-128"/>
                          <a:cs typeface="Times New Roman" panose="02020603050405020304" pitchFamily="18" charset="0"/>
                        </a:rPr>
                        <a:t>2,527</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羊水量の異常について</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47258338"/>
                  </a:ext>
                </a:extLst>
              </a:tr>
            </a:tbl>
          </a:graphicData>
        </a:graphic>
      </p:graphicFrame>
      <p:graphicFrame>
        <p:nvGraphicFramePr>
          <p:cNvPr id="5" name="表 4">
            <a:extLst>
              <a:ext uri="{FF2B5EF4-FFF2-40B4-BE49-F238E27FC236}">
                <a16:creationId xmlns:a16="http://schemas.microsoft.com/office/drawing/2014/main" id="{95E6C6A7-B618-94B6-3EDD-4CABFFFC5809}"/>
              </a:ext>
            </a:extLst>
          </p:cNvPr>
          <p:cNvGraphicFramePr>
            <a:graphicFrameLocks noGrp="1"/>
          </p:cNvGraphicFramePr>
          <p:nvPr/>
        </p:nvGraphicFramePr>
        <p:xfrm>
          <a:off x="652934" y="5232452"/>
          <a:ext cx="8568952" cy="1036320"/>
        </p:xfrm>
        <a:graphic>
          <a:graphicData uri="http://schemas.openxmlformats.org/drawingml/2006/table">
            <a:tbl>
              <a:tblPr firstRow="1" firstCol="1" bandRow="1"/>
              <a:tblGrid>
                <a:gridCol w="773932">
                  <a:extLst>
                    <a:ext uri="{9D8B030D-6E8A-4147-A177-3AD203B41FA5}">
                      <a16:colId xmlns:a16="http://schemas.microsoft.com/office/drawing/2014/main" val="202959527"/>
                    </a:ext>
                  </a:extLst>
                </a:gridCol>
                <a:gridCol w="792088">
                  <a:extLst>
                    <a:ext uri="{9D8B030D-6E8A-4147-A177-3AD203B41FA5}">
                      <a16:colId xmlns:a16="http://schemas.microsoft.com/office/drawing/2014/main" val="3748408601"/>
                    </a:ext>
                  </a:extLst>
                </a:gridCol>
                <a:gridCol w="7002932">
                  <a:extLst>
                    <a:ext uri="{9D8B030D-6E8A-4147-A177-3AD203B41FA5}">
                      <a16:colId xmlns:a16="http://schemas.microsoft.com/office/drawing/2014/main" val="3203087731"/>
                    </a:ext>
                  </a:extLst>
                </a:gridCol>
              </a:tblGrid>
              <a:tr h="266065">
                <a:tc rowSpan="2">
                  <a:txBody>
                    <a:bodyPr/>
                    <a:lstStyle/>
                    <a:p>
                      <a:pPr marL="0" marR="0" lvl="0" indent="0" algn="ctr" defTabSz="914400" rtl="0" eaLnBrk="1" fontAlgn="auto" latinLnBrk="0" hangingPunct="1">
                        <a:lnSpc>
                          <a:spcPts val="1200"/>
                        </a:lnSpc>
                        <a:spcBef>
                          <a:spcPts val="0"/>
                        </a:spcBef>
                        <a:spcAft>
                          <a:spcPts val="0"/>
                        </a:spcAft>
                        <a:buClrTx/>
                        <a:buSzTx/>
                        <a:buFontTx/>
                        <a:buNone/>
                        <a:tabLst>
                          <a:tab pos="-66675" algn="l"/>
                          <a:tab pos="652780" algn="l"/>
                        </a:tabLst>
                        <a:defRPr/>
                      </a:pPr>
                      <a:r>
                        <a:rPr kumimoji="1" lang="ja-JP" altLang="ja-JP" sz="1100" kern="100" dirty="0">
                          <a:solidFill>
                            <a:schemeClr val="tx1"/>
                          </a:solidFill>
                          <a:effectLst/>
                          <a:latin typeface="游明朝" panose="02020400000000000000" pitchFamily="18" charset="-128"/>
                          <a:ea typeface="ＭＳ 明朝" panose="02020609040205080304" pitchFamily="17" charset="-128"/>
                          <a:cs typeface="Times New Roman" panose="02020603050405020304" pitchFamily="18" charset="0"/>
                        </a:rPr>
                        <a:t>第</a:t>
                      </a:r>
                      <a:r>
                        <a:rPr kumimoji="1" lang="en-US" altLang="ja-JP" sz="1100" kern="100" dirty="0">
                          <a:solidFill>
                            <a:schemeClr val="tx1"/>
                          </a:solidFill>
                          <a:effectLst/>
                          <a:latin typeface="游明朝" panose="02020400000000000000" pitchFamily="18" charset="-128"/>
                          <a:ea typeface="ＭＳ 明朝" panose="02020609040205080304" pitchFamily="17" charset="-128"/>
                          <a:cs typeface="Times New Roman" panose="02020603050405020304" pitchFamily="18" charset="0"/>
                        </a:rPr>
                        <a:t>12</a:t>
                      </a:r>
                      <a:r>
                        <a:rPr kumimoji="1" lang="ja-JP" altLang="ja-JP" sz="1100" kern="100" dirty="0">
                          <a:solidFill>
                            <a:schemeClr val="tx1"/>
                          </a:solidFill>
                          <a:effectLst/>
                          <a:latin typeface="游明朝" panose="02020400000000000000" pitchFamily="18" charset="-128"/>
                          <a:ea typeface="ＭＳ 明朝" panose="02020609040205080304" pitchFamily="17" charset="-128"/>
                          <a:cs typeface="Times New Roman" panose="02020603050405020304" pitchFamily="18" charset="0"/>
                        </a:rPr>
                        <a:t>回</a:t>
                      </a:r>
                      <a:br>
                        <a:rPr kumimoji="1" lang="en-US" altLang="ja-JP" sz="1100" kern="100" dirty="0">
                          <a:solidFill>
                            <a:schemeClr val="tx1"/>
                          </a:solidFill>
                          <a:effectLst/>
                          <a:latin typeface="游明朝" panose="02020400000000000000" pitchFamily="18" charset="-128"/>
                          <a:ea typeface="ＭＳ 明朝" panose="02020609040205080304" pitchFamily="17" charset="-128"/>
                          <a:cs typeface="Times New Roman" panose="02020603050405020304" pitchFamily="18" charset="0"/>
                        </a:rPr>
                      </a:br>
                      <a:r>
                        <a:rPr kumimoji="1" lang="en-US" altLang="ja-JP" sz="900" kern="100" dirty="0">
                          <a:solidFill>
                            <a:schemeClr val="tx1"/>
                          </a:solidFill>
                          <a:effectLst/>
                          <a:latin typeface="ＭＳ 明朝" panose="02020609040205080304" pitchFamily="17" charset="-128"/>
                          <a:ea typeface="游明朝" panose="02020400000000000000" pitchFamily="18" charset="-128"/>
                          <a:cs typeface="Times New Roman" panose="02020603050405020304" pitchFamily="18" charset="0"/>
                        </a:rPr>
                        <a:t>(2022</a:t>
                      </a:r>
                      <a:r>
                        <a:rPr kumimoji="1" lang="ja-JP" altLang="ja-JP" sz="900" kern="100" dirty="0">
                          <a:solidFill>
                            <a:schemeClr val="tx1"/>
                          </a:solidFill>
                          <a:effectLst/>
                          <a:latin typeface="ＭＳ 明朝" panose="02020609040205080304" pitchFamily="17" charset="-128"/>
                          <a:ea typeface="游明朝" panose="02020400000000000000" pitchFamily="18" charset="-128"/>
                          <a:cs typeface="Times New Roman" panose="02020603050405020304" pitchFamily="18" charset="0"/>
                        </a:rPr>
                        <a:t>年</a:t>
                      </a:r>
                      <a:r>
                        <a:rPr kumimoji="1" lang="en-US" altLang="ja-JP" sz="900" kern="100" dirty="0">
                          <a:solidFill>
                            <a:schemeClr val="tx1"/>
                          </a:solidFill>
                          <a:effectLst/>
                          <a:latin typeface="ＭＳ 明朝" panose="02020609040205080304" pitchFamily="17" charset="-128"/>
                          <a:ea typeface="游明朝" panose="02020400000000000000" pitchFamily="18" charset="-128"/>
                          <a:cs typeface="Times New Roman" panose="02020603050405020304" pitchFamily="18" charset="0"/>
                        </a:rPr>
                        <a:t>)</a:t>
                      </a:r>
                      <a:endParaRPr kumimoji="1" lang="ja-JP" altLang="ja-JP" sz="900" kern="100" dirty="0">
                        <a:solidFill>
                          <a:schemeClr val="tx1"/>
                        </a:solidFill>
                        <a:effectLst/>
                        <a:latin typeface="ＭＳ 明朝" panose="02020609040205080304" pitchFamily="17"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ts val="1200"/>
                        </a:lnSpc>
                      </a:pPr>
                      <a:r>
                        <a:rPr lang="en-US" sz="1100" kern="100" dirty="0">
                          <a:effectLst/>
                          <a:latin typeface="ＭＳ 明朝" panose="02020609040205080304" pitchFamily="17" charset="-128"/>
                          <a:ea typeface="游明朝" panose="02020400000000000000" pitchFamily="18" charset="-128"/>
                          <a:cs typeface="Times New Roman" panose="02020603050405020304" pitchFamily="18" charset="0"/>
                        </a:rPr>
                        <a:t>2,792</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200"/>
                        </a:lnSpc>
                      </a:pPr>
                      <a:r>
                        <a:rPr lang="ja-JP" sz="1000" kern="100">
                          <a:effectLst/>
                          <a:latin typeface="游明朝" panose="02020400000000000000" pitchFamily="18" charset="-128"/>
                          <a:ea typeface="ＭＳ 明朝" panose="02020609040205080304" pitchFamily="17" charset="-128"/>
                          <a:cs typeface="Times New Roman" panose="02020603050405020304" pitchFamily="18" charset="0"/>
                        </a:rPr>
                        <a:t>新生児蘇生について</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1676846"/>
                  </a:ext>
                </a:extLst>
              </a:tr>
              <a:tr h="26606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子宮内感染について</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53592711"/>
                  </a:ext>
                </a:extLst>
              </a:tr>
              <a:tr h="252095">
                <a:tc rowSpan="2">
                  <a:txBody>
                    <a:bodyPr/>
                    <a:lstStyle/>
                    <a:p>
                      <a:pPr algn="ctr">
                        <a:spcAft>
                          <a:spcPts val="0"/>
                        </a:spcAft>
                        <a:tabLst>
                          <a:tab pos="-66675" algn="l"/>
                          <a:tab pos="652780" algn="l"/>
                        </a:tabLst>
                      </a:pPr>
                      <a:r>
                        <a:rPr lang="ja-JP" sz="1100" kern="100" dirty="0">
                          <a:effectLst/>
                          <a:latin typeface="游明朝" panose="02020400000000000000" pitchFamily="18" charset="-128"/>
                          <a:ea typeface="ＭＳ 明朝" panose="02020609040205080304" pitchFamily="17" charset="-128"/>
                          <a:cs typeface="Times New Roman" panose="02020603050405020304" pitchFamily="18" charset="0"/>
                        </a:rPr>
                        <a:t>第</a:t>
                      </a:r>
                      <a:r>
                        <a:rPr lang="en-US" sz="1100" kern="100" dirty="0">
                          <a:effectLst/>
                          <a:latin typeface="游明朝" panose="02020400000000000000" pitchFamily="18" charset="-128"/>
                          <a:ea typeface="ＭＳ 明朝" panose="02020609040205080304" pitchFamily="17" charset="-128"/>
                          <a:cs typeface="Times New Roman" panose="02020603050405020304" pitchFamily="18" charset="0"/>
                        </a:rPr>
                        <a:t>13</a:t>
                      </a:r>
                      <a:r>
                        <a:rPr lang="ja-JP" sz="1100" kern="100" dirty="0">
                          <a:effectLst/>
                          <a:latin typeface="游明朝" panose="02020400000000000000" pitchFamily="18" charset="-128"/>
                          <a:ea typeface="ＭＳ 明朝" panose="02020609040205080304" pitchFamily="17" charset="-128"/>
                          <a:cs typeface="Times New Roman" panose="02020603050405020304" pitchFamily="18" charset="0"/>
                        </a:rPr>
                        <a:t>回</a:t>
                      </a:r>
                      <a:br>
                        <a:rPr lang="en-US" sz="1100" kern="100" dirty="0">
                          <a:effectLst/>
                          <a:latin typeface="游明朝" panose="02020400000000000000" pitchFamily="18" charset="-128"/>
                          <a:ea typeface="ＭＳ 明朝" panose="02020609040205080304" pitchFamily="17" charset="-128"/>
                          <a:cs typeface="Times New Roman" panose="02020603050405020304" pitchFamily="18" charset="0"/>
                        </a:rPr>
                      </a:br>
                      <a:r>
                        <a:rPr lang="en-US" sz="900" kern="100" dirty="0">
                          <a:effectLst/>
                          <a:latin typeface="ＭＳ 明朝" panose="02020609040205080304" pitchFamily="17" charset="-128"/>
                          <a:ea typeface="游明朝" panose="02020400000000000000" pitchFamily="18" charset="-128"/>
                          <a:cs typeface="Times New Roman" panose="02020603050405020304" pitchFamily="18" charset="0"/>
                        </a:rPr>
                        <a:t>(2023</a:t>
                      </a:r>
                      <a:r>
                        <a:rPr lang="ja-JP" sz="900" kern="100" dirty="0">
                          <a:effectLst/>
                          <a:latin typeface="游明朝" panose="02020400000000000000" pitchFamily="18" charset="-128"/>
                          <a:ea typeface="ＭＳ 明朝" panose="02020609040205080304" pitchFamily="17" charset="-128"/>
                          <a:cs typeface="Times New Roman" panose="02020603050405020304" pitchFamily="18" charset="0"/>
                        </a:rPr>
                        <a:t>年</a:t>
                      </a:r>
                      <a:r>
                        <a:rPr lang="en-US" sz="900" kern="100" dirty="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ts val="1200"/>
                        </a:lnSpc>
                      </a:pPr>
                      <a:r>
                        <a:rPr lang="en-US" sz="1100" kern="100" dirty="0">
                          <a:effectLst/>
                          <a:latin typeface="ＭＳ 明朝" panose="02020609040205080304" pitchFamily="17" charset="-128"/>
                          <a:ea typeface="游明朝" panose="02020400000000000000" pitchFamily="18" charset="-128"/>
                          <a:cs typeface="Times New Roman" panose="02020603050405020304" pitchFamily="18" charset="0"/>
                        </a:rPr>
                        <a:t>3,063</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子宮収縮薬について（概況）</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66318548"/>
                  </a:ext>
                </a:extLst>
              </a:tr>
              <a:tr h="2520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子宮収縮薬について（医療従事者と妊産婦・家族のコミュニケーション）</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24619100"/>
                  </a:ext>
                </a:extLst>
              </a:tr>
            </a:tbl>
          </a:graphicData>
        </a:graphic>
      </p:graphicFrame>
    </p:spTree>
    <p:extLst>
      <p:ext uri="{BB962C8B-B14F-4D97-AF65-F5344CB8AC3E}">
        <p14:creationId xmlns:p14="http://schemas.microsoft.com/office/powerpoint/2010/main" val="2663079471"/>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23</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3" name="AutoShape 3">
            <a:extLst>
              <a:ext uri="{FF2B5EF4-FFF2-40B4-BE49-F238E27FC236}">
                <a16:creationId xmlns:a16="http://schemas.microsoft.com/office/drawing/2014/main" id="{6B798B1D-8245-4286-9E3D-BB1919D1DD89}"/>
              </a:ext>
            </a:extLst>
          </p:cNvPr>
          <p:cNvSpPr>
            <a:spLocks noChangeArrowheads="1"/>
          </p:cNvSpPr>
          <p:nvPr/>
        </p:nvSpPr>
        <p:spPr bwMode="auto">
          <a:xfrm>
            <a:off x="362206" y="1269554"/>
            <a:ext cx="9180000" cy="2807050"/>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繰り返し分析を行ったテーマのうち、分析回数が特に多かったテーマは、</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0" marR="0" lvl="0" indent="0" defTabSz="957263" rtl="0" eaLnBrk="1" fontAlgn="base" latinLnBrk="0" hangingPunct="1">
              <a:lnSpc>
                <a:spcPct val="120000"/>
              </a:lnSpc>
              <a:spcBef>
                <a:spcPct val="20000"/>
              </a:spcBef>
              <a:spcAft>
                <a:spcPct val="0"/>
              </a:spcAft>
              <a:buClrTx/>
              <a:buSzTx/>
              <a:buNone/>
              <a:tabLst/>
              <a:defRPr/>
            </a:pPr>
            <a:r>
              <a:rPr lang="ja-JP" altLang="en-US" sz="2000" dirty="0">
                <a:solidFill>
                  <a:srgbClr val="000000"/>
                </a:solidFill>
                <a:latin typeface="HG丸ｺﾞｼｯｸM-PRO"/>
                <a:ea typeface="HG丸ｺﾞｼｯｸM-PRO"/>
              </a:rPr>
              <a:t>　以下の３つであった。</a:t>
            </a:r>
            <a:endParaRPr lang="en-US" altLang="ja-JP" sz="2000" dirty="0">
              <a:solidFill>
                <a:srgbClr val="000000"/>
              </a:solidFill>
              <a:latin typeface="HG丸ｺﾞｼｯｸM-PRO"/>
              <a:ea typeface="HG丸ｺﾞｼｯｸM-PRO"/>
            </a:endParaRPr>
          </a:p>
          <a:p>
            <a:pPr marL="0" marR="0" lvl="0" indent="0" defTabSz="957263" rtl="0" eaLnBrk="1" fontAlgn="base" latinLnBrk="0" hangingPunct="1">
              <a:lnSpc>
                <a:spcPct val="120000"/>
              </a:lnSpc>
              <a:spcBef>
                <a:spcPct val="20000"/>
              </a:spcBef>
              <a:spcAft>
                <a:spcPct val="0"/>
              </a:spcAft>
              <a:buClrTx/>
              <a:buSzTx/>
              <a:buNone/>
              <a:tabLst/>
              <a:defRPr/>
            </a:pPr>
            <a:r>
              <a:rPr kumimoji="1" lang="ja-JP" altLang="en-US" sz="2000" i="0" strike="noStrike" kern="1200" cap="none" spc="0" normalizeH="0" baseline="0" noProof="0" dirty="0">
                <a:ln>
                  <a:noFill/>
                </a:ln>
                <a:solidFill>
                  <a:srgbClr val="000000"/>
                </a:solidFill>
                <a:effectLst/>
                <a:uLnTx/>
                <a:uFillTx/>
                <a:latin typeface="HG丸ｺﾞｼｯｸM-PRO"/>
                <a:ea typeface="HG丸ｺﾞｼｯｸM-PRO"/>
                <a:cs typeface="+mn-cs"/>
              </a:rPr>
              <a:t>   （</a:t>
            </a:r>
            <a:r>
              <a:rPr lang="en-US" altLang="ja-JP" sz="2000" dirty="0">
                <a:solidFill>
                  <a:srgbClr val="000000"/>
                </a:solidFill>
                <a:latin typeface="HG丸ｺﾞｼｯｸM-PRO"/>
                <a:ea typeface="HG丸ｺﾞｼｯｸM-PRO"/>
              </a:rPr>
              <a:t>1</a:t>
            </a:r>
            <a:r>
              <a:rPr kumimoji="1" lang="ja-JP" altLang="en-US" sz="2000" i="0"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「胎児心拍数聴取や胎児心拍数陣痛図の判読」</a:t>
            </a:r>
            <a:endParaRPr lang="en-US" altLang="ja-JP" sz="2000" dirty="0">
              <a:solidFill>
                <a:srgbClr val="000000"/>
              </a:solidFill>
              <a:latin typeface="HG丸ｺﾞｼｯｸM-PRO"/>
              <a:ea typeface="HG丸ｺﾞｼｯｸM-PRO"/>
            </a:endParaRPr>
          </a:p>
          <a:p>
            <a:pPr marL="0" marR="0" lvl="0" indent="0" defTabSz="957263" rtl="0" eaLnBrk="1" fontAlgn="base" latinLnBrk="0" hangingPunct="1">
              <a:lnSpc>
                <a:spcPct val="120000"/>
              </a:lnSpc>
              <a:spcBef>
                <a:spcPct val="20000"/>
              </a:spcBef>
              <a:spcAft>
                <a:spcPct val="0"/>
              </a:spcAft>
              <a:buClrTx/>
              <a:buSzTx/>
              <a:buNone/>
              <a:tabLst/>
              <a:defRPr/>
            </a:pPr>
            <a:r>
              <a:rPr lang="ja-JP" altLang="en-US" sz="2000" dirty="0">
                <a:solidFill>
                  <a:srgbClr val="000000"/>
                </a:solidFill>
                <a:latin typeface="HG丸ｺﾞｼｯｸM-PRO"/>
                <a:ea typeface="HG丸ｺﾞｼｯｸM-PRO"/>
              </a:rPr>
              <a:t>　（</a:t>
            </a:r>
            <a:r>
              <a:rPr lang="en-US" altLang="ja-JP" sz="2000" dirty="0">
                <a:solidFill>
                  <a:srgbClr val="000000"/>
                </a:solidFill>
                <a:latin typeface="HG丸ｺﾞｼｯｸM-PRO"/>
                <a:ea typeface="HG丸ｺﾞｼｯｸM-PRO"/>
              </a:rPr>
              <a:t>2</a:t>
            </a:r>
            <a:r>
              <a:rPr lang="ja-JP" altLang="en-US" sz="2000" dirty="0">
                <a:solidFill>
                  <a:srgbClr val="000000"/>
                </a:solidFill>
                <a:latin typeface="HG丸ｺﾞｼｯｸM-PRO"/>
                <a:ea typeface="HG丸ｺﾞｼｯｸM-PRO"/>
              </a:rPr>
              <a:t>）「新生児蘇生や新生児管理」</a:t>
            </a:r>
            <a:endParaRPr lang="en-US" altLang="ja-JP" sz="2000" dirty="0">
              <a:solidFill>
                <a:srgbClr val="000000"/>
              </a:solidFill>
              <a:latin typeface="HG丸ｺﾞｼｯｸM-PRO"/>
              <a:ea typeface="HG丸ｺﾞｼｯｸM-PRO"/>
            </a:endParaRPr>
          </a:p>
          <a:p>
            <a:pPr marL="0" marR="0" lvl="0" indent="0" defTabSz="957263" rtl="0" eaLnBrk="1" fontAlgn="base" latinLnBrk="0" hangingPunct="1">
              <a:lnSpc>
                <a:spcPct val="120000"/>
              </a:lnSpc>
              <a:spcBef>
                <a:spcPct val="20000"/>
              </a:spcBef>
              <a:spcAft>
                <a:spcPct val="0"/>
              </a:spcAft>
              <a:buClrTx/>
              <a:buSzTx/>
              <a:buNone/>
              <a:tabLst/>
              <a:defRPr/>
            </a:pPr>
            <a:r>
              <a:rPr lang="ja-JP" altLang="en-US" sz="2000" dirty="0">
                <a:solidFill>
                  <a:srgbClr val="000000"/>
                </a:solidFill>
                <a:latin typeface="HG丸ｺﾞｼｯｸM-PRO"/>
                <a:ea typeface="HG丸ｺﾞｼｯｸM-PRO"/>
              </a:rPr>
              <a:t>　（</a:t>
            </a:r>
            <a:r>
              <a:rPr lang="en-US" altLang="ja-JP" sz="2000" dirty="0">
                <a:solidFill>
                  <a:srgbClr val="000000"/>
                </a:solidFill>
                <a:latin typeface="HG丸ｺﾞｼｯｸM-PRO"/>
                <a:ea typeface="HG丸ｺﾞｼｯｸM-PRO"/>
              </a:rPr>
              <a:t>3</a:t>
            </a:r>
            <a:r>
              <a:rPr lang="ja-JP" altLang="en-US" sz="2000" dirty="0">
                <a:solidFill>
                  <a:srgbClr val="000000"/>
                </a:solidFill>
                <a:latin typeface="HG丸ｺﾞｼｯｸM-PRO"/>
                <a:ea typeface="HG丸ｺﾞｼｯｸM-PRO"/>
              </a:rPr>
              <a:t>）「子宮収縮薬」</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3" name="Rectangle 2">
            <a:extLst>
              <a:ext uri="{FF2B5EF4-FFF2-40B4-BE49-F238E27FC236}">
                <a16:creationId xmlns:a16="http://schemas.microsoft.com/office/drawing/2014/main" id="{AECCDBA2-907F-680E-4511-6BC9E2B40FD8}"/>
              </a:ext>
            </a:extLst>
          </p:cNvPr>
          <p:cNvSpPr txBox="1">
            <a:spLocks noChangeArrowheads="1"/>
          </p:cNvSpPr>
          <p:nvPr/>
        </p:nvSpPr>
        <p:spPr bwMode="auto">
          <a:xfrm>
            <a:off x="1567830" y="307608"/>
            <a:ext cx="7700691"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これまでに取り上げた分析テーマ</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1</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）再発防止に関する報告書で取り上げた分析テーマについて③</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Tree>
    <p:extLst>
      <p:ext uri="{BB962C8B-B14F-4D97-AF65-F5344CB8AC3E}">
        <p14:creationId xmlns:p14="http://schemas.microsoft.com/office/powerpoint/2010/main" val="2651866187"/>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24</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 name="Rectangle 2">
            <a:extLst>
              <a:ext uri="{FF2B5EF4-FFF2-40B4-BE49-F238E27FC236}">
                <a16:creationId xmlns:a16="http://schemas.microsoft.com/office/drawing/2014/main" id="{24B0A588-7370-0746-62AB-3335A665C906}"/>
              </a:ext>
            </a:extLst>
          </p:cNvPr>
          <p:cNvSpPr txBox="1">
            <a:spLocks noChangeArrowheads="1"/>
          </p:cNvSpPr>
          <p:nvPr/>
        </p:nvSpPr>
        <p:spPr bwMode="auto">
          <a:xfrm>
            <a:off x="1567830" y="307608"/>
            <a:ext cx="7700691"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これまでに取り上げた分析テーマ</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1</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）再発防止に関する報告書で取り上げた分析テーマについて</a:t>
            </a:r>
            <a:r>
              <a:rPr lang="ja-JP" altLang="en-US" sz="2000" dirty="0">
                <a:solidFill>
                  <a:srgbClr val="000000"/>
                </a:solidFill>
                <a:latin typeface="HG丸ｺﾞｼｯｸM-PRO"/>
                <a:ea typeface="HG丸ｺﾞｼｯｸM-PRO"/>
              </a:rPr>
              <a:t>④</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
        <p:nvSpPr>
          <p:cNvPr id="5" name="AutoShape 3">
            <a:extLst>
              <a:ext uri="{FF2B5EF4-FFF2-40B4-BE49-F238E27FC236}">
                <a16:creationId xmlns:a16="http://schemas.microsoft.com/office/drawing/2014/main" id="{01A9E772-ED51-20BC-A36B-9573C407636C}"/>
              </a:ext>
            </a:extLst>
          </p:cNvPr>
          <p:cNvSpPr>
            <a:spLocks noChangeArrowheads="1"/>
          </p:cNvSpPr>
          <p:nvPr/>
        </p:nvSpPr>
        <p:spPr bwMode="auto">
          <a:xfrm>
            <a:off x="360000" y="1126800"/>
            <a:ext cx="9180000" cy="5039298"/>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20000"/>
              </a:lnSpc>
              <a:spcBef>
                <a:spcPct val="20000"/>
              </a:spcBef>
              <a:spcAft>
                <a:spcPct val="0"/>
              </a:spcAft>
              <a:buClrTx/>
              <a:buSzTx/>
              <a:buFontTx/>
              <a:buNone/>
              <a:tabLst/>
              <a:defRPr/>
            </a:pPr>
            <a:r>
              <a:rPr kumimoji="1" lang="ja-JP" altLang="en-US" sz="2200" b="1" i="0" u="sng" strike="noStrike" kern="1200" cap="none" spc="0" normalizeH="0" baseline="0" noProof="0" dirty="0">
                <a:ln>
                  <a:noFill/>
                </a:ln>
                <a:solidFill>
                  <a:srgbClr val="000000"/>
                </a:solidFill>
                <a:effectLst/>
                <a:uLnTx/>
                <a:uFillTx/>
                <a:latin typeface="HG丸ｺﾞｼｯｸM-PRO"/>
                <a:ea typeface="HG丸ｺﾞｼｯｸM-PRO"/>
                <a:cs typeface="+mn-cs"/>
              </a:rPr>
              <a:t>（</a:t>
            </a:r>
            <a:r>
              <a:rPr lang="en-US" altLang="ja-JP" sz="2200" b="1" u="sng" dirty="0">
                <a:solidFill>
                  <a:srgbClr val="000000"/>
                </a:solidFill>
                <a:latin typeface="HG丸ｺﾞｼｯｸM-PRO"/>
                <a:ea typeface="HG丸ｺﾞｼｯｸM-PRO"/>
              </a:rPr>
              <a:t>1</a:t>
            </a:r>
            <a:r>
              <a:rPr kumimoji="1" lang="ja-JP" altLang="en-US" sz="2200" b="1" i="0" u="sng" strike="noStrike" kern="1200" cap="none" spc="0" normalizeH="0" baseline="0" noProof="0" dirty="0">
                <a:ln>
                  <a:noFill/>
                </a:ln>
                <a:solidFill>
                  <a:srgbClr val="000000"/>
                </a:solidFill>
                <a:effectLst/>
                <a:uLnTx/>
                <a:uFillTx/>
                <a:latin typeface="HG丸ｺﾞｼｯｸM-PRO"/>
                <a:ea typeface="HG丸ｺﾞｼｯｸM-PRO"/>
                <a:cs typeface="+mn-cs"/>
              </a:rPr>
              <a:t>）胎児心拍数聴取や胎児心拍数陣痛図の判読</a:t>
            </a:r>
            <a:endParaRPr kumimoji="1" lang="en-US" altLang="ja-JP" sz="2200" b="1" i="0" u="sng"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effectLst/>
                <a:uLnTx/>
                <a:uFillTx/>
                <a:latin typeface="HG丸ｺﾞｼｯｸM-PRO"/>
                <a:ea typeface="HG丸ｺﾞｼｯｸM-PRO"/>
                <a:cs typeface="+mn-cs"/>
              </a:rPr>
              <a:t>第</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1</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回再発防止に関する報告書では、産婦人科診療ガイドラインおよび助産所業務ガイドラインに従った胎児心拍数モニタリングの実施方法について提言した。第</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3</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回再発防止に関する報告書では、分娩の状況や胎児の状態に合わせた胎児心拍数聴取の詳細な方法について提言した。</a:t>
            </a:r>
            <a:endParaRPr kumimoji="1" lang="en-US" altLang="ja-JP" sz="2000" b="0" i="0" u="none" strike="noStrike" kern="1200" cap="none" spc="0" normalizeH="0" baseline="0" noProof="0" dirty="0">
              <a:ln>
                <a:noFill/>
              </a:ln>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effectLst/>
                <a:uLnTx/>
                <a:uFillTx/>
                <a:latin typeface="HG丸ｺﾞｼｯｸM-PRO"/>
                <a:ea typeface="HG丸ｺﾞｼｯｸM-PRO"/>
                <a:cs typeface="+mn-cs"/>
              </a:rPr>
              <a:t>第</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8</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回再発防止に関する報告書では、胎児心拍数陣痛図の判読や印字速度について提言した。第</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9</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回再発防止に関する報告書では、提言はしていないが、原因分析報告書において脳性麻痺発症の主たる原因が母体の呼吸・循環不全とされている事例の胎児心拍数陣痛図を紹介した。第</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10</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回再発防止に関する報告書では、早産期の胎児心拍数陣痛図の判読について提言した。</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Tree>
    <p:extLst>
      <p:ext uri="{BB962C8B-B14F-4D97-AF65-F5344CB8AC3E}">
        <p14:creationId xmlns:p14="http://schemas.microsoft.com/office/powerpoint/2010/main" val="2978074558"/>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25</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 name="Rectangle 2">
            <a:extLst>
              <a:ext uri="{FF2B5EF4-FFF2-40B4-BE49-F238E27FC236}">
                <a16:creationId xmlns:a16="http://schemas.microsoft.com/office/drawing/2014/main" id="{9B2A0A92-8481-0E80-67DD-7090AD8C5B63}"/>
              </a:ext>
            </a:extLst>
          </p:cNvPr>
          <p:cNvSpPr txBox="1">
            <a:spLocks noChangeArrowheads="1"/>
          </p:cNvSpPr>
          <p:nvPr/>
        </p:nvSpPr>
        <p:spPr bwMode="auto">
          <a:xfrm>
            <a:off x="1567830" y="307608"/>
            <a:ext cx="7700691"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これまでに取り上げた分析テーマ</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1</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）再発防止に関する報告書で取り上げた分析テーマについて⑤</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
        <p:nvSpPr>
          <p:cNvPr id="5" name="AutoShape 3">
            <a:extLst>
              <a:ext uri="{FF2B5EF4-FFF2-40B4-BE49-F238E27FC236}">
                <a16:creationId xmlns:a16="http://schemas.microsoft.com/office/drawing/2014/main" id="{80D2D7B9-537F-C1E5-34D2-89AAC71EBBEA}"/>
              </a:ext>
            </a:extLst>
          </p:cNvPr>
          <p:cNvSpPr>
            <a:spLocks noChangeArrowheads="1"/>
          </p:cNvSpPr>
          <p:nvPr/>
        </p:nvSpPr>
        <p:spPr bwMode="auto">
          <a:xfrm>
            <a:off x="360000" y="1126800"/>
            <a:ext cx="9180000" cy="4247210"/>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20000"/>
              </a:lnSpc>
              <a:spcBef>
                <a:spcPct val="20000"/>
              </a:spcBef>
              <a:spcAft>
                <a:spcPct val="0"/>
              </a:spcAft>
              <a:buClrTx/>
              <a:buSzTx/>
              <a:buFontTx/>
              <a:buNone/>
              <a:tabLst/>
              <a:defRPr/>
            </a:pPr>
            <a:r>
              <a:rPr kumimoji="1" lang="ja-JP" altLang="en-US" sz="2200" b="1" i="0" u="sng" strike="noStrike" kern="1200" cap="none" spc="0" normalizeH="0" baseline="0" noProof="0" dirty="0">
                <a:ln>
                  <a:noFill/>
                </a:ln>
                <a:solidFill>
                  <a:srgbClr val="000000"/>
                </a:solidFill>
                <a:effectLst/>
                <a:uLnTx/>
                <a:uFillTx/>
                <a:latin typeface="HG丸ｺﾞｼｯｸM-PRO"/>
                <a:ea typeface="HG丸ｺﾞｼｯｸM-PRO"/>
                <a:cs typeface="+mn-cs"/>
              </a:rPr>
              <a:t>（</a:t>
            </a:r>
            <a:r>
              <a:rPr lang="en-US" altLang="ja-JP" sz="2200" b="1" u="sng" dirty="0">
                <a:solidFill>
                  <a:srgbClr val="000000"/>
                </a:solidFill>
                <a:latin typeface="HG丸ｺﾞｼｯｸM-PRO"/>
                <a:ea typeface="HG丸ｺﾞｼｯｸM-PRO"/>
              </a:rPr>
              <a:t>2</a:t>
            </a:r>
            <a:r>
              <a:rPr kumimoji="1" lang="ja-JP" altLang="en-US" sz="2200" b="1" i="0" u="sng" strike="noStrike" kern="1200" cap="none" spc="0" normalizeH="0" baseline="0" noProof="0" dirty="0">
                <a:ln>
                  <a:noFill/>
                </a:ln>
                <a:solidFill>
                  <a:srgbClr val="000000"/>
                </a:solidFill>
                <a:effectLst/>
                <a:uLnTx/>
                <a:uFillTx/>
                <a:latin typeface="HG丸ｺﾞｼｯｸM-PRO"/>
                <a:ea typeface="HG丸ｺﾞｼｯｸM-PRO"/>
                <a:cs typeface="+mn-cs"/>
              </a:rPr>
              <a:t>）新生児蘇生や新生児管理</a:t>
            </a:r>
            <a:endParaRPr kumimoji="1" lang="en-US" altLang="ja-JP" sz="2200" b="1" i="0" u="sng"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effectLst/>
                <a:uLnTx/>
                <a:uFillTx/>
                <a:latin typeface="HG丸ｺﾞｼｯｸM-PRO"/>
                <a:ea typeface="HG丸ｺﾞｼｯｸM-PRO"/>
                <a:cs typeface="+mn-cs"/>
              </a:rPr>
              <a:t>第</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1</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回再発防止に関する報告書</a:t>
            </a:r>
            <a:r>
              <a:rPr lang="ja-JP" altLang="en-US" sz="2000" dirty="0">
                <a:latin typeface="HG丸ｺﾞｼｯｸM-PRO"/>
                <a:ea typeface="HG丸ｺﾞｼｯｸM-PRO"/>
              </a:rPr>
              <a:t>では</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、新生児蘇生を実施するために必要なこと全般に関して提言し、第</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3</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回再発防止に関する報告書</a:t>
            </a:r>
            <a:r>
              <a:rPr lang="ja-JP" altLang="en-US" sz="2000" dirty="0">
                <a:latin typeface="HG丸ｺﾞｼｯｸM-PRO"/>
                <a:ea typeface="HG丸ｺﾞｼｯｸM-PRO"/>
              </a:rPr>
              <a:t>では</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、より詳細な状況に対応できるよう提言した。</a:t>
            </a:r>
            <a:endParaRPr lang="en-US" altLang="ja-JP" sz="2000" dirty="0">
              <a:latin typeface="HG丸ｺﾞｼｯｸM-PRO"/>
              <a:ea typeface="HG丸ｺﾞｼｯｸM-PRO"/>
            </a:endParaRPr>
          </a:p>
          <a:p>
            <a:pPr marL="263525" marR="0" lvl="0" indent="-263525" algn="l" defTabSz="957263" rtl="0" eaLnBrk="1" fontAlgn="base" latinLnBrk="0" hangingPunct="1">
              <a:lnSpc>
                <a:spcPct val="120000"/>
              </a:lnSpc>
              <a:spcBef>
                <a:spcPct val="20000"/>
              </a:spcBef>
              <a:spcAft>
                <a:spcPct val="0"/>
              </a:spcAft>
              <a:buClrTx/>
              <a:buSzTx/>
              <a:buNone/>
              <a:tabLst/>
              <a:defRPr/>
            </a:pPr>
            <a:r>
              <a:rPr lang="ja-JP" altLang="en-US" sz="2000" dirty="0">
                <a:latin typeface="HG丸ｺﾞｼｯｸM-PRO"/>
                <a:ea typeface="HG丸ｺﾞｼｯｸM-PRO"/>
              </a:rPr>
              <a:t>○</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第</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5</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回再発防止に関する報告書では、新生児蘇生法を習得するための環境について提言し、第</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10</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回再発防止に関する報告書</a:t>
            </a:r>
            <a:r>
              <a:rPr lang="ja-JP" altLang="en-US" sz="2000" dirty="0">
                <a:latin typeface="HG丸ｺﾞｼｯｸM-PRO"/>
                <a:ea typeface="HG丸ｺﾞｼｯｸM-PRO"/>
              </a:rPr>
              <a:t>では</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、新生児蘇生以外でも出生後の児に注意が必要な状況について提言した</a:t>
            </a:r>
            <a:r>
              <a:rPr lang="ja-JP" altLang="en-US" sz="2000" dirty="0">
                <a:latin typeface="HG丸ｺﾞｼｯｸM-PRO"/>
                <a:ea typeface="HG丸ｺﾞｼｯｸM-PRO"/>
              </a:rPr>
              <a:t>。</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第</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12</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回再発防止に関する報告書では、分娩に携わる医療従事者の知識や技術の向上について提言した。</a:t>
            </a:r>
            <a:endParaRPr kumimoji="1" lang="en-US" altLang="ja-JP" sz="2000" b="0" i="0" u="none" strike="noStrike" kern="1200" cap="none" spc="0" normalizeH="0" baseline="0" noProof="0" dirty="0">
              <a:ln>
                <a:noFill/>
              </a:ln>
              <a:effectLst/>
              <a:uLnTx/>
              <a:uFillTx/>
              <a:latin typeface="HG丸ｺﾞｼｯｸM-PRO"/>
              <a:ea typeface="HG丸ｺﾞｼｯｸM-PRO"/>
              <a:cs typeface="+mn-cs"/>
            </a:endParaRPr>
          </a:p>
        </p:txBody>
      </p:sp>
    </p:spTree>
    <p:extLst>
      <p:ext uri="{BB962C8B-B14F-4D97-AF65-F5344CB8AC3E}">
        <p14:creationId xmlns:p14="http://schemas.microsoft.com/office/powerpoint/2010/main" val="2748604085"/>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26</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0000" y="1125537"/>
            <a:ext cx="9180000" cy="4248473"/>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20000"/>
              </a:lnSpc>
              <a:spcBef>
                <a:spcPct val="20000"/>
              </a:spcBef>
              <a:spcAft>
                <a:spcPct val="0"/>
              </a:spcAft>
              <a:buClrTx/>
              <a:buSzTx/>
              <a:buFontTx/>
              <a:buNone/>
              <a:tabLst/>
              <a:defRPr/>
            </a:pPr>
            <a:r>
              <a:rPr kumimoji="1" lang="ja-JP" altLang="en-US" sz="2200" b="1" i="0" u="sng" strike="noStrike" kern="1200" cap="none" spc="0" normalizeH="0" baseline="0" noProof="0" dirty="0">
                <a:ln>
                  <a:noFill/>
                </a:ln>
                <a:effectLst/>
                <a:uLnTx/>
                <a:uFillTx/>
                <a:latin typeface="HG丸ｺﾞｼｯｸM-PRO"/>
                <a:ea typeface="HG丸ｺﾞｼｯｸM-PRO"/>
                <a:cs typeface="+mn-cs"/>
              </a:rPr>
              <a:t>（</a:t>
            </a:r>
            <a:r>
              <a:rPr kumimoji="1" lang="en-US" altLang="ja-JP" sz="2200" b="1" i="0" u="sng" strike="noStrike" kern="1200" cap="none" spc="0" normalizeH="0" baseline="0" noProof="0" dirty="0">
                <a:ln>
                  <a:noFill/>
                </a:ln>
                <a:effectLst/>
                <a:uLnTx/>
                <a:uFillTx/>
                <a:latin typeface="HG丸ｺﾞｼｯｸM-PRO"/>
                <a:ea typeface="HG丸ｺﾞｼｯｸM-PRO"/>
                <a:cs typeface="+mn-cs"/>
              </a:rPr>
              <a:t>3</a:t>
            </a:r>
            <a:r>
              <a:rPr kumimoji="1" lang="ja-JP" altLang="en-US" sz="2200" b="1" i="0" u="sng" strike="noStrike" kern="1200" cap="none" spc="0" normalizeH="0" baseline="0" noProof="0" dirty="0">
                <a:ln>
                  <a:noFill/>
                </a:ln>
                <a:effectLst/>
                <a:uLnTx/>
                <a:uFillTx/>
                <a:latin typeface="HG丸ｺﾞｼｯｸM-PRO"/>
                <a:ea typeface="HG丸ｺﾞｼｯｸM-PRO"/>
                <a:cs typeface="+mn-cs"/>
              </a:rPr>
              <a:t>）子宮収縮薬</a:t>
            </a:r>
            <a:endParaRPr kumimoji="1" lang="en-US" altLang="ja-JP" sz="2200" b="1" i="0" u="sng" strike="noStrike" kern="1200" cap="none" spc="0" normalizeH="0" baseline="0" noProof="0" dirty="0">
              <a:ln>
                <a:noFill/>
              </a:ln>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effectLst/>
                <a:uLnTx/>
                <a:uFillTx/>
                <a:latin typeface="HG丸ｺﾞｼｯｸM-PRO"/>
                <a:ea typeface="HG丸ｺﾞｼｯｸM-PRO"/>
                <a:cs typeface="+mn-cs"/>
              </a:rPr>
              <a:t>第</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1</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回再発防止に関する報告書</a:t>
            </a:r>
            <a:r>
              <a:rPr lang="ja-JP" altLang="en-US" sz="2000" dirty="0">
                <a:latin typeface="HG丸ｺﾞｼｯｸM-PRO"/>
                <a:ea typeface="HG丸ｺﾞｼｯｸM-PRO"/>
              </a:rPr>
              <a:t>では</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、用法・用量や同意等について提言した。第</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3</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回再発防止に関する報告書</a:t>
            </a:r>
            <a:r>
              <a:rPr lang="ja-JP" altLang="en-US" sz="2000" dirty="0">
                <a:latin typeface="HG丸ｺﾞｼｯｸM-PRO"/>
                <a:ea typeface="HG丸ｺﾞｼｯｸM-PRO"/>
              </a:rPr>
              <a:t>では</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、複数の子宮収縮薬を使用することや、頸管熟化処置と同時に行う場合について提言したほか、文書による同意を取得することについて提言した。</a:t>
            </a:r>
            <a:endParaRPr kumimoji="1" lang="en-US" altLang="ja-JP" sz="2000" b="0" i="0" u="none" strike="noStrike" kern="1200" cap="none" spc="0" normalizeH="0" baseline="0" noProof="0" dirty="0">
              <a:ln>
                <a:noFill/>
              </a:ln>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effectLst/>
                <a:uLnTx/>
                <a:uFillTx/>
                <a:latin typeface="HG丸ｺﾞｼｯｸM-PRO"/>
                <a:ea typeface="HG丸ｺﾞｼｯｸM-PRO"/>
                <a:cs typeface="+mn-cs"/>
              </a:rPr>
              <a:t>第</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13</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回再発防止に関する報告書では、子宮収縮薬の増量のみではなく、減量や中止の判断についても提言を行ったほか、子宮収縮薬を使用する際は、妊産婦およびその家族が十分理解・納得した上で薬剤を使用するよう提言した。</a:t>
            </a:r>
            <a:endParaRPr kumimoji="1" lang="en-US" altLang="ja-JP" sz="2000" b="0" i="0" u="none" strike="noStrike" kern="1200" cap="none" spc="0" normalizeH="0" baseline="0" noProof="0" dirty="0">
              <a:ln>
                <a:noFill/>
              </a:ln>
              <a:effectLst/>
              <a:uLnTx/>
              <a:uFillTx/>
              <a:latin typeface="HG丸ｺﾞｼｯｸM-PRO"/>
              <a:ea typeface="HG丸ｺﾞｼｯｸM-PRO"/>
              <a:cs typeface="+mn-cs"/>
            </a:endParaRPr>
          </a:p>
        </p:txBody>
      </p:sp>
      <p:sp>
        <p:nvSpPr>
          <p:cNvPr id="4" name="Rectangle 2">
            <a:extLst>
              <a:ext uri="{FF2B5EF4-FFF2-40B4-BE49-F238E27FC236}">
                <a16:creationId xmlns:a16="http://schemas.microsoft.com/office/drawing/2014/main" id="{0FD09683-CE64-BF2C-2EBA-F4A141C80191}"/>
              </a:ext>
            </a:extLst>
          </p:cNvPr>
          <p:cNvSpPr txBox="1">
            <a:spLocks noChangeArrowheads="1"/>
          </p:cNvSpPr>
          <p:nvPr/>
        </p:nvSpPr>
        <p:spPr bwMode="auto">
          <a:xfrm>
            <a:off x="1567830" y="307608"/>
            <a:ext cx="7700691"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これまでに取り上げた分析テーマ</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1</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）再発防止に関する報告書で取り上げた分析テーマについて⑥</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Tree>
    <p:extLst>
      <p:ext uri="{BB962C8B-B14F-4D97-AF65-F5344CB8AC3E}">
        <p14:creationId xmlns:p14="http://schemas.microsoft.com/office/powerpoint/2010/main" val="670260869"/>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27</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0000" y="1125537"/>
            <a:ext cx="9180000" cy="4248473"/>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再発防止委員会では、「テーマに沿った分析」の内容や提言をもとに、産科・小児科医療関係者および妊産婦や保護者向けにリーフレットやポスター等を作成し、本制度加入分娩機関等への配布やホームページへの掲載などを行っている（表</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Ⅱ</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5</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lang="ja-JP" altLang="en-US" sz="2000" dirty="0">
                <a:solidFill>
                  <a:srgbClr val="000000"/>
                </a:solidFill>
                <a:latin typeface="HG丸ｺﾞｼｯｸM-PRO"/>
                <a:ea typeface="HG丸ｺﾞｼｯｸM-PRO"/>
              </a:rPr>
              <a:t>リーフレットやポスター等は</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繰り返し推奨していくことが望ましいとされた内容等について、再発防止に関する報告書の分析結果を簡潔にまとめており、特に周知を図りたい事項について改めて国民や分娩機関、関係学会・団体、行政機関などに情報提供するものである。</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臨床現場や教育現場、妊産婦への保健指導やインフォームドコンセントの場面等、より広く活用される観点で作成されている。</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4" name="Rectangle 2">
            <a:extLst>
              <a:ext uri="{FF2B5EF4-FFF2-40B4-BE49-F238E27FC236}">
                <a16:creationId xmlns:a16="http://schemas.microsoft.com/office/drawing/2014/main" id="{9C4C76EF-7C94-C593-FA9F-1916E5716BC9}"/>
              </a:ext>
            </a:extLst>
          </p:cNvPr>
          <p:cNvSpPr txBox="1">
            <a:spLocks noChangeArrowheads="1"/>
          </p:cNvSpPr>
          <p:nvPr/>
        </p:nvSpPr>
        <p:spPr bwMode="auto">
          <a:xfrm>
            <a:off x="1567830" y="307608"/>
            <a:ext cx="7920880"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これまでに取り上げた分析テーマ</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2</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）リーフレット・ポスター等で取り上げた分析テーマについて①</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Tree>
    <p:extLst>
      <p:ext uri="{BB962C8B-B14F-4D97-AF65-F5344CB8AC3E}">
        <p14:creationId xmlns:p14="http://schemas.microsoft.com/office/powerpoint/2010/main" val="3874952250"/>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28</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280712" y="1125537"/>
            <a:ext cx="9180000" cy="5426443"/>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4" name="Rectangle 2">
            <a:extLst>
              <a:ext uri="{FF2B5EF4-FFF2-40B4-BE49-F238E27FC236}">
                <a16:creationId xmlns:a16="http://schemas.microsoft.com/office/drawing/2014/main" id="{9C4C76EF-7C94-C593-FA9F-1916E5716BC9}"/>
              </a:ext>
            </a:extLst>
          </p:cNvPr>
          <p:cNvSpPr txBox="1">
            <a:spLocks noChangeArrowheads="1"/>
          </p:cNvSpPr>
          <p:nvPr/>
        </p:nvSpPr>
        <p:spPr bwMode="auto">
          <a:xfrm>
            <a:off x="1567830" y="307608"/>
            <a:ext cx="7848872"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これまでに取り上げた分析テーマ</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2</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）リーフレット・ポスター等で取り上げた分析テーマについて②</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
        <p:nvSpPr>
          <p:cNvPr id="3" name="テキスト ボックス 2">
            <a:extLst>
              <a:ext uri="{FF2B5EF4-FFF2-40B4-BE49-F238E27FC236}">
                <a16:creationId xmlns:a16="http://schemas.microsoft.com/office/drawing/2014/main" id="{32E68408-0B7C-6271-EE09-20F1F26A650A}"/>
              </a:ext>
            </a:extLst>
          </p:cNvPr>
          <p:cNvSpPr txBox="1"/>
          <p:nvPr/>
        </p:nvSpPr>
        <p:spPr>
          <a:xfrm>
            <a:off x="456025" y="1269554"/>
            <a:ext cx="895250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Ⅱ―5</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　過去に発行したリーフレット・ポスター等</a:t>
            </a:r>
            <a:r>
              <a:rPr kumimoji="1" lang="ja-JP" altLang="en-US" sz="1800" b="0" i="0" u="none" strike="noStrike" kern="1200" cap="none" spc="0" normalizeH="0" baseline="30000" noProof="0" dirty="0">
                <a:ln>
                  <a:noFill/>
                </a:ln>
                <a:solidFill>
                  <a:srgbClr val="000000"/>
                </a:solidFill>
                <a:effectLst/>
                <a:uLnTx/>
                <a:uFillTx/>
                <a:latin typeface="HG丸ｺﾞｼｯｸM-PRO"/>
                <a:ea typeface="HG丸ｺﾞｼｯｸM-PRO"/>
                <a:cs typeface="+mn-cs"/>
              </a:rPr>
              <a:t>注）</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1/2</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p>
        </p:txBody>
      </p:sp>
      <p:graphicFrame>
        <p:nvGraphicFramePr>
          <p:cNvPr id="5" name="表 4">
            <a:extLst>
              <a:ext uri="{FF2B5EF4-FFF2-40B4-BE49-F238E27FC236}">
                <a16:creationId xmlns:a16="http://schemas.microsoft.com/office/drawing/2014/main" id="{54B751EB-117D-E595-BA56-A303F075A38F}"/>
              </a:ext>
            </a:extLst>
          </p:cNvPr>
          <p:cNvGraphicFramePr>
            <a:graphicFrameLocks noGrp="1"/>
          </p:cNvGraphicFramePr>
          <p:nvPr/>
        </p:nvGraphicFramePr>
        <p:xfrm>
          <a:off x="488717" y="1638889"/>
          <a:ext cx="8763990" cy="4537553"/>
        </p:xfrm>
        <a:graphic>
          <a:graphicData uri="http://schemas.openxmlformats.org/drawingml/2006/table">
            <a:tbl>
              <a:tblPr firstRow="1" firstCol="1" bandRow="1"/>
              <a:tblGrid>
                <a:gridCol w="575057">
                  <a:extLst>
                    <a:ext uri="{9D8B030D-6E8A-4147-A177-3AD203B41FA5}">
                      <a16:colId xmlns:a16="http://schemas.microsoft.com/office/drawing/2014/main" val="2332796910"/>
                    </a:ext>
                  </a:extLst>
                </a:gridCol>
                <a:gridCol w="1190162">
                  <a:extLst>
                    <a:ext uri="{9D8B030D-6E8A-4147-A177-3AD203B41FA5}">
                      <a16:colId xmlns:a16="http://schemas.microsoft.com/office/drawing/2014/main" val="1379967226"/>
                    </a:ext>
                  </a:extLst>
                </a:gridCol>
                <a:gridCol w="4066422">
                  <a:extLst>
                    <a:ext uri="{9D8B030D-6E8A-4147-A177-3AD203B41FA5}">
                      <a16:colId xmlns:a16="http://schemas.microsoft.com/office/drawing/2014/main" val="2579712259"/>
                    </a:ext>
                  </a:extLst>
                </a:gridCol>
                <a:gridCol w="1152128">
                  <a:extLst>
                    <a:ext uri="{9D8B030D-6E8A-4147-A177-3AD203B41FA5}">
                      <a16:colId xmlns:a16="http://schemas.microsoft.com/office/drawing/2014/main" val="54057047"/>
                    </a:ext>
                  </a:extLst>
                </a:gridCol>
                <a:gridCol w="1780221">
                  <a:extLst>
                    <a:ext uri="{9D8B030D-6E8A-4147-A177-3AD203B41FA5}">
                      <a16:colId xmlns:a16="http://schemas.microsoft.com/office/drawing/2014/main" val="3501127481"/>
                    </a:ext>
                  </a:extLst>
                </a:gridCol>
              </a:tblGrid>
              <a:tr h="422753">
                <a:tc>
                  <a:txBody>
                    <a:bodyPr/>
                    <a:lstStyle/>
                    <a:p>
                      <a:pPr marL="0" algn="ctr" defTabSz="914400" rtl="0" eaLnBrk="1" latinLnBrk="0" hangingPunct="1">
                        <a:lnSpc>
                          <a:spcPts val="1200"/>
                        </a:lnSpc>
                      </a:pPr>
                      <a:r>
                        <a:rPr kumimoji="1" lang="en-US" alt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No</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pPr>
                      <a:r>
                        <a:rPr kumimoji="1" lang="ja-JP" altLang="en-US" sz="12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発行年</a:t>
                      </a:r>
                      <a:endParaRPr kumimoji="1" lang="ja-JP" altLang="en-US" sz="1200" dirty="0">
                        <a:latin typeface="ＭＳ ゴシック" panose="020B0609070205080204" pitchFamily="49" charset="-128"/>
                        <a:ea typeface="ＭＳ ゴシック" panose="020B0609070205080204" pitchFamily="49" charset="-128"/>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latinLnBrk="0" hangingPunct="1">
                        <a:lnSpc>
                          <a:spcPts val="1200"/>
                        </a:lnSpc>
                      </a:pPr>
                      <a:r>
                        <a:rPr kumimoji="1" lang="ja-JP" altLang="en-US" sz="12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タイトル</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関連報告書</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lnSpc>
                          <a:spcPts val="12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発行回</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対象</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05283104"/>
                  </a:ext>
                </a:extLst>
              </a:tr>
              <a:tr h="457200">
                <a:tc>
                  <a:txBody>
                    <a:bodyPr/>
                    <a:lstStyle/>
                    <a:p>
                      <a:pPr marL="0" algn="ctr" defTabSz="914400" rtl="0" eaLnBrk="1" latinLnBrk="0" hangingPunct="1">
                        <a:lnSpc>
                          <a:spcPts val="1200"/>
                        </a:lnSpc>
                      </a:pP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00000"/>
                        </a:lnSpc>
                      </a:pPr>
                      <a:r>
                        <a:rPr kumimoji="1" lang="en-US" altLang="ja-JP" sz="1200" dirty="0">
                          <a:latin typeface="ＭＳ 明朝" panose="02020609040205080304" pitchFamily="17" charset="-128"/>
                          <a:ea typeface="ＭＳ 明朝" panose="02020609040205080304" pitchFamily="17" charset="-128"/>
                        </a:rPr>
                        <a:t>2012</a:t>
                      </a:r>
                      <a:r>
                        <a:rPr kumimoji="1" lang="ja-JP" altLang="en-US" sz="1200" dirty="0">
                          <a:latin typeface="ＭＳ 明朝" panose="02020609040205080304" pitchFamily="17" charset="-128"/>
                          <a:ea typeface="ＭＳ 明朝" panose="02020609040205080304" pitchFamily="17" charset="-128"/>
                        </a:rPr>
                        <a:t>年</a:t>
                      </a:r>
                      <a:endParaRPr kumimoji="1" lang="en-US" altLang="ja-JP" sz="1200" dirty="0">
                        <a:latin typeface="ＭＳ 明朝" panose="02020609040205080304" pitchFamily="17" charset="-128"/>
                        <a:ea typeface="ＭＳ 明朝" panose="02020609040205080304" pitchFamily="17" charset="-128"/>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常位胎盤早期剥離ってなに？</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lang="ja-JP" altLang="en-US" sz="1200" kern="100" dirty="0">
                          <a:effectLst/>
                          <a:latin typeface="ＭＳ 明朝" panose="02020609040205080304" pitchFamily="17" charset="-128"/>
                          <a:ea typeface="ＭＳ 明朝" panose="02020609040205080304" pitchFamily="17" charset="-128"/>
                          <a:cs typeface="Times New Roman" panose="02020603050405020304" pitchFamily="18" charset="0"/>
                        </a:rPr>
                        <a:t>第</a:t>
                      </a:r>
                      <a:r>
                        <a:rPr lang="en-US"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2</a:t>
                      </a:r>
                      <a:r>
                        <a:rPr lang="ja-JP" altLang="en-US" sz="1200" kern="100" dirty="0">
                          <a:effectLst/>
                          <a:latin typeface="ＭＳ 明朝" panose="02020609040205080304" pitchFamily="17" charset="-128"/>
                          <a:ea typeface="ＭＳ 明朝" panose="02020609040205080304" pitchFamily="17" charset="-128"/>
                          <a:cs typeface="Times New Roman" panose="02020603050405020304" pitchFamily="18" charset="0"/>
                        </a:rPr>
                        <a:t>回</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lang="ja-JP" altLang="en-US" sz="1200" kern="100" dirty="0">
                          <a:effectLst/>
                          <a:latin typeface="ＭＳ 明朝" panose="02020609040205080304" pitchFamily="17" charset="-128"/>
                          <a:ea typeface="ＭＳ 明朝" panose="02020609040205080304" pitchFamily="17" charset="-128"/>
                          <a:cs typeface="Times New Roman" panose="02020603050405020304" pitchFamily="18" charset="0"/>
                        </a:rPr>
                        <a:t>妊産婦</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600936705"/>
                  </a:ext>
                </a:extLst>
              </a:tr>
              <a:tr h="457200">
                <a:tc>
                  <a:txBody>
                    <a:bodyPr/>
                    <a:lstStyle/>
                    <a:p>
                      <a:pPr marL="0" algn="ctr" defTabSz="914400" rtl="0" eaLnBrk="1" latinLnBrk="0" hangingPunct="1">
                        <a:lnSpc>
                          <a:spcPts val="1200"/>
                        </a:lnSpc>
                      </a:pP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2</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latinLnBrk="0" hangingPunct="1">
                        <a:lnSpc>
                          <a:spcPct val="100000"/>
                        </a:lnSpc>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2014</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年</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インフォームドコンセントについて</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第</a:t>
                      </a: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3</a:t>
                      </a: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回</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妊産婦</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2435466553"/>
                  </a:ext>
                </a:extLst>
              </a:tr>
              <a:tr h="457200">
                <a:tc>
                  <a:txBody>
                    <a:bodyPr/>
                    <a:lstStyle/>
                    <a:p>
                      <a:pPr marL="0" algn="ctr" defTabSz="914400" rtl="0" eaLnBrk="1" latinLnBrk="0" hangingPunct="1">
                        <a:lnSpc>
                          <a:spcPts val="1200"/>
                        </a:lnSpc>
                      </a:pP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3</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latinLnBrk="0" hangingPunct="1">
                        <a:lnSpc>
                          <a:spcPct val="100000"/>
                        </a:lnSpc>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2014</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年</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分娩誘発・促進時のインフォームドコンセントについて</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第</a:t>
                      </a: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3</a:t>
                      </a: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回</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産科医療関係者</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3670030393"/>
                  </a:ext>
                </a:extLst>
              </a:tr>
              <a:tr h="457200">
                <a:tc>
                  <a:txBody>
                    <a:bodyPr/>
                    <a:lstStyle/>
                    <a:p>
                      <a:pPr marL="0" algn="ctr" defTabSz="914400" rtl="0" eaLnBrk="1" latinLnBrk="0" hangingPunct="1">
                        <a:lnSpc>
                          <a:spcPts val="1200"/>
                        </a:lnSpc>
                      </a:pP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4</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latinLnBrk="0" hangingPunct="1">
                        <a:lnSpc>
                          <a:spcPct val="100000"/>
                        </a:lnSpc>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2014</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年</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人工破膜実施フローチャート</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第</a:t>
                      </a: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3</a:t>
                      </a: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回</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産科医療関係者</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3013255804"/>
                  </a:ext>
                </a:extLst>
              </a:tr>
              <a:tr h="457200">
                <a:tc>
                  <a:txBody>
                    <a:bodyPr/>
                    <a:lstStyle/>
                    <a:p>
                      <a:pPr marL="0" algn="ctr" defTabSz="914400" rtl="0" eaLnBrk="1" latinLnBrk="0" hangingPunct="1">
                        <a:lnSpc>
                          <a:spcPts val="1200"/>
                        </a:lnSpc>
                      </a:pP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5</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latinLnBrk="0" hangingPunct="1">
                        <a:lnSpc>
                          <a:spcPct val="100000"/>
                        </a:lnSpc>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2014</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年</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メトロイリンテル使用フローチャート</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第</a:t>
                      </a: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3</a:t>
                      </a: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回</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産科医療関係者</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4064207137"/>
                  </a:ext>
                </a:extLst>
              </a:tr>
              <a:tr h="457200">
                <a:tc>
                  <a:txBody>
                    <a:bodyPr/>
                    <a:lstStyle/>
                    <a:p>
                      <a:pPr marL="0" algn="ctr" defTabSz="914400" rtl="0" eaLnBrk="1" latinLnBrk="0" hangingPunct="1">
                        <a:lnSpc>
                          <a:spcPts val="1200"/>
                        </a:lnSpc>
                      </a:pP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6</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latinLnBrk="0" hangingPunct="1">
                        <a:lnSpc>
                          <a:spcPct val="100000"/>
                        </a:lnSpc>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2015</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年</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再発防止委員会からの提言集</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第</a:t>
                      </a: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a:t>
                      </a: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回～第</a:t>
                      </a: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5</a:t>
                      </a: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回</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妊産婦</a:t>
                      </a:r>
                    </a:p>
                    <a:p>
                      <a:pPr marL="0" algn="ctr"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産科医療関係者</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855170618"/>
                  </a:ext>
                </a:extLst>
              </a:tr>
              <a:tr h="457200">
                <a:tc>
                  <a:txBody>
                    <a:bodyPr/>
                    <a:lstStyle/>
                    <a:p>
                      <a:pPr marL="0" algn="ctr" defTabSz="914400" rtl="0" eaLnBrk="1" latinLnBrk="0" hangingPunct="1">
                        <a:lnSpc>
                          <a:spcPts val="1200"/>
                        </a:lnSpc>
                      </a:pP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7</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latinLnBrk="0" hangingPunct="1">
                        <a:lnSpc>
                          <a:spcPct val="100000"/>
                        </a:lnSpc>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2016</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年</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生後まもない赤ちゃんについて</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第</a:t>
                      </a: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6</a:t>
                      </a: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回</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妊産婦</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182406421"/>
                  </a:ext>
                </a:extLst>
              </a:tr>
              <a:tr h="457200">
                <a:tc>
                  <a:txBody>
                    <a:bodyPr/>
                    <a:lstStyle/>
                    <a:p>
                      <a:pPr marL="0" algn="ctr" defTabSz="914400" rtl="0" eaLnBrk="1" latinLnBrk="0" hangingPunct="1">
                        <a:lnSpc>
                          <a:spcPts val="1200"/>
                        </a:lnSpc>
                      </a:pP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8</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latinLnBrk="0" hangingPunct="1">
                        <a:lnSpc>
                          <a:spcPct val="100000"/>
                        </a:lnSpc>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2016</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年</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出生後早期の新生児管理について</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第</a:t>
                      </a: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6</a:t>
                      </a: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回</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産科医療関係者</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4211083314"/>
                  </a:ext>
                </a:extLst>
              </a:tr>
              <a:tr h="457200">
                <a:tc>
                  <a:txBody>
                    <a:bodyPr/>
                    <a:lstStyle/>
                    <a:p>
                      <a:pPr marL="0" algn="ctr" defTabSz="914400" rtl="0" eaLnBrk="1" latinLnBrk="0" hangingPunct="1">
                        <a:lnSpc>
                          <a:spcPts val="1200"/>
                        </a:lnSpc>
                      </a:pP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9</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latinLnBrk="0" hangingPunct="1">
                        <a:lnSpc>
                          <a:spcPct val="100000"/>
                        </a:lnSpc>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2018</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年</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遅発一過性徐脈と変動一過性徐脈の鑑別</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第</a:t>
                      </a: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8</a:t>
                      </a: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回</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産科医療関係者</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3880114293"/>
                  </a:ext>
                </a:extLst>
              </a:tr>
            </a:tbl>
          </a:graphicData>
        </a:graphic>
      </p:graphicFrame>
      <p:sp>
        <p:nvSpPr>
          <p:cNvPr id="7" name="Rectangle 57">
            <a:extLst>
              <a:ext uri="{FF2B5EF4-FFF2-40B4-BE49-F238E27FC236}">
                <a16:creationId xmlns:a16="http://schemas.microsoft.com/office/drawing/2014/main" id="{732F65DE-5245-4FB2-9AF1-DE9F97C08103}"/>
              </a:ext>
            </a:extLst>
          </p:cNvPr>
          <p:cNvSpPr>
            <a:spLocks noChangeArrowheads="1"/>
          </p:cNvSpPr>
          <p:nvPr/>
        </p:nvSpPr>
        <p:spPr bwMode="auto">
          <a:xfrm>
            <a:off x="649510" y="6184821"/>
            <a:ext cx="84791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900" dirty="0">
                <a:solidFill>
                  <a:srgbClr val="000000"/>
                </a:solidFill>
                <a:latin typeface="HG丸ｺﾞｼｯｸM-PRO"/>
                <a:ea typeface="HG丸ｺﾞｼｯｸM-PRO"/>
              </a:rPr>
              <a:t>注）このリーフレットやポスター等は、作成時点の再発防止委員会において専門家の意見に基づき取りまとめられたものであり、最新のガイドライン等の知見</a:t>
            </a:r>
            <a:endParaRPr lang="en-US" altLang="ja-JP" sz="900" dirty="0">
              <a:solidFill>
                <a:srgbClr val="000000"/>
              </a:solidFill>
              <a:latin typeface="HG丸ｺﾞｼｯｸM-PRO"/>
              <a:ea typeface="HG丸ｺﾞｼｯｸM-PRO"/>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900" dirty="0">
                <a:solidFill>
                  <a:srgbClr val="000000"/>
                </a:solidFill>
                <a:latin typeface="HG丸ｺﾞｼｯｸM-PRO"/>
                <a:ea typeface="HG丸ｺﾞｼｯｸM-PRO"/>
              </a:rPr>
              <a:t>　　と必ずしも合致していない部分がある。</a:t>
            </a:r>
            <a:endPar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Tree>
    <p:extLst>
      <p:ext uri="{BB962C8B-B14F-4D97-AF65-F5344CB8AC3E}">
        <p14:creationId xmlns:p14="http://schemas.microsoft.com/office/powerpoint/2010/main" val="2696159876"/>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7891" name="Rectangle 2"/>
          <p:cNvSpPr>
            <a:spLocks noGrp="1" noChangeArrowheads="1"/>
          </p:cNvSpPr>
          <p:nvPr>
            <p:ph type="subTitle" idx="4294967295"/>
          </p:nvPr>
        </p:nvSpPr>
        <p:spPr>
          <a:xfrm>
            <a:off x="199678" y="2553494"/>
            <a:ext cx="9158288" cy="1752600"/>
          </a:xfrm>
        </p:spPr>
        <p:txBody>
          <a:bodyPr anchor="ctr"/>
          <a:lstStyle/>
          <a:p>
            <a:pPr marL="0" indent="0" algn="ctr" eaLnBrk="1" hangingPunct="1">
              <a:lnSpc>
                <a:spcPct val="90000"/>
              </a:lnSpc>
              <a:buFontTx/>
              <a:buNone/>
            </a:pPr>
            <a:r>
              <a:rPr lang="ja-JP" altLang="en-US" sz="5400" dirty="0">
                <a:latin typeface="+mj-ea"/>
                <a:ea typeface="+mj-ea"/>
              </a:rPr>
              <a:t>第</a:t>
            </a:r>
            <a:r>
              <a:rPr lang="en-US" altLang="ja-JP" sz="5400" dirty="0">
                <a:latin typeface="+mj-ea"/>
                <a:ea typeface="+mj-ea"/>
              </a:rPr>
              <a:t>1</a:t>
            </a:r>
            <a:r>
              <a:rPr lang="ja-JP" altLang="en-US" sz="5400" dirty="0">
                <a:latin typeface="+mj-ea"/>
                <a:ea typeface="+mj-ea"/>
              </a:rPr>
              <a:t>章</a:t>
            </a:r>
            <a:endParaRPr lang="en-US" altLang="ja-JP" sz="5400" dirty="0">
              <a:latin typeface="+mj-ea"/>
              <a:ea typeface="+mj-ea"/>
            </a:endParaRPr>
          </a:p>
          <a:p>
            <a:pPr marL="0" indent="0" algn="ctr" eaLnBrk="1" hangingPunct="1">
              <a:lnSpc>
                <a:spcPct val="90000"/>
              </a:lnSpc>
              <a:buFontTx/>
              <a:buNone/>
            </a:pPr>
            <a:r>
              <a:rPr lang="ja-JP" altLang="en-US" sz="5400" dirty="0">
                <a:latin typeface="+mj-ea"/>
                <a:ea typeface="+mj-ea"/>
              </a:rPr>
              <a:t>産科医療補償制度</a:t>
            </a:r>
          </a:p>
        </p:txBody>
      </p:sp>
      <p:sp>
        <p:nvSpPr>
          <p:cNvPr id="4" name="Rectangle 2">
            <a:extLst>
              <a:ext uri="{FF2B5EF4-FFF2-40B4-BE49-F238E27FC236}">
                <a16:creationId xmlns:a16="http://schemas.microsoft.com/office/drawing/2014/main" id="{F274A159-9756-40A3-9771-06C8B1F8F275}"/>
              </a:ext>
            </a:extLst>
          </p:cNvPr>
          <p:cNvSpPr txBox="1">
            <a:spLocks noChangeArrowheads="1"/>
          </p:cNvSpPr>
          <p:nvPr/>
        </p:nvSpPr>
        <p:spPr bwMode="auto">
          <a:xfrm>
            <a:off x="3440038" y="5103217"/>
            <a:ext cx="6222951" cy="60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bodyPr>
          <a:lst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r" defTabSz="957263" rtl="0" eaLnBrk="1" fontAlgn="base" latinLnBrk="0" hangingPunct="1">
              <a:lnSpc>
                <a:spcPct val="9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8</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13</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ページより</a:t>
            </a:r>
          </a:p>
        </p:txBody>
      </p:sp>
    </p:spTree>
    <p:extLst>
      <p:ext uri="{BB962C8B-B14F-4D97-AF65-F5344CB8AC3E}">
        <p14:creationId xmlns:p14="http://schemas.microsoft.com/office/powerpoint/2010/main" val="3836183457"/>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29</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280712" y="1125537"/>
            <a:ext cx="9180000" cy="3816425"/>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4" name="Rectangle 2">
            <a:extLst>
              <a:ext uri="{FF2B5EF4-FFF2-40B4-BE49-F238E27FC236}">
                <a16:creationId xmlns:a16="http://schemas.microsoft.com/office/drawing/2014/main" id="{9C4C76EF-7C94-C593-FA9F-1916E5716BC9}"/>
              </a:ext>
            </a:extLst>
          </p:cNvPr>
          <p:cNvSpPr txBox="1">
            <a:spLocks noChangeArrowheads="1"/>
          </p:cNvSpPr>
          <p:nvPr/>
        </p:nvSpPr>
        <p:spPr bwMode="auto">
          <a:xfrm>
            <a:off x="1567830" y="307608"/>
            <a:ext cx="7848872"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これまでに取り上げた分析テーマ</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2</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）リーフレット・ポスター等で取り上げた分析テーマについて③</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
        <p:nvSpPr>
          <p:cNvPr id="3" name="テキスト ボックス 2">
            <a:extLst>
              <a:ext uri="{FF2B5EF4-FFF2-40B4-BE49-F238E27FC236}">
                <a16:creationId xmlns:a16="http://schemas.microsoft.com/office/drawing/2014/main" id="{32E68408-0B7C-6271-EE09-20F1F26A650A}"/>
              </a:ext>
            </a:extLst>
          </p:cNvPr>
          <p:cNvSpPr txBox="1"/>
          <p:nvPr/>
        </p:nvSpPr>
        <p:spPr>
          <a:xfrm>
            <a:off x="456025" y="1269554"/>
            <a:ext cx="895250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Ⅱ―5</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　過去に発行したリーフレット・ポスター等</a:t>
            </a:r>
            <a:r>
              <a:rPr kumimoji="1" lang="ja-JP" altLang="en-US" sz="1800" b="0" i="0" u="none" strike="noStrike" kern="1200" cap="none" spc="0" normalizeH="0" baseline="30000" noProof="0" dirty="0">
                <a:ln>
                  <a:noFill/>
                </a:ln>
                <a:solidFill>
                  <a:srgbClr val="000000"/>
                </a:solidFill>
                <a:effectLst/>
                <a:uLnTx/>
                <a:uFillTx/>
                <a:latin typeface="HG丸ｺﾞｼｯｸM-PRO"/>
                <a:ea typeface="HG丸ｺﾞｼｯｸM-PRO"/>
                <a:cs typeface="+mn-cs"/>
              </a:rPr>
              <a:t>注）</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lang="en-US" altLang="ja-JP" dirty="0">
                <a:solidFill>
                  <a:srgbClr val="000000"/>
                </a:solidFill>
                <a:latin typeface="HG丸ｺﾞｼｯｸM-PRO"/>
                <a:ea typeface="HG丸ｺﾞｼｯｸM-PRO"/>
              </a:rPr>
              <a:t>2</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/2</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p>
        </p:txBody>
      </p:sp>
      <p:graphicFrame>
        <p:nvGraphicFramePr>
          <p:cNvPr id="5" name="表 4">
            <a:extLst>
              <a:ext uri="{FF2B5EF4-FFF2-40B4-BE49-F238E27FC236}">
                <a16:creationId xmlns:a16="http://schemas.microsoft.com/office/drawing/2014/main" id="{54B751EB-117D-E595-BA56-A303F075A38F}"/>
              </a:ext>
            </a:extLst>
          </p:cNvPr>
          <p:cNvGraphicFramePr>
            <a:graphicFrameLocks noGrp="1"/>
          </p:cNvGraphicFramePr>
          <p:nvPr/>
        </p:nvGraphicFramePr>
        <p:xfrm>
          <a:off x="488717" y="1638889"/>
          <a:ext cx="8763990" cy="2849321"/>
        </p:xfrm>
        <a:graphic>
          <a:graphicData uri="http://schemas.openxmlformats.org/drawingml/2006/table">
            <a:tbl>
              <a:tblPr firstRow="1" firstCol="1" bandRow="1"/>
              <a:tblGrid>
                <a:gridCol w="575057">
                  <a:extLst>
                    <a:ext uri="{9D8B030D-6E8A-4147-A177-3AD203B41FA5}">
                      <a16:colId xmlns:a16="http://schemas.microsoft.com/office/drawing/2014/main" val="2332796910"/>
                    </a:ext>
                  </a:extLst>
                </a:gridCol>
                <a:gridCol w="1190162">
                  <a:extLst>
                    <a:ext uri="{9D8B030D-6E8A-4147-A177-3AD203B41FA5}">
                      <a16:colId xmlns:a16="http://schemas.microsoft.com/office/drawing/2014/main" val="1379967226"/>
                    </a:ext>
                  </a:extLst>
                </a:gridCol>
                <a:gridCol w="4066422">
                  <a:extLst>
                    <a:ext uri="{9D8B030D-6E8A-4147-A177-3AD203B41FA5}">
                      <a16:colId xmlns:a16="http://schemas.microsoft.com/office/drawing/2014/main" val="2579712259"/>
                    </a:ext>
                  </a:extLst>
                </a:gridCol>
                <a:gridCol w="1152128">
                  <a:extLst>
                    <a:ext uri="{9D8B030D-6E8A-4147-A177-3AD203B41FA5}">
                      <a16:colId xmlns:a16="http://schemas.microsoft.com/office/drawing/2014/main" val="54057047"/>
                    </a:ext>
                  </a:extLst>
                </a:gridCol>
                <a:gridCol w="1780221">
                  <a:extLst>
                    <a:ext uri="{9D8B030D-6E8A-4147-A177-3AD203B41FA5}">
                      <a16:colId xmlns:a16="http://schemas.microsoft.com/office/drawing/2014/main" val="3501127481"/>
                    </a:ext>
                  </a:extLst>
                </a:gridCol>
              </a:tblGrid>
              <a:tr h="422753">
                <a:tc>
                  <a:txBody>
                    <a:bodyPr/>
                    <a:lstStyle/>
                    <a:p>
                      <a:pPr marL="0" algn="ctr" defTabSz="914400" rtl="0" eaLnBrk="1" latinLnBrk="0" hangingPunct="1">
                        <a:lnSpc>
                          <a:spcPts val="1200"/>
                        </a:lnSpc>
                      </a:pPr>
                      <a:r>
                        <a:rPr kumimoji="1" lang="en-US" alt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No</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pPr>
                      <a:r>
                        <a:rPr kumimoji="1" lang="ja-JP" altLang="en-US" sz="12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発行年</a:t>
                      </a:r>
                      <a:endParaRPr kumimoji="1" lang="ja-JP" altLang="en-US" sz="1200" dirty="0">
                        <a:latin typeface="ＭＳ ゴシック" panose="020B0609070205080204" pitchFamily="49" charset="-128"/>
                        <a:ea typeface="ＭＳ ゴシック" panose="020B0609070205080204" pitchFamily="49" charset="-128"/>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latinLnBrk="0" hangingPunct="1">
                        <a:lnSpc>
                          <a:spcPts val="1200"/>
                        </a:lnSpc>
                      </a:pPr>
                      <a:r>
                        <a:rPr kumimoji="1" lang="ja-JP" altLang="en-US" sz="12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タイトル</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関連報告書</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lnSpc>
                          <a:spcPts val="12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発行回</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対象</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05283104"/>
                  </a:ext>
                </a:extLst>
              </a:tr>
              <a:tr h="457200">
                <a:tc>
                  <a:txBody>
                    <a:bodyPr/>
                    <a:lstStyle/>
                    <a:p>
                      <a:pPr marL="0" algn="ctr" defTabSz="914400" rtl="0" eaLnBrk="1" latinLnBrk="0" hangingPunct="1">
                        <a:lnSpc>
                          <a:spcPts val="1200"/>
                        </a:lnSpc>
                      </a:pP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10</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latinLnBrk="0" hangingPunct="1">
                        <a:lnSpc>
                          <a:spcPct val="100000"/>
                        </a:lnSpc>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2019</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年</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胎児心拍数陣痛図について（母体の呼吸・循環不全）</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lang="ja-JP" altLang="en-US" sz="1200" kern="100" dirty="0">
                          <a:effectLst/>
                          <a:latin typeface="ＭＳ 明朝" panose="02020609040205080304" pitchFamily="17" charset="-128"/>
                          <a:ea typeface="ＭＳ 明朝" panose="02020609040205080304" pitchFamily="17" charset="-128"/>
                          <a:cs typeface="Times New Roman" panose="02020603050405020304" pitchFamily="18" charset="0"/>
                        </a:rPr>
                        <a:t>第</a:t>
                      </a:r>
                      <a:r>
                        <a:rPr lang="en-US"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9</a:t>
                      </a:r>
                      <a:r>
                        <a:rPr lang="ja-JP" altLang="en-US" sz="1200" kern="100" dirty="0">
                          <a:effectLst/>
                          <a:latin typeface="ＭＳ 明朝" panose="02020609040205080304" pitchFamily="17" charset="-128"/>
                          <a:ea typeface="ＭＳ 明朝" panose="02020609040205080304" pitchFamily="17" charset="-128"/>
                          <a:cs typeface="Times New Roman" panose="02020603050405020304" pitchFamily="18" charset="0"/>
                        </a:rPr>
                        <a:t>回</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産科医療関係者</a:t>
                      </a:r>
                      <a:endParaRPr lang="ja-JP"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3803717845"/>
                  </a:ext>
                </a:extLst>
              </a:tr>
              <a:tr h="457200">
                <a:tc>
                  <a:txBody>
                    <a:bodyPr/>
                    <a:lstStyle/>
                    <a:p>
                      <a:pPr marL="0" algn="ctr" defTabSz="914400" rtl="0" eaLnBrk="1" latinLnBrk="0" hangingPunct="1">
                        <a:lnSpc>
                          <a:spcPts val="1200"/>
                        </a:lnSpc>
                      </a:pP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11</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latinLnBrk="0" hangingPunct="1">
                        <a:lnSpc>
                          <a:spcPct val="100000"/>
                        </a:lnSpc>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2020</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年</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いつもと違ってなんとなく元気がないと感じたら</a:t>
                      </a:r>
                    </a:p>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～退院後の赤ちゃんについて～</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lang="ja-JP" altLang="en-US" sz="1200" kern="100" dirty="0">
                          <a:effectLst/>
                          <a:latin typeface="ＭＳ 明朝" panose="02020609040205080304" pitchFamily="17" charset="-128"/>
                          <a:ea typeface="ＭＳ 明朝" panose="02020609040205080304" pitchFamily="17" charset="-128"/>
                          <a:cs typeface="Times New Roman" panose="02020603050405020304" pitchFamily="18" charset="0"/>
                        </a:rPr>
                        <a:t>第</a:t>
                      </a:r>
                      <a:r>
                        <a:rPr lang="en-US"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10</a:t>
                      </a:r>
                      <a:r>
                        <a:rPr lang="ja-JP" altLang="en-US" sz="1200" kern="100" dirty="0">
                          <a:effectLst/>
                          <a:latin typeface="ＭＳ 明朝" panose="02020609040205080304" pitchFamily="17" charset="-128"/>
                          <a:ea typeface="ＭＳ 明朝" panose="02020609040205080304" pitchFamily="17" charset="-128"/>
                          <a:cs typeface="Times New Roman" panose="02020603050405020304" pitchFamily="18" charset="0"/>
                        </a:rPr>
                        <a:t>回</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ja-JP" altLang="en-US" sz="1200" kern="100" dirty="0">
                          <a:effectLst/>
                          <a:latin typeface="ＭＳ 明朝" panose="02020609040205080304" pitchFamily="17" charset="-128"/>
                          <a:ea typeface="ＭＳ 明朝" panose="02020609040205080304" pitchFamily="17" charset="-128"/>
                          <a:cs typeface="Times New Roman" panose="02020603050405020304" pitchFamily="18" charset="0"/>
                        </a:rPr>
                        <a:t>保護者</a:t>
                      </a:r>
                      <a:endParaRPr lang="ja-JP"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876948452"/>
                  </a:ext>
                </a:extLst>
              </a:tr>
              <a:tr h="597768">
                <a:tc>
                  <a:txBody>
                    <a:bodyPr/>
                    <a:lstStyle/>
                    <a:p>
                      <a:pPr marL="0" algn="ctr" defTabSz="914400" rtl="0" eaLnBrk="1" latinLnBrk="0" hangingPunct="1">
                        <a:lnSpc>
                          <a:spcPts val="1200"/>
                        </a:lnSpc>
                      </a:pP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12</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latinLnBrk="0" hangingPunct="1">
                        <a:lnSpc>
                          <a:spcPct val="100000"/>
                        </a:lnSpc>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2020</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年</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リーフレット・ポスター　アーカイブ集</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第</a:t>
                      </a: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a:t>
                      </a: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回～第</a:t>
                      </a: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10</a:t>
                      </a: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回</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妊産婦</a:t>
                      </a:r>
                    </a:p>
                    <a:p>
                      <a:pPr marL="0" algn="ctr"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保護者</a:t>
                      </a:r>
                    </a:p>
                    <a:p>
                      <a:pPr marL="0" algn="ctr"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産科医療関係者</a:t>
                      </a:r>
                      <a:endParaRPr lang="ja-JP"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873221086"/>
                  </a:ext>
                </a:extLst>
              </a:tr>
              <a:tr h="457200">
                <a:tc>
                  <a:txBody>
                    <a:bodyPr/>
                    <a:lstStyle/>
                    <a:p>
                      <a:pPr marL="0" algn="ctr" defTabSz="914400" rtl="0" eaLnBrk="1" latinLnBrk="0" hangingPunct="1">
                        <a:lnSpc>
                          <a:spcPts val="1200"/>
                        </a:lnSpc>
                      </a:pP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13</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latinLnBrk="0" hangingPunct="1">
                        <a:lnSpc>
                          <a:spcPct val="100000"/>
                        </a:lnSpc>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2022</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年</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子宮内感染</a:t>
                      </a:r>
                    </a:p>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～出生前に判断できない事例が多くありました～</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第</a:t>
                      </a: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12</a:t>
                      </a: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回</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産科医療関係者</a:t>
                      </a:r>
                      <a:endParaRPr lang="ja-JP"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3370618651"/>
                  </a:ext>
                </a:extLst>
              </a:tr>
              <a:tr h="457200">
                <a:tc>
                  <a:txBody>
                    <a:bodyPr/>
                    <a:lstStyle/>
                    <a:p>
                      <a:pPr marL="0" algn="ctr" defTabSz="914400" rtl="0" eaLnBrk="1" latinLnBrk="0" hangingPunct="1">
                        <a:lnSpc>
                          <a:spcPts val="1200"/>
                        </a:lnSpc>
                      </a:pP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14</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latinLnBrk="0" hangingPunct="1">
                        <a:lnSpc>
                          <a:spcPct val="100000"/>
                        </a:lnSpc>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2023</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年</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適切な新生児蘇生の実施のために</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第</a:t>
                      </a: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12</a:t>
                      </a: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回</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産科・小児科医療関係者</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718672711"/>
                  </a:ext>
                </a:extLst>
              </a:tr>
            </a:tbl>
          </a:graphicData>
        </a:graphic>
      </p:graphicFrame>
      <p:sp>
        <p:nvSpPr>
          <p:cNvPr id="6" name="Rectangle 57">
            <a:extLst>
              <a:ext uri="{FF2B5EF4-FFF2-40B4-BE49-F238E27FC236}">
                <a16:creationId xmlns:a16="http://schemas.microsoft.com/office/drawing/2014/main" id="{C943CFB4-83DA-A269-EA59-0D03F865569F}"/>
              </a:ext>
            </a:extLst>
          </p:cNvPr>
          <p:cNvSpPr>
            <a:spLocks noChangeArrowheads="1"/>
          </p:cNvSpPr>
          <p:nvPr/>
        </p:nvSpPr>
        <p:spPr bwMode="auto">
          <a:xfrm>
            <a:off x="631132" y="4488210"/>
            <a:ext cx="84791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900" dirty="0">
                <a:solidFill>
                  <a:srgbClr val="000000"/>
                </a:solidFill>
                <a:latin typeface="HG丸ｺﾞｼｯｸM-PRO"/>
                <a:ea typeface="HG丸ｺﾞｼｯｸM-PRO"/>
              </a:rPr>
              <a:t>注）このリーフレットやポスター等は、作成時点の再発防止委員会において専門家の意見に基づき取りまとめられたものであり、最新のガイドライン等の知見</a:t>
            </a:r>
            <a:endParaRPr lang="en-US" altLang="ja-JP" sz="900" dirty="0">
              <a:solidFill>
                <a:srgbClr val="000000"/>
              </a:solidFill>
              <a:latin typeface="HG丸ｺﾞｼｯｸM-PRO"/>
              <a:ea typeface="HG丸ｺﾞｼｯｸM-PRO"/>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900" dirty="0">
                <a:solidFill>
                  <a:srgbClr val="000000"/>
                </a:solidFill>
                <a:latin typeface="HG丸ｺﾞｼｯｸM-PRO"/>
                <a:ea typeface="HG丸ｺﾞｼｯｸM-PRO"/>
              </a:rPr>
              <a:t>　　と必ずしも合致していない部分がある。</a:t>
            </a:r>
            <a:endPar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Tree>
    <p:extLst>
      <p:ext uri="{BB962C8B-B14F-4D97-AF65-F5344CB8AC3E}">
        <p14:creationId xmlns:p14="http://schemas.microsoft.com/office/powerpoint/2010/main" val="3079365419"/>
      </p:ext>
    </p:extLst>
  </p:cSld>
  <p:clrMapOvr>
    <a:masterClrMapping/>
  </p:clrMapOvr>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30</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0000" y="1126800"/>
            <a:ext cx="9180000" cy="4607249"/>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再発防止委員会では、より効果的な情報を発信して産科医療の質の向上につなげられるよう、これまで再発防止委員会で取りまとめた再発防止に関する報告書やリーフレット、ポスター等の認知度や利用状況を把握するため、</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2013</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年、</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2015</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年、</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2018</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年、</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2021</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年と計</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4</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回にわたり、本制度加入分娩機関を対象にアンケートを実施してきた。</a:t>
            </a:r>
            <a:endParaRPr kumimoji="1" lang="en-US" altLang="ja-JP" sz="2000" b="0" i="0" u="none" strike="noStrike" kern="1200" cap="none" spc="0" normalizeH="0" baseline="0" noProof="0" dirty="0">
              <a:ln>
                <a:noFill/>
              </a:ln>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effectLst/>
                <a:uLnTx/>
                <a:uFillTx/>
                <a:latin typeface="HG丸ｺﾞｼｯｸM-PRO"/>
                <a:ea typeface="HG丸ｺﾞｼｯｸM-PRO"/>
                <a:cs typeface="+mn-cs"/>
              </a:rPr>
              <a:t>今後取り上げてほしいテーマ（図</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3</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Ⅱ</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1</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）の回答は、新生児蘇生が最も多く、胎児心拍数陣痛図、診療録等の記載、クリステレル胎児圧出法、遷延分娩、吸引分娩、搬送体制の順に多かった。</a:t>
            </a:r>
            <a:endParaRPr kumimoji="1" lang="en-US" altLang="ja-JP" sz="2000" b="0" i="0" u="none" strike="noStrike" kern="1200" cap="none" spc="0" normalizeH="0" baseline="0" noProof="0" dirty="0">
              <a:ln>
                <a:noFill/>
              </a:ln>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effectLst/>
                <a:uLnTx/>
                <a:uFillTx/>
                <a:latin typeface="HG丸ｺﾞｼｯｸM-PRO"/>
                <a:ea typeface="HG丸ｺﾞｼｯｸM-PRO"/>
                <a:cs typeface="+mn-cs"/>
              </a:rPr>
              <a:t>新生児蘇生や胎児心拍数陣痛図に関するテーマは、過去の「テーマに沿った分析」でも多く取り上げてきた分析テーマであり、分娩機関においても関心が高いことが分かった。</a:t>
            </a:r>
            <a:endParaRPr kumimoji="1" lang="en-US" altLang="ja-JP" sz="2000" b="0" i="0" u="none" strike="noStrike" kern="1200" cap="none" spc="0" normalizeH="0" baseline="0" noProof="0" dirty="0">
              <a:ln>
                <a:noFill/>
              </a:ln>
              <a:effectLst/>
              <a:uLnTx/>
              <a:uFillTx/>
              <a:latin typeface="HG丸ｺﾞｼｯｸM-PRO"/>
              <a:ea typeface="HG丸ｺﾞｼｯｸM-PRO"/>
              <a:cs typeface="+mn-cs"/>
            </a:endParaRPr>
          </a:p>
        </p:txBody>
      </p:sp>
      <p:sp>
        <p:nvSpPr>
          <p:cNvPr id="8" name="AutoShape 3">
            <a:extLst>
              <a:ext uri="{FF2B5EF4-FFF2-40B4-BE49-F238E27FC236}">
                <a16:creationId xmlns:a16="http://schemas.microsoft.com/office/drawing/2014/main" id="{BB97A921-A55B-4251-A550-0CF1EA22082B}"/>
              </a:ext>
            </a:extLst>
          </p:cNvPr>
          <p:cNvSpPr>
            <a:spLocks noChangeArrowheads="1"/>
          </p:cNvSpPr>
          <p:nvPr/>
        </p:nvSpPr>
        <p:spPr bwMode="auto">
          <a:xfrm>
            <a:off x="1063774" y="4491928"/>
            <a:ext cx="9361039" cy="2376264"/>
          </a:xfrm>
          <a:prstGeom prst="roundRect">
            <a:avLst>
              <a:gd name="adj" fmla="val 12806"/>
            </a:avLst>
          </a:prstGeom>
          <a:noFill/>
          <a:ln w="9525">
            <a:no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3" name="Rectangle 2">
            <a:extLst>
              <a:ext uri="{FF2B5EF4-FFF2-40B4-BE49-F238E27FC236}">
                <a16:creationId xmlns:a16="http://schemas.microsoft.com/office/drawing/2014/main" id="{7FAE8A0E-F5B1-EB28-EA48-635CC8AF5EFE}"/>
              </a:ext>
            </a:extLst>
          </p:cNvPr>
          <p:cNvSpPr txBox="1">
            <a:spLocks noChangeArrowheads="1"/>
          </p:cNvSpPr>
          <p:nvPr/>
        </p:nvSpPr>
        <p:spPr bwMode="auto">
          <a:xfrm>
            <a:off x="1567830" y="307608"/>
            <a:ext cx="7848872"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これまでに取り上げた分析テーマ</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a:t>
            </a:r>
            <a:r>
              <a:rPr lang="ja-JP" altLang="en-US" sz="2000" b="0" i="0" u="none" strike="noStrike" baseline="0" dirty="0">
                <a:solidFill>
                  <a:srgbClr val="231815"/>
                </a:solidFill>
                <a:latin typeface="UDShinGoPr6N-Medium"/>
              </a:rPr>
              <a:t>「再発防止に関するアンケート」について①</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Tree>
    <p:extLst>
      <p:ext uri="{BB962C8B-B14F-4D97-AF65-F5344CB8AC3E}">
        <p14:creationId xmlns:p14="http://schemas.microsoft.com/office/powerpoint/2010/main" val="2548306813"/>
      </p:ext>
    </p:extLst>
  </p:cSld>
  <p:clrMapOvr>
    <a:masterClrMapping/>
  </p:clrMapOvr>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31</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0000" y="1126800"/>
            <a:ext cx="9180000" cy="5418000"/>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effectLst/>
              <a:uLnTx/>
              <a:uFillTx/>
              <a:latin typeface="HG丸ｺﾞｼｯｸM-PRO"/>
              <a:ea typeface="HG丸ｺﾞｼｯｸM-PRO"/>
              <a:cs typeface="+mn-cs"/>
            </a:endParaRPr>
          </a:p>
        </p:txBody>
      </p:sp>
      <p:sp>
        <p:nvSpPr>
          <p:cNvPr id="8" name="AutoShape 3">
            <a:extLst>
              <a:ext uri="{FF2B5EF4-FFF2-40B4-BE49-F238E27FC236}">
                <a16:creationId xmlns:a16="http://schemas.microsoft.com/office/drawing/2014/main" id="{BB97A921-A55B-4251-A550-0CF1EA22082B}"/>
              </a:ext>
            </a:extLst>
          </p:cNvPr>
          <p:cNvSpPr>
            <a:spLocks noChangeArrowheads="1"/>
          </p:cNvSpPr>
          <p:nvPr/>
        </p:nvSpPr>
        <p:spPr bwMode="auto">
          <a:xfrm>
            <a:off x="1063774" y="4491928"/>
            <a:ext cx="9361039" cy="2376264"/>
          </a:xfrm>
          <a:prstGeom prst="roundRect">
            <a:avLst>
              <a:gd name="adj" fmla="val 12806"/>
            </a:avLst>
          </a:prstGeom>
          <a:noFill/>
          <a:ln w="9525">
            <a:no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3" name="Rectangle 2">
            <a:extLst>
              <a:ext uri="{FF2B5EF4-FFF2-40B4-BE49-F238E27FC236}">
                <a16:creationId xmlns:a16="http://schemas.microsoft.com/office/drawing/2014/main" id="{7FAE8A0E-F5B1-EB28-EA48-635CC8AF5EFE}"/>
              </a:ext>
            </a:extLst>
          </p:cNvPr>
          <p:cNvSpPr txBox="1">
            <a:spLocks noChangeArrowheads="1"/>
          </p:cNvSpPr>
          <p:nvPr/>
        </p:nvSpPr>
        <p:spPr bwMode="auto">
          <a:xfrm>
            <a:off x="1567830" y="307608"/>
            <a:ext cx="7848872"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これまでに取り上げた分析テーマ</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a:t>
            </a:r>
            <a:r>
              <a:rPr lang="ja-JP" altLang="en-US" sz="2000" b="0" i="0" u="none" strike="noStrike" baseline="0" dirty="0">
                <a:solidFill>
                  <a:srgbClr val="231815"/>
                </a:solidFill>
                <a:latin typeface="UDShinGoPr6N-Medium"/>
              </a:rPr>
              <a:t>「再発防止に関するアンケート」について②</a:t>
            </a:r>
            <a:endParaRPr kumimoji="1" lang="en-US" altLang="ja-JP" sz="2000" b="0" i="0" u="none" strike="noStrike" kern="1200" cap="none" spc="0" normalizeH="0" baseline="0" noProof="0" dirty="0">
              <a:ln>
                <a:noFill/>
              </a:ln>
              <a:solidFill>
                <a:srgbClr val="000000"/>
              </a:solidFill>
              <a:effectLst/>
              <a:highlight>
                <a:srgbClr val="FFFF00"/>
              </a:highlight>
              <a:uLnTx/>
              <a:uFillTx/>
              <a:latin typeface="HG丸ｺﾞｼｯｸM-PRO"/>
              <a:ea typeface="HG丸ｺﾞｼｯｸM-PRO"/>
              <a:cs typeface="+mj-cs"/>
            </a:endParaRPr>
          </a:p>
        </p:txBody>
      </p:sp>
      <p:pic>
        <p:nvPicPr>
          <p:cNvPr id="6" name="図 5" descr="グラフ&#10;&#10;自動的に生成された説明">
            <a:extLst>
              <a:ext uri="{FF2B5EF4-FFF2-40B4-BE49-F238E27FC236}">
                <a16:creationId xmlns:a16="http://schemas.microsoft.com/office/drawing/2014/main" id="{1E523924-1139-585D-39CC-A05FB4A2D4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413" y="1658859"/>
            <a:ext cx="8733174" cy="4366587"/>
          </a:xfrm>
          <a:prstGeom prst="rect">
            <a:avLst/>
          </a:prstGeom>
        </p:spPr>
      </p:pic>
      <p:sp>
        <p:nvSpPr>
          <p:cNvPr id="4" name="テキスト ボックス 3">
            <a:extLst>
              <a:ext uri="{FF2B5EF4-FFF2-40B4-BE49-F238E27FC236}">
                <a16:creationId xmlns:a16="http://schemas.microsoft.com/office/drawing/2014/main" id="{2F6E5D05-09EE-3A57-FCD8-82184E5E89E3}"/>
              </a:ext>
            </a:extLst>
          </p:cNvPr>
          <p:cNvSpPr txBox="1"/>
          <p:nvPr/>
        </p:nvSpPr>
        <p:spPr>
          <a:xfrm>
            <a:off x="536204" y="1269554"/>
            <a:ext cx="895250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図</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1800" b="0" i="0" u="none" strike="noStrike" kern="1200" cap="none" spc="0" normalizeH="0" baseline="0" noProof="0" dirty="0">
                <a:ln>
                  <a:noFill/>
                </a:ln>
                <a:effectLst/>
                <a:uLnTx/>
                <a:uFillTx/>
                <a:latin typeface="HG丸ｺﾞｼｯｸM-PRO"/>
                <a:ea typeface="HG丸ｺﾞｼｯｸM-PRO"/>
                <a:cs typeface="+mn-cs"/>
              </a:rPr>
              <a:t> －</a:t>
            </a:r>
            <a:r>
              <a:rPr kumimoji="1" lang="en-US" altLang="ja-JP" sz="1800" b="0" i="0" u="none" strike="noStrike" kern="1200" cap="none" spc="0" normalizeH="0" baseline="0" noProof="0" dirty="0">
                <a:ln>
                  <a:noFill/>
                </a:ln>
                <a:effectLst/>
                <a:uLnTx/>
                <a:uFillTx/>
                <a:latin typeface="HG丸ｺﾞｼｯｸM-PRO"/>
                <a:ea typeface="HG丸ｺﾞｼｯｸM-PRO"/>
                <a:cs typeface="+mn-cs"/>
              </a:rPr>
              <a:t>Ⅱ</a:t>
            </a:r>
            <a:r>
              <a:rPr kumimoji="1" lang="ja-JP" altLang="en-US" sz="1800" b="0" i="0" u="none" strike="noStrike" kern="1200" cap="none" spc="0" normalizeH="0" baseline="0" noProof="0" dirty="0">
                <a:ln>
                  <a:noFill/>
                </a:ln>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effectLst/>
                <a:uLnTx/>
                <a:uFillTx/>
                <a:latin typeface="HG丸ｺﾞｼｯｸM-PRO"/>
                <a:ea typeface="HG丸ｺﾞｼｯｸM-PRO"/>
                <a:cs typeface="+mn-cs"/>
              </a:rPr>
              <a:t>1 </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　今後取り上げてほしいテーマ</a:t>
            </a:r>
            <a:r>
              <a:rPr lang="ja-JP" altLang="en-US" dirty="0">
                <a:solidFill>
                  <a:srgbClr val="000000"/>
                </a:solidFill>
                <a:latin typeface="HG丸ｺﾞｼｯｸM-PRO"/>
                <a:ea typeface="HG丸ｺﾞｼｯｸM-PRO"/>
              </a:rPr>
              <a:t>（上位）</a:t>
            </a:r>
            <a:endPar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5" name="Rectangle 57">
            <a:extLst>
              <a:ext uri="{FF2B5EF4-FFF2-40B4-BE49-F238E27FC236}">
                <a16:creationId xmlns:a16="http://schemas.microsoft.com/office/drawing/2014/main" id="{2894EE27-0AC9-465C-0545-4787BAC12628}"/>
              </a:ext>
            </a:extLst>
          </p:cNvPr>
          <p:cNvSpPr>
            <a:spLocks noChangeArrowheads="1"/>
          </p:cNvSpPr>
          <p:nvPr/>
        </p:nvSpPr>
        <p:spPr bwMode="auto">
          <a:xfrm>
            <a:off x="583412" y="6032297"/>
            <a:ext cx="861726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900" dirty="0">
                <a:solidFill>
                  <a:srgbClr val="000000"/>
                </a:solidFill>
                <a:latin typeface="HG丸ｺﾞｼｯｸM-PRO"/>
                <a:ea typeface="HG丸ｺﾞｼｯｸM-PRO"/>
              </a:rPr>
              <a:t>注）子宮底圧迫法を含む。</a:t>
            </a:r>
            <a:endPar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Tree>
    <p:extLst>
      <p:ext uri="{BB962C8B-B14F-4D97-AF65-F5344CB8AC3E}">
        <p14:creationId xmlns:p14="http://schemas.microsoft.com/office/powerpoint/2010/main" val="3583562588"/>
      </p:ext>
    </p:extLst>
  </p:cSld>
  <p:clrMapOvr>
    <a:masterClrMapping/>
  </p:clrMapOvr>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32</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0000" y="1126800"/>
            <a:ext cx="9180000" cy="2519018"/>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具体的に取り組まれた内容（図</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Ⅱ</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2</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の回答は、胎児心拍数聴取・胎児心拍数陣痛図の判読が最も多く、新生児蘇生、出生後の新生児管理、子宮収縮薬、常位胎盤早期剥離の順に多かったことからも、新生児蘇生や胎児心拍数陣痛図に対して関心が高いことが示された。このほか、子宮収縮薬、常位胎盤早期剝離については産科医療の現場で特に留意されている事項の一つであると考えられた。</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8" name="AutoShape 3">
            <a:extLst>
              <a:ext uri="{FF2B5EF4-FFF2-40B4-BE49-F238E27FC236}">
                <a16:creationId xmlns:a16="http://schemas.microsoft.com/office/drawing/2014/main" id="{BB97A921-A55B-4251-A550-0CF1EA22082B}"/>
              </a:ext>
            </a:extLst>
          </p:cNvPr>
          <p:cNvSpPr>
            <a:spLocks noChangeArrowheads="1"/>
          </p:cNvSpPr>
          <p:nvPr/>
        </p:nvSpPr>
        <p:spPr bwMode="auto">
          <a:xfrm>
            <a:off x="1063774" y="4491928"/>
            <a:ext cx="9361039" cy="2376264"/>
          </a:xfrm>
          <a:prstGeom prst="roundRect">
            <a:avLst>
              <a:gd name="adj" fmla="val 12806"/>
            </a:avLst>
          </a:prstGeom>
          <a:noFill/>
          <a:ln w="9525">
            <a:no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3" name="Rectangle 2">
            <a:extLst>
              <a:ext uri="{FF2B5EF4-FFF2-40B4-BE49-F238E27FC236}">
                <a16:creationId xmlns:a16="http://schemas.microsoft.com/office/drawing/2014/main" id="{7FAE8A0E-F5B1-EB28-EA48-635CC8AF5EFE}"/>
              </a:ext>
            </a:extLst>
          </p:cNvPr>
          <p:cNvSpPr txBox="1">
            <a:spLocks noChangeArrowheads="1"/>
          </p:cNvSpPr>
          <p:nvPr/>
        </p:nvSpPr>
        <p:spPr bwMode="auto">
          <a:xfrm>
            <a:off x="1567830" y="307608"/>
            <a:ext cx="7848872"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これまでに取り上げた分析テーマ</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a:t>
            </a:r>
            <a:r>
              <a:rPr lang="ja-JP" altLang="en-US" sz="2000" b="0" i="0" u="none" strike="noStrike" baseline="0" dirty="0">
                <a:solidFill>
                  <a:srgbClr val="231815"/>
                </a:solidFill>
                <a:latin typeface="UDShinGoPr6N-Medium"/>
              </a:rPr>
              <a:t>「再発防止に関するアンケート」について③</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Tree>
    <p:extLst>
      <p:ext uri="{BB962C8B-B14F-4D97-AF65-F5344CB8AC3E}">
        <p14:creationId xmlns:p14="http://schemas.microsoft.com/office/powerpoint/2010/main" val="175778873"/>
      </p:ext>
    </p:extLst>
  </p:cSld>
  <p:clrMapOvr>
    <a:masterClrMapping/>
  </p:clrMapOvr>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B871D7B-6B9B-4853-B25B-EC6115B4907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33</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 name="AutoShape 3">
            <a:extLst>
              <a:ext uri="{FF2B5EF4-FFF2-40B4-BE49-F238E27FC236}">
                <a16:creationId xmlns:a16="http://schemas.microsoft.com/office/drawing/2014/main" id="{16593C59-5D4E-4F92-9C15-778F1F144E0C}"/>
              </a:ext>
            </a:extLst>
          </p:cNvPr>
          <p:cNvSpPr>
            <a:spLocks noChangeArrowheads="1"/>
          </p:cNvSpPr>
          <p:nvPr/>
        </p:nvSpPr>
        <p:spPr bwMode="auto">
          <a:xfrm>
            <a:off x="360000" y="1126800"/>
            <a:ext cx="9180000" cy="5418000"/>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  </a:t>
            </a:r>
            <a:endPar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pic>
        <p:nvPicPr>
          <p:cNvPr id="6" name="図 5" descr="グラフ, 棒グラフ&#10;&#10;自動的に生成された説明">
            <a:extLst>
              <a:ext uri="{FF2B5EF4-FFF2-40B4-BE49-F238E27FC236}">
                <a16:creationId xmlns:a16="http://schemas.microsoft.com/office/drawing/2014/main" id="{E8DCD883-5F21-A15F-3F23-F563B6A98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1" y="1773610"/>
            <a:ext cx="8747370" cy="3703111"/>
          </a:xfrm>
          <a:prstGeom prst="rect">
            <a:avLst/>
          </a:prstGeom>
        </p:spPr>
      </p:pic>
      <p:sp>
        <p:nvSpPr>
          <p:cNvPr id="7" name="テキスト ボックス 6">
            <a:extLst>
              <a:ext uri="{FF2B5EF4-FFF2-40B4-BE49-F238E27FC236}">
                <a16:creationId xmlns:a16="http://schemas.microsoft.com/office/drawing/2014/main" id="{72DC7F20-B6E8-0FFE-25EB-4EB2FA4F1EE0}"/>
              </a:ext>
            </a:extLst>
          </p:cNvPr>
          <p:cNvSpPr txBox="1"/>
          <p:nvPr/>
        </p:nvSpPr>
        <p:spPr>
          <a:xfrm>
            <a:off x="559718" y="1404278"/>
            <a:ext cx="895250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図</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1800" b="0" i="0" u="none" strike="noStrike" kern="1200" cap="none" spc="0" normalizeH="0" baseline="0" noProof="0" dirty="0">
                <a:ln>
                  <a:noFill/>
                </a:ln>
                <a:effectLst/>
                <a:uLnTx/>
                <a:uFillTx/>
                <a:latin typeface="HG丸ｺﾞｼｯｸM-PRO"/>
                <a:ea typeface="HG丸ｺﾞｼｯｸM-PRO"/>
                <a:cs typeface="+mn-cs"/>
              </a:rPr>
              <a:t> －</a:t>
            </a:r>
            <a:r>
              <a:rPr kumimoji="1" lang="en-US" altLang="ja-JP" sz="1800" b="0" i="0" u="none" strike="noStrike" kern="1200" cap="none" spc="0" normalizeH="0" baseline="0" noProof="0" dirty="0">
                <a:ln>
                  <a:noFill/>
                </a:ln>
                <a:effectLst/>
                <a:uLnTx/>
                <a:uFillTx/>
                <a:latin typeface="HG丸ｺﾞｼｯｸM-PRO"/>
                <a:ea typeface="HG丸ｺﾞｼｯｸM-PRO"/>
                <a:cs typeface="+mn-cs"/>
              </a:rPr>
              <a:t>Ⅱ</a:t>
            </a:r>
            <a:r>
              <a:rPr kumimoji="1" lang="ja-JP" altLang="en-US" sz="1800" b="0" i="0" u="none" strike="noStrike" kern="1200" cap="none" spc="0" normalizeH="0" baseline="0" noProof="0" dirty="0">
                <a:ln>
                  <a:noFill/>
                </a:ln>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effectLst/>
                <a:uLnTx/>
                <a:uFillTx/>
                <a:latin typeface="HG丸ｺﾞｼｯｸM-PRO"/>
                <a:ea typeface="HG丸ｺﾞｼｯｸM-PRO"/>
                <a:cs typeface="+mn-cs"/>
              </a:rPr>
              <a:t>2 </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　具体的に取り組まれた内容（上位）</a:t>
            </a:r>
          </a:p>
        </p:txBody>
      </p:sp>
      <p:sp>
        <p:nvSpPr>
          <p:cNvPr id="8" name="Rectangle 2">
            <a:extLst>
              <a:ext uri="{FF2B5EF4-FFF2-40B4-BE49-F238E27FC236}">
                <a16:creationId xmlns:a16="http://schemas.microsoft.com/office/drawing/2014/main" id="{E7C6EBD6-0C66-B2D2-8056-08AE679CF63D}"/>
              </a:ext>
            </a:extLst>
          </p:cNvPr>
          <p:cNvSpPr txBox="1">
            <a:spLocks noChangeArrowheads="1"/>
          </p:cNvSpPr>
          <p:nvPr/>
        </p:nvSpPr>
        <p:spPr bwMode="auto">
          <a:xfrm>
            <a:off x="1567830" y="307608"/>
            <a:ext cx="7848872"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これまでに取り上げた分析テーマ</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a:t>
            </a:r>
            <a:r>
              <a:rPr lang="ja-JP" altLang="en-US" sz="2000" b="0" i="0" u="none" strike="noStrike" baseline="0" dirty="0">
                <a:solidFill>
                  <a:srgbClr val="231815"/>
                </a:solidFill>
                <a:latin typeface="UDShinGoPr6N-Medium"/>
              </a:rPr>
              <a:t>「再発防止に関するアンケート」について④</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Tree>
    <p:extLst>
      <p:ext uri="{BB962C8B-B14F-4D97-AF65-F5344CB8AC3E}">
        <p14:creationId xmlns:p14="http://schemas.microsoft.com/office/powerpoint/2010/main" val="337411447"/>
      </p:ext>
    </p:extLst>
  </p:cSld>
  <p:clrMapOvr>
    <a:masterClrMapping/>
  </p:clrMapOvr>
  <p:extLst>
    <p:ext uri="{6950BFC3-D8DA-4A85-94F7-54DA5524770B}">
      <p188:commentRel xmlns:p188="http://schemas.microsoft.com/office/powerpoint/2018/8/main" r:id="rId2"/>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34</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0000" y="1126800"/>
            <a:ext cx="9180000" cy="3815162"/>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「再発防止に関する各種発行物の活用」についての回答が最も多かったのは、分娩経過や出生時の臍帯血ガス分析値等、事例の背景と併せて、脳性麻痺に至る胎児心拍数波形の経時的な変化を掲載している</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判の教材である「脳性麻痺事例の胎児心拍数陣痛図　波形パターンの判読と注意点」であった（図</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Ⅱ</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 。</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ほかにも、「産科医療関係者の皆様へ　遅発一過性徐脈と変動一過性徐脈の鑑別」や「産科医療関係者の皆様へ　胎児心拍数陣痛図について（母体の呼吸・循環不全）」など、胎児心拍数陣痛図についての資料が上位を占める結果であった（図</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Ⅱ</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8" name="AutoShape 3">
            <a:extLst>
              <a:ext uri="{FF2B5EF4-FFF2-40B4-BE49-F238E27FC236}">
                <a16:creationId xmlns:a16="http://schemas.microsoft.com/office/drawing/2014/main" id="{BB97A921-A55B-4251-A550-0CF1EA22082B}"/>
              </a:ext>
            </a:extLst>
          </p:cNvPr>
          <p:cNvSpPr>
            <a:spLocks noChangeArrowheads="1"/>
          </p:cNvSpPr>
          <p:nvPr/>
        </p:nvSpPr>
        <p:spPr bwMode="auto">
          <a:xfrm>
            <a:off x="1063774" y="4491928"/>
            <a:ext cx="9361039" cy="2376264"/>
          </a:xfrm>
          <a:prstGeom prst="roundRect">
            <a:avLst>
              <a:gd name="adj" fmla="val 12806"/>
            </a:avLst>
          </a:prstGeom>
          <a:noFill/>
          <a:ln w="9525">
            <a:no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3" name="Rectangle 2">
            <a:extLst>
              <a:ext uri="{FF2B5EF4-FFF2-40B4-BE49-F238E27FC236}">
                <a16:creationId xmlns:a16="http://schemas.microsoft.com/office/drawing/2014/main" id="{7FAE8A0E-F5B1-EB28-EA48-635CC8AF5EFE}"/>
              </a:ext>
            </a:extLst>
          </p:cNvPr>
          <p:cNvSpPr txBox="1">
            <a:spLocks noChangeArrowheads="1"/>
          </p:cNvSpPr>
          <p:nvPr/>
        </p:nvSpPr>
        <p:spPr bwMode="auto">
          <a:xfrm>
            <a:off x="1567830" y="307608"/>
            <a:ext cx="7848872"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これまでに取り上げた分析テーマ</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a:t>
            </a:r>
            <a:r>
              <a:rPr lang="ja-JP" altLang="en-US" sz="2000" b="0" i="0" u="none" strike="noStrike" baseline="0" dirty="0">
                <a:solidFill>
                  <a:srgbClr val="231815"/>
                </a:solidFill>
                <a:latin typeface="UDShinGoPr6N-Medium"/>
              </a:rPr>
              <a:t>「再発防止に関するアンケート」について⑤</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Tree>
    <p:extLst>
      <p:ext uri="{BB962C8B-B14F-4D97-AF65-F5344CB8AC3E}">
        <p14:creationId xmlns:p14="http://schemas.microsoft.com/office/powerpoint/2010/main" val="2283786051"/>
      </p:ext>
    </p:extLst>
  </p:cSld>
  <p:clrMapOvr>
    <a:masterClrMapping/>
  </p:clrMapOvr>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35</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2206" y="1133980"/>
            <a:ext cx="9180000" cy="5418000"/>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20000"/>
              </a:lnSpc>
              <a:spcBef>
                <a:spcPct val="20000"/>
              </a:spcBef>
              <a:spcAft>
                <a:spcPct val="0"/>
              </a:spcAft>
              <a:buClrTx/>
              <a:buSzTx/>
              <a:buNone/>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8" name="AutoShape 3">
            <a:extLst>
              <a:ext uri="{FF2B5EF4-FFF2-40B4-BE49-F238E27FC236}">
                <a16:creationId xmlns:a16="http://schemas.microsoft.com/office/drawing/2014/main" id="{BB97A921-A55B-4251-A550-0CF1EA22082B}"/>
              </a:ext>
            </a:extLst>
          </p:cNvPr>
          <p:cNvSpPr>
            <a:spLocks noChangeArrowheads="1"/>
          </p:cNvSpPr>
          <p:nvPr/>
        </p:nvSpPr>
        <p:spPr bwMode="auto">
          <a:xfrm>
            <a:off x="1063774" y="4491928"/>
            <a:ext cx="9361039" cy="2376264"/>
          </a:xfrm>
          <a:prstGeom prst="roundRect">
            <a:avLst>
              <a:gd name="adj" fmla="val 12806"/>
            </a:avLst>
          </a:prstGeom>
          <a:noFill/>
          <a:ln w="9525">
            <a:no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3" name="Rectangle 2">
            <a:extLst>
              <a:ext uri="{FF2B5EF4-FFF2-40B4-BE49-F238E27FC236}">
                <a16:creationId xmlns:a16="http://schemas.microsoft.com/office/drawing/2014/main" id="{7FAE8A0E-F5B1-EB28-EA48-635CC8AF5EFE}"/>
              </a:ext>
            </a:extLst>
          </p:cNvPr>
          <p:cNvSpPr txBox="1">
            <a:spLocks noChangeArrowheads="1"/>
          </p:cNvSpPr>
          <p:nvPr/>
        </p:nvSpPr>
        <p:spPr bwMode="auto">
          <a:xfrm>
            <a:off x="1567830" y="307608"/>
            <a:ext cx="7848872"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これまでに取り上げた分析テーマ</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a:t>
            </a:r>
            <a:r>
              <a:rPr lang="ja-JP" altLang="en-US" sz="2000" b="0" i="0" u="none" strike="noStrike" baseline="0" dirty="0">
                <a:solidFill>
                  <a:srgbClr val="231815"/>
                </a:solidFill>
                <a:latin typeface="UDShinGoPr6N-Medium"/>
              </a:rPr>
              <a:t>「再発防止に関するアンケート」について⑥</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
        <p:nvSpPr>
          <p:cNvPr id="4" name="テキスト ボックス 3">
            <a:extLst>
              <a:ext uri="{FF2B5EF4-FFF2-40B4-BE49-F238E27FC236}">
                <a16:creationId xmlns:a16="http://schemas.microsoft.com/office/drawing/2014/main" id="{521A05CA-0C63-5CEB-1D47-0F8652298778}"/>
              </a:ext>
            </a:extLst>
          </p:cNvPr>
          <p:cNvSpPr txBox="1"/>
          <p:nvPr/>
        </p:nvSpPr>
        <p:spPr>
          <a:xfrm>
            <a:off x="536204" y="1440363"/>
            <a:ext cx="895250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図</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1800" b="0" i="0" u="none" strike="noStrike" kern="1200" cap="none" spc="0" normalizeH="0" baseline="0" noProof="0" dirty="0">
                <a:ln>
                  <a:noFill/>
                </a:ln>
                <a:effectLst/>
                <a:uLnTx/>
                <a:uFillTx/>
                <a:latin typeface="HG丸ｺﾞｼｯｸM-PRO"/>
                <a:ea typeface="HG丸ｺﾞｼｯｸM-PRO"/>
                <a:cs typeface="+mn-cs"/>
              </a:rPr>
              <a:t> －</a:t>
            </a:r>
            <a:r>
              <a:rPr kumimoji="1" lang="en-US" altLang="ja-JP" sz="1800" b="0" i="0" u="none" strike="noStrike" kern="1200" cap="none" spc="0" normalizeH="0" baseline="0" noProof="0" dirty="0">
                <a:ln>
                  <a:noFill/>
                </a:ln>
                <a:effectLst/>
                <a:uLnTx/>
                <a:uFillTx/>
                <a:latin typeface="HG丸ｺﾞｼｯｸM-PRO"/>
                <a:ea typeface="HG丸ｺﾞｼｯｸM-PRO"/>
                <a:cs typeface="+mn-cs"/>
              </a:rPr>
              <a:t>Ⅱ</a:t>
            </a:r>
            <a:r>
              <a:rPr kumimoji="1" lang="ja-JP" altLang="en-US" sz="1800" b="0" i="0" u="none" strike="noStrike" kern="1200" cap="none" spc="0" normalizeH="0" baseline="0" noProof="0" dirty="0">
                <a:ln>
                  <a:noFill/>
                </a:ln>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effectLst/>
                <a:uLnTx/>
                <a:uFillTx/>
                <a:latin typeface="HG丸ｺﾞｼｯｸM-PRO"/>
                <a:ea typeface="HG丸ｺﾞｼｯｸM-PRO"/>
                <a:cs typeface="+mn-cs"/>
              </a:rPr>
              <a:t>3 </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　再発防止に関する各種発行物の活用（上位）</a:t>
            </a:r>
          </a:p>
        </p:txBody>
      </p:sp>
      <p:pic>
        <p:nvPicPr>
          <p:cNvPr id="6" name="図 5" descr="グラフ, 棒グラフ&#10;&#10;自動的に生成された説明">
            <a:extLst>
              <a:ext uri="{FF2B5EF4-FFF2-40B4-BE49-F238E27FC236}">
                <a16:creationId xmlns:a16="http://schemas.microsoft.com/office/drawing/2014/main" id="{A099A5CF-8E4C-B50D-03FE-13932F9F4A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718" y="1809695"/>
            <a:ext cx="8784976" cy="3924355"/>
          </a:xfrm>
          <a:prstGeom prst="rect">
            <a:avLst/>
          </a:prstGeom>
        </p:spPr>
      </p:pic>
    </p:spTree>
    <p:extLst>
      <p:ext uri="{BB962C8B-B14F-4D97-AF65-F5344CB8AC3E}">
        <p14:creationId xmlns:p14="http://schemas.microsoft.com/office/powerpoint/2010/main" val="783947377"/>
      </p:ext>
    </p:extLst>
  </p:cSld>
  <p:clrMapOvr>
    <a:masterClrMapping/>
  </p:clrMapOvr>
  <p:extLst>
    <p:ext uri="{6950BFC3-D8DA-4A85-94F7-54DA5524770B}">
      <p188:commentRel xmlns:p188="http://schemas.microsoft.com/office/powerpoint/2018/8/main" r:id="rId3"/>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36</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0000" y="1126800"/>
            <a:ext cx="9180000" cy="4319218"/>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再発防止に関する報告書において、「テーマに沿った分析」の分析結果を代表するような重度脳性麻痺事例については、事例紹介等に掲載してきた。</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事例紹介では、原因分析報告書の「事例の概要」や「脳性麻痺発症の主たる原因」、「臨床経過に関する医学的評価」、さらには分娩機関より提出された胎児心拍数陣痛図等の情報を掲載している。</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これまでの「テーマに沿った分析」においては、胎児心拍数陣痛図に関して多く提言してきた。</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重度脳性麻痺事例における胎児心拍数陣痛図は非常に貴重な情報であり、これらの提言や胎児心拍数陣痛図は同じような事例の再発防止に寄与することが期待される。</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8" name="AutoShape 3">
            <a:extLst>
              <a:ext uri="{FF2B5EF4-FFF2-40B4-BE49-F238E27FC236}">
                <a16:creationId xmlns:a16="http://schemas.microsoft.com/office/drawing/2014/main" id="{BB97A921-A55B-4251-A550-0CF1EA22082B}"/>
              </a:ext>
            </a:extLst>
          </p:cNvPr>
          <p:cNvSpPr>
            <a:spLocks noChangeArrowheads="1"/>
          </p:cNvSpPr>
          <p:nvPr/>
        </p:nvSpPr>
        <p:spPr bwMode="auto">
          <a:xfrm>
            <a:off x="1063774" y="4491928"/>
            <a:ext cx="9361039" cy="2376264"/>
          </a:xfrm>
          <a:prstGeom prst="roundRect">
            <a:avLst>
              <a:gd name="adj" fmla="val 12806"/>
            </a:avLst>
          </a:prstGeom>
          <a:noFill/>
          <a:ln w="9525">
            <a:no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3" name="Rectangle 2">
            <a:extLst>
              <a:ext uri="{FF2B5EF4-FFF2-40B4-BE49-F238E27FC236}">
                <a16:creationId xmlns:a16="http://schemas.microsoft.com/office/drawing/2014/main" id="{7FAE8A0E-F5B1-EB28-EA48-635CC8AF5EFE}"/>
              </a:ext>
            </a:extLst>
          </p:cNvPr>
          <p:cNvSpPr txBox="1">
            <a:spLocks noChangeArrowheads="1"/>
          </p:cNvSpPr>
          <p:nvPr/>
        </p:nvSpPr>
        <p:spPr bwMode="auto">
          <a:xfrm>
            <a:off x="1567830" y="307608"/>
            <a:ext cx="7848872"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これまでに取り上げた分析テーマ</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a:t>
            </a:r>
            <a:r>
              <a:rPr lang="ja-JP" altLang="en-US" sz="2000" b="0" i="0" u="none" strike="noStrike" baseline="0" dirty="0">
                <a:solidFill>
                  <a:srgbClr val="231815"/>
                </a:solidFill>
                <a:latin typeface="UDShinGoPr6N-Medium"/>
              </a:rPr>
              <a:t>「再発防止に関するアンケート」について</a:t>
            </a:r>
            <a:r>
              <a:rPr lang="ja-JP" altLang="en-US" sz="2000" dirty="0">
                <a:solidFill>
                  <a:srgbClr val="231815"/>
                </a:solidFill>
                <a:latin typeface="UDShinGoPr6N-Medium"/>
              </a:rPr>
              <a:t>⑦</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Tree>
    <p:extLst>
      <p:ext uri="{BB962C8B-B14F-4D97-AF65-F5344CB8AC3E}">
        <p14:creationId xmlns:p14="http://schemas.microsoft.com/office/powerpoint/2010/main" val="1778666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16E0868D-D032-4A19-98BC-245F7486C72D}"/>
              </a:ext>
            </a:extLst>
          </p:cNvPr>
          <p:cNvSpPr>
            <a:spLocks noGrp="1"/>
          </p:cNvSpPr>
          <p:nvPr>
            <p:ph type="title"/>
          </p:nvPr>
        </p:nvSpPr>
        <p:spPr>
          <a:xfrm>
            <a:off x="1853871" y="333450"/>
            <a:ext cx="6195100" cy="650725"/>
          </a:xfrm>
        </p:spPr>
        <p:txBody>
          <a:bodyPr/>
          <a:lstStyle/>
          <a:p>
            <a:r>
              <a:rPr kumimoji="1" lang="ja-JP" altLang="en-US" dirty="0"/>
              <a:t>今後のテーマに沿った分析①</a:t>
            </a:r>
          </a:p>
        </p:txBody>
      </p:sp>
      <p:sp>
        <p:nvSpPr>
          <p:cNvPr id="2" name="スライド番号プレースホルダー 1"/>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37</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 name="AutoShape 3">
            <a:extLst>
              <a:ext uri="{FF2B5EF4-FFF2-40B4-BE49-F238E27FC236}">
                <a16:creationId xmlns:a16="http://schemas.microsoft.com/office/drawing/2014/main" id="{3843183A-8767-B28B-5B4A-C08FFEA7903D}"/>
              </a:ext>
            </a:extLst>
          </p:cNvPr>
          <p:cNvSpPr>
            <a:spLocks noChangeArrowheads="1"/>
          </p:cNvSpPr>
          <p:nvPr/>
        </p:nvSpPr>
        <p:spPr bwMode="auto">
          <a:xfrm>
            <a:off x="360000" y="1126800"/>
            <a:ext cx="9180000" cy="4967290"/>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これまでの「テーマに沿った分析」においては、補償対象となった重度脳性麻痺を発症した事例について、網羅的に様々な分析テーマおよび視点で、記述疫学を主とした分析手法により重度脳性麻痺発症事例における妊娠・分娩経過や新生児経過等を踏まえ、様々な傾向や特徴を捉え、産科医療の質の向上に向け提言してきた。</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「再発防止に関するアンケート」の結果</a:t>
            </a:r>
            <a:r>
              <a:rPr lang="ja-JP" altLang="en-US" sz="2000" dirty="0">
                <a:solidFill>
                  <a:srgbClr val="000000"/>
                </a:solidFill>
                <a:latin typeface="HG丸ｺﾞｼｯｸM-PRO"/>
                <a:ea typeface="HG丸ｺﾞｼｯｸM-PRO"/>
              </a:rPr>
              <a:t>より、</a:t>
            </a:r>
            <a:r>
              <a:rPr lang="ja-JP" altLang="en-US" sz="2000" dirty="0">
                <a:latin typeface="HG丸ｺﾞｼｯｸM-PRO"/>
                <a:ea typeface="HG丸ｺﾞｼｯｸM-PRO"/>
              </a:rPr>
              <a:t>今後取り上げてほしいテーマ、実際に取り組まれた内容として上位に挙げられた、</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新生児蘇生や新生児管理、胎児心拍数陣痛図については、</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産科・小児科医療関係者が積極的に取り組むことが特に重要な分析テーマであると考えられた。</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eaLnBrk="1" hangingPunct="1">
              <a:lnSpc>
                <a:spcPct val="120000"/>
              </a:lnSpc>
              <a:buFont typeface="HG丸ｺﾞｼｯｸM-PRO" panose="020F0600000000000000" pitchFamily="50" charset="-128"/>
              <a:buChar char="○"/>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アンケート結果において臨床で最も多く活用されているとの回答があった胎児心拍数陣痛図については、産科の臨床現場における需要が高いと考えられた。</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Tree>
    <p:extLst>
      <p:ext uri="{BB962C8B-B14F-4D97-AF65-F5344CB8AC3E}">
        <p14:creationId xmlns:p14="http://schemas.microsoft.com/office/powerpoint/2010/main" val="499426905"/>
      </p:ext>
    </p:extLst>
  </p:cSld>
  <p:clrMapOvr>
    <a:masterClrMapping/>
  </p:clrMapOvr>
  <p:extLst>
    <p:ext uri="{6950BFC3-D8DA-4A85-94F7-54DA5524770B}">
      <p188:commentRel xmlns:p188="http://schemas.microsoft.com/office/powerpoint/2018/8/main" r:id="rId3"/>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16E0868D-D032-4A19-98BC-245F7486C72D}"/>
              </a:ext>
            </a:extLst>
          </p:cNvPr>
          <p:cNvSpPr>
            <a:spLocks noGrp="1"/>
          </p:cNvSpPr>
          <p:nvPr>
            <p:ph type="title"/>
          </p:nvPr>
        </p:nvSpPr>
        <p:spPr>
          <a:xfrm>
            <a:off x="1853871" y="333450"/>
            <a:ext cx="6195100" cy="650725"/>
          </a:xfrm>
        </p:spPr>
        <p:txBody>
          <a:bodyPr/>
          <a:lstStyle/>
          <a:p>
            <a:r>
              <a:rPr kumimoji="1" lang="ja-JP" altLang="en-US" dirty="0"/>
              <a:t>今後のテーマに沿った分析②</a:t>
            </a:r>
          </a:p>
        </p:txBody>
      </p:sp>
      <p:sp>
        <p:nvSpPr>
          <p:cNvPr id="2" name="スライド番号プレースホルダー 1"/>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38</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 name="AutoShape 3">
            <a:extLst>
              <a:ext uri="{FF2B5EF4-FFF2-40B4-BE49-F238E27FC236}">
                <a16:creationId xmlns:a16="http://schemas.microsoft.com/office/drawing/2014/main" id="{3843183A-8767-B28B-5B4A-C08FFEA7903D}"/>
              </a:ext>
            </a:extLst>
          </p:cNvPr>
          <p:cNvSpPr>
            <a:spLocks noChangeArrowheads="1"/>
          </p:cNvSpPr>
          <p:nvPr/>
        </p:nvSpPr>
        <p:spPr bwMode="auto">
          <a:xfrm>
            <a:off x="360000" y="1126800"/>
            <a:ext cx="9180000" cy="3095082"/>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分析対象事例数が増加していること、当該データベースは重度脳性麻痺事例に関する情報のみしか保有しないことなどが今後の「テーマに沿った分析」における課題と考える。</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再発防止委員会では、これからの「テーマに沿った分析」において、従来の記述疫学により一つ一つの事例を詳細に分析する手法に加えて、課題解決のための手法を検討し、引き続き産科医療の質の向上に資するような報告書を作成していく。</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Tree>
    <p:extLst>
      <p:ext uri="{BB962C8B-B14F-4D97-AF65-F5344CB8AC3E}">
        <p14:creationId xmlns:p14="http://schemas.microsoft.com/office/powerpoint/2010/main" val="1044925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3"/>
          <p:cNvSpPr>
            <a:spLocks noChangeArrowheads="1"/>
          </p:cNvSpPr>
          <p:nvPr/>
        </p:nvSpPr>
        <p:spPr bwMode="auto">
          <a:xfrm>
            <a:off x="179690" y="1732624"/>
            <a:ext cx="9439275" cy="617538"/>
          </a:xfrm>
          <a:prstGeom prst="rect">
            <a:avLst/>
          </a:prstGeom>
          <a:solidFill>
            <a:srgbClr val="FFFFE1"/>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日本の医療における優先度の高い重要な課題</a:t>
            </a:r>
          </a:p>
        </p:txBody>
      </p:sp>
      <p:sp>
        <p:nvSpPr>
          <p:cNvPr id="222212" name="AutoShape 4"/>
          <p:cNvSpPr>
            <a:spLocks noChangeArrowheads="1"/>
          </p:cNvSpPr>
          <p:nvPr/>
        </p:nvSpPr>
        <p:spPr bwMode="auto">
          <a:xfrm>
            <a:off x="285440" y="4334396"/>
            <a:ext cx="9333525" cy="1482124"/>
          </a:xfrm>
          <a:prstGeom prst="roundRect">
            <a:avLst>
              <a:gd name="adj" fmla="val 11477"/>
            </a:avLst>
          </a:prstGeom>
          <a:solidFill>
            <a:schemeClr val="bg1"/>
          </a:solidFill>
          <a:ln w="9525">
            <a:solidFill>
              <a:schemeClr val="tx1"/>
            </a:solidFill>
            <a:round/>
            <a:headEnd/>
            <a:tailEnd/>
          </a:ln>
        </p:spPr>
        <p:txBody>
          <a:bodyPr wrap="square"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600" dirty="0">
                <a:solidFill>
                  <a:srgbClr val="000000"/>
                </a:solidFill>
                <a:latin typeface="HG丸ｺﾞｼｯｸM-PRO" panose="020F0600000000000000" pitchFamily="50" charset="-128"/>
              </a:rPr>
              <a:t>産科医不足の背景の一つに</a:t>
            </a:r>
            <a:r>
              <a:rPr kumimoji="0" lang="ja-JP" altLang="en-US" sz="2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医事紛争が多いことがあげられ、その理由として分娩時の医療事故では過失の有無の判断が困難な</a:t>
            </a: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場合</a:t>
            </a:r>
            <a:r>
              <a:rPr kumimoji="0" lang="ja-JP" altLang="en-US" sz="2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が多いことが考えられた</a:t>
            </a:r>
          </a:p>
        </p:txBody>
      </p:sp>
      <p:sp>
        <p:nvSpPr>
          <p:cNvPr id="13" name="Rectangle 4"/>
          <p:cNvSpPr txBox="1">
            <a:spLocks noChangeArrowheads="1"/>
          </p:cNvSpPr>
          <p:nvPr/>
        </p:nvSpPr>
        <p:spPr bwMode="auto">
          <a:xfrm>
            <a:off x="1312653" y="349249"/>
            <a:ext cx="7279105"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36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2pPr>
            <a:lvl3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3pPr>
            <a:lvl4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4pPr>
            <a:lvl5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5pPr>
            <a:lvl6pPr marL="4572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6pPr>
            <a:lvl7pPr marL="9144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7pPr>
            <a:lvl8pPr marL="13716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8pPr>
            <a:lvl9pPr marL="18288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none" spc="0" normalizeH="0" baseline="0" noProof="0" dirty="0">
                <a:ln>
                  <a:noFill/>
                </a:ln>
                <a:solidFill>
                  <a:srgbClr val="000000"/>
                </a:solidFill>
                <a:effectLst/>
                <a:uLnTx/>
                <a:uFillTx/>
                <a:latin typeface="HG丸ｺﾞｼｯｸM-PRO"/>
                <a:ea typeface="HG丸ｺﾞｼｯｸM-PRO"/>
                <a:cs typeface="+mj-cs"/>
              </a:rPr>
              <a:t>産科医療補償制度創設の背景</a:t>
            </a:r>
          </a:p>
        </p:txBody>
      </p:sp>
      <p:sp>
        <p:nvSpPr>
          <p:cNvPr id="14" name="スライド番号プレースホルダー 1">
            <a:extLst>
              <a:ext uri="{FF2B5EF4-FFF2-40B4-BE49-F238E27FC236}">
                <a16:creationId xmlns:a16="http://schemas.microsoft.com/office/drawing/2014/main" id="{25063F94-EEE4-432C-9227-EED873E6606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grpSp>
        <p:nvGrpSpPr>
          <p:cNvPr id="4" name="Group 5">
            <a:extLst>
              <a:ext uri="{FF2B5EF4-FFF2-40B4-BE49-F238E27FC236}">
                <a16:creationId xmlns:a16="http://schemas.microsoft.com/office/drawing/2014/main" id="{4798A50A-2DEC-C8E8-4D39-6D1EA7EE4274}"/>
              </a:ext>
            </a:extLst>
          </p:cNvPr>
          <p:cNvGrpSpPr>
            <a:grpSpLocks/>
          </p:cNvGrpSpPr>
          <p:nvPr/>
        </p:nvGrpSpPr>
        <p:grpSpPr bwMode="auto">
          <a:xfrm>
            <a:off x="277046" y="2709714"/>
            <a:ext cx="9240837" cy="1093788"/>
            <a:chOff x="204" y="2590"/>
            <a:chExt cx="5374" cy="817"/>
          </a:xfrm>
        </p:grpSpPr>
        <p:sp>
          <p:nvSpPr>
            <p:cNvPr id="5" name="Rectangle 6">
              <a:extLst>
                <a:ext uri="{FF2B5EF4-FFF2-40B4-BE49-F238E27FC236}">
                  <a16:creationId xmlns:a16="http://schemas.microsoft.com/office/drawing/2014/main" id="{CE59B1CB-EDA7-2B9B-F085-2A95DB4E5527}"/>
                </a:ext>
              </a:extLst>
            </p:cNvPr>
            <p:cNvSpPr>
              <a:spLocks noChangeArrowheads="1"/>
            </p:cNvSpPr>
            <p:nvPr/>
          </p:nvSpPr>
          <p:spPr bwMode="auto">
            <a:xfrm>
              <a:off x="204" y="2590"/>
              <a:ext cx="2358" cy="817"/>
            </a:xfrm>
            <a:prstGeom prst="rect">
              <a:avLst/>
            </a:prstGeom>
            <a:solidFill>
              <a:srgbClr val="FFCCFF"/>
            </a:solidFill>
            <a:ln w="9525">
              <a:solidFill>
                <a:schemeClr val="tx1"/>
              </a:solidFill>
              <a:miter lim="800000"/>
              <a:headEnd/>
              <a:tailEnd/>
            </a:ln>
            <a:effectLst>
              <a:outerShdw dist="71842" dir="2700000" algn="ctr" rotWithShape="0">
                <a:schemeClr val="bg2"/>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800" b="0"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rPr>
                <a:t>産科医不足の</a:t>
              </a:r>
              <a:endParaRPr kumimoji="0" lang="en-US" altLang="ja-JP" sz="2800" b="0"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800" b="0"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rPr>
                <a:t>改善</a:t>
              </a:r>
            </a:p>
          </p:txBody>
        </p:sp>
        <p:sp>
          <p:nvSpPr>
            <p:cNvPr id="6" name="Rectangle 7">
              <a:extLst>
                <a:ext uri="{FF2B5EF4-FFF2-40B4-BE49-F238E27FC236}">
                  <a16:creationId xmlns:a16="http://schemas.microsoft.com/office/drawing/2014/main" id="{8C887C16-0A0C-75AF-A6E5-E8D8B8A84DAB}"/>
                </a:ext>
              </a:extLst>
            </p:cNvPr>
            <p:cNvSpPr>
              <a:spLocks noChangeArrowheads="1"/>
            </p:cNvSpPr>
            <p:nvPr/>
          </p:nvSpPr>
          <p:spPr bwMode="auto">
            <a:xfrm>
              <a:off x="3220" y="2590"/>
              <a:ext cx="2358" cy="817"/>
            </a:xfrm>
            <a:prstGeom prst="rect">
              <a:avLst/>
            </a:prstGeom>
            <a:solidFill>
              <a:srgbClr val="FFCCFF"/>
            </a:solidFill>
            <a:ln w="9525">
              <a:solidFill>
                <a:schemeClr val="tx1"/>
              </a:solidFill>
              <a:miter lim="800000"/>
              <a:headEnd/>
              <a:tailEnd/>
            </a:ln>
            <a:effectLst>
              <a:outerShdw dist="71842" dir="2700000" algn="ctr" rotWithShape="0">
                <a:schemeClr val="bg2"/>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800" b="0"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rPr>
                <a:t>産科医療提供体制の</a:t>
              </a:r>
              <a:endParaRPr kumimoji="0" lang="en-US" altLang="ja-JP" sz="2800" b="0"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800" b="0"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rPr>
                <a:t>確保</a:t>
              </a:r>
            </a:p>
          </p:txBody>
        </p:sp>
      </p:grpSp>
    </p:spTree>
    <p:extLst>
      <p:ext uri="{BB962C8B-B14F-4D97-AF65-F5344CB8AC3E}">
        <p14:creationId xmlns:p14="http://schemas.microsoft.com/office/powerpoint/2010/main" val="1883888338"/>
      </p:ext>
    </p:extLst>
  </p:cSld>
  <p:clrMapOvr>
    <a:masterClrMapping/>
  </p:clrMapOvr>
  <p:transition/>
  <p:extLst>
    <p:ext uri="{6950BFC3-D8DA-4A85-94F7-54DA5524770B}">
      <p188:commentRel xmlns:p188="http://schemas.microsoft.com/office/powerpoint/2018/8/main" r:id="rId3"/>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39</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 name="AutoShape 3">
            <a:extLst>
              <a:ext uri="{FF2B5EF4-FFF2-40B4-BE49-F238E27FC236}">
                <a16:creationId xmlns:a16="http://schemas.microsoft.com/office/drawing/2014/main" id="{4A960EBC-E6EE-3937-E50E-F33BD325C601}"/>
              </a:ext>
            </a:extLst>
          </p:cNvPr>
          <p:cNvSpPr>
            <a:spLocks noChangeArrowheads="1"/>
          </p:cNvSpPr>
          <p:nvPr/>
        </p:nvSpPr>
        <p:spPr bwMode="auto">
          <a:xfrm>
            <a:off x="360000" y="1126800"/>
            <a:ext cx="9180000" cy="3815162"/>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lang="ja-JP" altLang="en-US" sz="2000" dirty="0">
                <a:solidFill>
                  <a:srgbClr val="000000"/>
                </a:solidFill>
                <a:latin typeface="HG丸ｺﾞｼｯｸM-PRO"/>
                <a:ea typeface="HG丸ｺﾞｼｯｸM-PRO"/>
              </a:rPr>
              <a:t>本制度の補償対象事例が示す分娩中の胎児心拍数パターンは、臨床現場で経験する機会が少ないことから、補償対象事例の胎児心拍数陣痛図と分娩前後の経過を紹介することは、産科・小児科医療関係者にとってニーズが高いと考える。</a:t>
            </a:r>
            <a:endParaRPr lang="en-US" altLang="ja-JP" sz="2000" dirty="0">
              <a:solidFill>
                <a:srgbClr val="000000"/>
              </a:solidFill>
              <a:latin typeface="HG丸ｺﾞｼｯｸM-PRO"/>
              <a:ea typeface="HG丸ｺﾞｼｯｸM-PRO"/>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「テーマに沿った分析」で掲載してきた事例を中心に、妊娠・分娩経過、新生児経過、および胎児心拍数陣痛図等をまとめたものを、本報告書の別冊「第</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14</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回産科医療補償制度再発防止に関する報告書　別冊　脳性麻痺事例の胎児心拍数陣痛図紹介集</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判読と対応を振り返る</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」として作成した。</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11" name="タイトル 2">
            <a:extLst>
              <a:ext uri="{FF2B5EF4-FFF2-40B4-BE49-F238E27FC236}">
                <a16:creationId xmlns:a16="http://schemas.microsoft.com/office/drawing/2014/main" id="{F3C213F0-CCA6-48F6-04A6-888114A6125C}"/>
              </a:ext>
            </a:extLst>
          </p:cNvPr>
          <p:cNvSpPr>
            <a:spLocks noGrp="1"/>
          </p:cNvSpPr>
          <p:nvPr>
            <p:ph type="title"/>
          </p:nvPr>
        </p:nvSpPr>
        <p:spPr>
          <a:xfrm>
            <a:off x="1410081" y="333450"/>
            <a:ext cx="8078629" cy="712281"/>
          </a:xfrm>
        </p:spPr>
        <p:txBody>
          <a:bodyPr/>
          <a:lstStyle/>
          <a:p>
            <a:r>
              <a:rPr kumimoji="1" lang="ja-JP" altLang="en-US" sz="2000" dirty="0"/>
              <a:t>第</a:t>
            </a:r>
            <a:r>
              <a:rPr kumimoji="1" lang="en-US" altLang="ja-JP" sz="2000" dirty="0"/>
              <a:t>14</a:t>
            </a:r>
            <a:r>
              <a:rPr kumimoji="1" lang="ja-JP" altLang="en-US" sz="2000" dirty="0"/>
              <a:t>回産科医療補償制度再発防止に関する報告書　別冊　</a:t>
            </a:r>
            <a:br>
              <a:rPr kumimoji="1" lang="en-US" altLang="ja-JP" sz="2000" dirty="0"/>
            </a:br>
            <a:r>
              <a:rPr kumimoji="1" lang="ja-JP" altLang="en-US" sz="2000" dirty="0"/>
              <a:t>脳性麻痺事例の胎児心拍数陣痛図紹介集</a:t>
            </a:r>
            <a:r>
              <a:rPr kumimoji="1" lang="en-US" altLang="ja-JP" sz="2000" dirty="0"/>
              <a:t>―</a:t>
            </a:r>
            <a:r>
              <a:rPr kumimoji="1" lang="ja-JP" altLang="en-US" sz="2000" dirty="0"/>
              <a:t>判読と対応を振り返る</a:t>
            </a:r>
            <a:r>
              <a:rPr kumimoji="1" lang="en-US" altLang="ja-JP" sz="2000" dirty="0"/>
              <a:t>―</a:t>
            </a:r>
            <a:r>
              <a:rPr kumimoji="1" lang="ja-JP" altLang="en-US" sz="2000" dirty="0"/>
              <a:t>①</a:t>
            </a:r>
          </a:p>
        </p:txBody>
      </p:sp>
      <p:grpSp>
        <p:nvGrpSpPr>
          <p:cNvPr id="16" name="グループ化 15">
            <a:extLst>
              <a:ext uri="{FF2B5EF4-FFF2-40B4-BE49-F238E27FC236}">
                <a16:creationId xmlns:a16="http://schemas.microsoft.com/office/drawing/2014/main" id="{27D47E9A-9164-818B-F2DF-93EC331A4C3C}"/>
              </a:ext>
            </a:extLst>
          </p:cNvPr>
          <p:cNvGrpSpPr/>
          <p:nvPr/>
        </p:nvGrpSpPr>
        <p:grpSpPr>
          <a:xfrm>
            <a:off x="287992" y="5023032"/>
            <a:ext cx="9344734" cy="1506040"/>
            <a:chOff x="287992" y="5023032"/>
            <a:chExt cx="9344734" cy="1506040"/>
          </a:xfrm>
        </p:grpSpPr>
        <p:pic>
          <p:nvPicPr>
            <p:cNvPr id="10" name="図 9">
              <a:extLst>
                <a:ext uri="{FF2B5EF4-FFF2-40B4-BE49-F238E27FC236}">
                  <a16:creationId xmlns:a16="http://schemas.microsoft.com/office/drawing/2014/main" id="{A187D4C5-DAC4-0ED7-FC6C-84A691E92E29}"/>
                </a:ext>
              </a:extLst>
            </p:cNvPr>
            <p:cNvPicPr>
              <a:picLocks noChangeAspect="1"/>
            </p:cNvPicPr>
            <p:nvPr/>
          </p:nvPicPr>
          <p:blipFill>
            <a:blip r:embed="rId3"/>
            <a:stretch>
              <a:fillRect/>
            </a:stretch>
          </p:blipFill>
          <p:spPr>
            <a:xfrm>
              <a:off x="287992" y="5023032"/>
              <a:ext cx="9344734" cy="1506040"/>
            </a:xfrm>
            <a:prstGeom prst="rect">
              <a:avLst/>
            </a:prstGeom>
          </p:spPr>
        </p:pic>
        <p:pic>
          <p:nvPicPr>
            <p:cNvPr id="15" name="図 14" descr="ダイアグラム&#10;&#10;自動的に生成された説明">
              <a:hlinkClick r:id="rId4"/>
              <a:extLst>
                <a:ext uri="{FF2B5EF4-FFF2-40B4-BE49-F238E27FC236}">
                  <a16:creationId xmlns:a16="http://schemas.microsoft.com/office/drawing/2014/main" id="{2F4416CB-85B0-3ADE-F319-48EB98DF01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914" t="88841" r="44062" b="9060"/>
            <a:stretch/>
          </p:blipFill>
          <p:spPr>
            <a:xfrm>
              <a:off x="559718" y="5950073"/>
              <a:ext cx="5112568" cy="329843"/>
            </a:xfrm>
            <a:prstGeom prst="rect">
              <a:avLst/>
            </a:prstGeom>
          </p:spPr>
        </p:pic>
      </p:grpSp>
    </p:spTree>
    <p:extLst>
      <p:ext uri="{BB962C8B-B14F-4D97-AF65-F5344CB8AC3E}">
        <p14:creationId xmlns:p14="http://schemas.microsoft.com/office/powerpoint/2010/main" val="519105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40</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 name="タイトル 2">
            <a:extLst>
              <a:ext uri="{FF2B5EF4-FFF2-40B4-BE49-F238E27FC236}">
                <a16:creationId xmlns:a16="http://schemas.microsoft.com/office/drawing/2014/main" id="{231A6948-72DD-128F-1B50-B2BBF94C8D16}"/>
              </a:ext>
            </a:extLst>
          </p:cNvPr>
          <p:cNvSpPr>
            <a:spLocks noGrp="1"/>
          </p:cNvSpPr>
          <p:nvPr>
            <p:ph type="title"/>
          </p:nvPr>
        </p:nvSpPr>
        <p:spPr>
          <a:xfrm>
            <a:off x="1410081" y="333450"/>
            <a:ext cx="8078629" cy="712281"/>
          </a:xfrm>
        </p:spPr>
        <p:txBody>
          <a:bodyPr/>
          <a:lstStyle/>
          <a:p>
            <a:r>
              <a:rPr kumimoji="1" lang="ja-JP" altLang="en-US" sz="2000" dirty="0"/>
              <a:t>第</a:t>
            </a:r>
            <a:r>
              <a:rPr kumimoji="1" lang="en-US" altLang="ja-JP" sz="2000" dirty="0"/>
              <a:t>14</a:t>
            </a:r>
            <a:r>
              <a:rPr kumimoji="1" lang="ja-JP" altLang="en-US" sz="2000" dirty="0"/>
              <a:t>回産科医療補償制度再発防止に関する報告書　別冊　</a:t>
            </a:r>
            <a:br>
              <a:rPr kumimoji="1" lang="en-US" altLang="ja-JP" sz="2000" dirty="0"/>
            </a:br>
            <a:r>
              <a:rPr kumimoji="1" lang="ja-JP" altLang="en-US" sz="2000" dirty="0"/>
              <a:t>脳性麻痺事例の胎児心拍数陣痛図紹介集</a:t>
            </a:r>
            <a:r>
              <a:rPr kumimoji="1" lang="en-US" altLang="ja-JP" sz="2000" dirty="0"/>
              <a:t>―</a:t>
            </a:r>
            <a:r>
              <a:rPr kumimoji="1" lang="ja-JP" altLang="en-US" sz="2000" dirty="0"/>
              <a:t>判読と対応を振り返る</a:t>
            </a:r>
            <a:r>
              <a:rPr kumimoji="1" lang="en-US" altLang="ja-JP" sz="2000" dirty="0"/>
              <a:t>―</a:t>
            </a:r>
            <a:r>
              <a:rPr kumimoji="1" lang="ja-JP" altLang="en-US" sz="2000" dirty="0"/>
              <a:t>②</a:t>
            </a:r>
          </a:p>
        </p:txBody>
      </p:sp>
      <p:sp>
        <p:nvSpPr>
          <p:cNvPr id="5" name="AutoShape 3">
            <a:extLst>
              <a:ext uri="{FF2B5EF4-FFF2-40B4-BE49-F238E27FC236}">
                <a16:creationId xmlns:a16="http://schemas.microsoft.com/office/drawing/2014/main" id="{49D0BD23-4228-D9B6-AEF0-101C8C0B0D87}"/>
              </a:ext>
            </a:extLst>
          </p:cNvPr>
          <p:cNvSpPr>
            <a:spLocks noChangeArrowheads="1"/>
          </p:cNvSpPr>
          <p:nvPr/>
        </p:nvSpPr>
        <p:spPr bwMode="auto">
          <a:xfrm>
            <a:off x="360000" y="1126800"/>
            <a:ext cx="9180000" cy="5418000"/>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pic>
        <p:nvPicPr>
          <p:cNvPr id="6" name="図 5" descr="テキスト&#10;&#10;自動的に生成された説明">
            <a:extLst>
              <a:ext uri="{FF2B5EF4-FFF2-40B4-BE49-F238E27FC236}">
                <a16:creationId xmlns:a16="http://schemas.microsoft.com/office/drawing/2014/main" id="{8D5084A9-9D60-81F5-5321-BD80C7AE1E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40" t="41553" r="8568" b="8464"/>
          <a:stretch/>
        </p:blipFill>
        <p:spPr>
          <a:xfrm>
            <a:off x="2071886" y="1269555"/>
            <a:ext cx="5832648" cy="5040560"/>
          </a:xfrm>
          <a:prstGeom prst="rect">
            <a:avLst/>
          </a:prstGeom>
        </p:spPr>
      </p:pic>
    </p:spTree>
    <p:extLst>
      <p:ext uri="{BB962C8B-B14F-4D97-AF65-F5344CB8AC3E}">
        <p14:creationId xmlns:p14="http://schemas.microsoft.com/office/powerpoint/2010/main" val="664589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41</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 name="タイトル 2">
            <a:extLst>
              <a:ext uri="{FF2B5EF4-FFF2-40B4-BE49-F238E27FC236}">
                <a16:creationId xmlns:a16="http://schemas.microsoft.com/office/drawing/2014/main" id="{231A6948-72DD-128F-1B50-B2BBF94C8D16}"/>
              </a:ext>
            </a:extLst>
          </p:cNvPr>
          <p:cNvSpPr>
            <a:spLocks noGrp="1"/>
          </p:cNvSpPr>
          <p:nvPr>
            <p:ph type="title"/>
          </p:nvPr>
        </p:nvSpPr>
        <p:spPr>
          <a:xfrm>
            <a:off x="1410081" y="333450"/>
            <a:ext cx="8078629" cy="712281"/>
          </a:xfrm>
        </p:spPr>
        <p:txBody>
          <a:bodyPr/>
          <a:lstStyle/>
          <a:p>
            <a:r>
              <a:rPr kumimoji="1" lang="ja-JP" altLang="en-US" sz="2000" dirty="0"/>
              <a:t>第</a:t>
            </a:r>
            <a:r>
              <a:rPr kumimoji="1" lang="en-US" altLang="ja-JP" sz="2000" dirty="0"/>
              <a:t>14</a:t>
            </a:r>
            <a:r>
              <a:rPr kumimoji="1" lang="ja-JP" altLang="en-US" sz="2000" dirty="0"/>
              <a:t>回産科医療補償制度再発防止に関する報告書　別冊　</a:t>
            </a:r>
            <a:br>
              <a:rPr kumimoji="1" lang="en-US" altLang="ja-JP" sz="2000" dirty="0"/>
            </a:br>
            <a:r>
              <a:rPr kumimoji="1" lang="ja-JP" altLang="en-US" sz="2000" dirty="0"/>
              <a:t>脳性麻痺事例の胎児心拍数陣痛図紹介集</a:t>
            </a:r>
            <a:r>
              <a:rPr kumimoji="1" lang="en-US" altLang="ja-JP" sz="2000" dirty="0"/>
              <a:t>―</a:t>
            </a:r>
            <a:r>
              <a:rPr kumimoji="1" lang="ja-JP" altLang="en-US" sz="2000" dirty="0"/>
              <a:t>判読と対応を振り返る</a:t>
            </a:r>
            <a:r>
              <a:rPr kumimoji="1" lang="en-US" altLang="ja-JP" sz="2000" dirty="0"/>
              <a:t>―</a:t>
            </a:r>
            <a:r>
              <a:rPr kumimoji="1" lang="ja-JP" altLang="en-US" sz="2000" dirty="0"/>
              <a:t>③</a:t>
            </a:r>
          </a:p>
        </p:txBody>
      </p:sp>
      <p:sp>
        <p:nvSpPr>
          <p:cNvPr id="5" name="AutoShape 3">
            <a:extLst>
              <a:ext uri="{FF2B5EF4-FFF2-40B4-BE49-F238E27FC236}">
                <a16:creationId xmlns:a16="http://schemas.microsoft.com/office/drawing/2014/main" id="{49D0BD23-4228-D9B6-AEF0-101C8C0B0D87}"/>
              </a:ext>
            </a:extLst>
          </p:cNvPr>
          <p:cNvSpPr>
            <a:spLocks noChangeArrowheads="1"/>
          </p:cNvSpPr>
          <p:nvPr/>
        </p:nvSpPr>
        <p:spPr bwMode="auto">
          <a:xfrm>
            <a:off x="360000" y="1126800"/>
            <a:ext cx="9180000" cy="5418000"/>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pic>
        <p:nvPicPr>
          <p:cNvPr id="7" name="図 6" descr="ダイアグラム&#10;&#10;自動的に生成された説明">
            <a:extLst>
              <a:ext uri="{FF2B5EF4-FFF2-40B4-BE49-F238E27FC236}">
                <a16:creationId xmlns:a16="http://schemas.microsoft.com/office/drawing/2014/main" id="{E4384C8F-18F8-87CB-1266-5921D7A35B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29" t="14309" r="16287" b="57348"/>
          <a:stretch/>
        </p:blipFill>
        <p:spPr>
          <a:xfrm>
            <a:off x="775742" y="1605682"/>
            <a:ext cx="8352928" cy="4447663"/>
          </a:xfrm>
          <a:prstGeom prst="rect">
            <a:avLst/>
          </a:prstGeom>
        </p:spPr>
      </p:pic>
    </p:spTree>
    <p:extLst>
      <p:ext uri="{BB962C8B-B14F-4D97-AF65-F5344CB8AC3E}">
        <p14:creationId xmlns:p14="http://schemas.microsoft.com/office/powerpoint/2010/main" val="4080925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42</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 name="タイトル 2">
            <a:extLst>
              <a:ext uri="{FF2B5EF4-FFF2-40B4-BE49-F238E27FC236}">
                <a16:creationId xmlns:a16="http://schemas.microsoft.com/office/drawing/2014/main" id="{231A6948-72DD-128F-1B50-B2BBF94C8D16}"/>
              </a:ext>
            </a:extLst>
          </p:cNvPr>
          <p:cNvSpPr>
            <a:spLocks noGrp="1"/>
          </p:cNvSpPr>
          <p:nvPr>
            <p:ph type="title"/>
          </p:nvPr>
        </p:nvSpPr>
        <p:spPr>
          <a:xfrm>
            <a:off x="1410081" y="333450"/>
            <a:ext cx="8078629" cy="712281"/>
          </a:xfrm>
        </p:spPr>
        <p:txBody>
          <a:bodyPr/>
          <a:lstStyle/>
          <a:p>
            <a:r>
              <a:rPr kumimoji="1" lang="ja-JP" altLang="en-US" sz="2000" dirty="0"/>
              <a:t>第</a:t>
            </a:r>
            <a:r>
              <a:rPr kumimoji="1" lang="en-US" altLang="ja-JP" sz="2000" dirty="0"/>
              <a:t>14</a:t>
            </a:r>
            <a:r>
              <a:rPr kumimoji="1" lang="ja-JP" altLang="en-US" sz="2000" dirty="0"/>
              <a:t>回産科医療補償制度再発防止に関する報告書　別冊　</a:t>
            </a:r>
            <a:br>
              <a:rPr kumimoji="1" lang="en-US" altLang="ja-JP" sz="2000" dirty="0"/>
            </a:br>
            <a:r>
              <a:rPr kumimoji="1" lang="ja-JP" altLang="en-US" sz="2000" dirty="0"/>
              <a:t>脳性麻痺事例の胎児心拍数陣痛図紹介集</a:t>
            </a:r>
            <a:r>
              <a:rPr kumimoji="1" lang="en-US" altLang="ja-JP" sz="2000" dirty="0"/>
              <a:t>―</a:t>
            </a:r>
            <a:r>
              <a:rPr kumimoji="1" lang="ja-JP" altLang="en-US" sz="2000" dirty="0"/>
              <a:t>判読と対応を振り返る</a:t>
            </a:r>
            <a:r>
              <a:rPr kumimoji="1" lang="en-US" altLang="ja-JP" sz="2000" dirty="0"/>
              <a:t>―</a:t>
            </a:r>
            <a:r>
              <a:rPr lang="ja-JP" altLang="en-US" sz="2000" dirty="0"/>
              <a:t>④</a:t>
            </a:r>
            <a:endParaRPr kumimoji="1" lang="ja-JP" altLang="en-US" sz="2000" dirty="0"/>
          </a:p>
        </p:txBody>
      </p:sp>
      <p:sp>
        <p:nvSpPr>
          <p:cNvPr id="5" name="AutoShape 3">
            <a:extLst>
              <a:ext uri="{FF2B5EF4-FFF2-40B4-BE49-F238E27FC236}">
                <a16:creationId xmlns:a16="http://schemas.microsoft.com/office/drawing/2014/main" id="{49D0BD23-4228-D9B6-AEF0-101C8C0B0D87}"/>
              </a:ext>
            </a:extLst>
          </p:cNvPr>
          <p:cNvSpPr>
            <a:spLocks noChangeArrowheads="1"/>
          </p:cNvSpPr>
          <p:nvPr/>
        </p:nvSpPr>
        <p:spPr bwMode="auto">
          <a:xfrm>
            <a:off x="360000" y="1126800"/>
            <a:ext cx="9180000" cy="5418000"/>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pic>
        <p:nvPicPr>
          <p:cNvPr id="7" name="図 6" descr="ダイアグラム&#10;&#10;自動的に生成された説明">
            <a:extLst>
              <a:ext uri="{FF2B5EF4-FFF2-40B4-BE49-F238E27FC236}">
                <a16:creationId xmlns:a16="http://schemas.microsoft.com/office/drawing/2014/main" id="{E4384C8F-18F8-87CB-1266-5921D7A35B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29" t="45587" r="10779" b="19899"/>
          <a:stretch/>
        </p:blipFill>
        <p:spPr>
          <a:xfrm>
            <a:off x="775742" y="1341562"/>
            <a:ext cx="8261996" cy="4991688"/>
          </a:xfrm>
          <a:prstGeom prst="rect">
            <a:avLst/>
          </a:prstGeom>
        </p:spPr>
      </p:pic>
    </p:spTree>
    <p:extLst>
      <p:ext uri="{BB962C8B-B14F-4D97-AF65-F5344CB8AC3E}">
        <p14:creationId xmlns:p14="http://schemas.microsoft.com/office/powerpoint/2010/main" val="2129188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subTitle" idx="4294967295"/>
          </p:nvPr>
        </p:nvSpPr>
        <p:spPr>
          <a:xfrm>
            <a:off x="271686" y="2277666"/>
            <a:ext cx="9361039" cy="1752600"/>
          </a:xfrm>
        </p:spPr>
        <p:txBody>
          <a:bodyPr anchor="ctr"/>
          <a:lstStyle/>
          <a:p>
            <a:pPr marL="0" indent="0" algn="ctr" eaLnBrk="1" hangingPunct="1">
              <a:lnSpc>
                <a:spcPct val="90000"/>
              </a:lnSpc>
              <a:buFontTx/>
              <a:buNone/>
            </a:pPr>
            <a:r>
              <a:rPr lang="ja-JP" altLang="en-US" sz="5400" dirty="0">
                <a:latin typeface="+mj-ea"/>
                <a:ea typeface="+mj-ea"/>
              </a:rPr>
              <a:t>第</a:t>
            </a:r>
            <a:r>
              <a:rPr lang="en-US" altLang="ja-JP" sz="5400" dirty="0">
                <a:latin typeface="+mj-ea"/>
                <a:ea typeface="+mj-ea"/>
              </a:rPr>
              <a:t>4</a:t>
            </a:r>
            <a:r>
              <a:rPr lang="ja-JP" altLang="en-US" sz="5400" dirty="0">
                <a:latin typeface="+mj-ea"/>
                <a:ea typeface="+mj-ea"/>
              </a:rPr>
              <a:t>章　</a:t>
            </a:r>
            <a:endParaRPr lang="en-US" altLang="ja-JP" sz="5400" dirty="0">
              <a:latin typeface="+mj-ea"/>
              <a:ea typeface="+mj-ea"/>
            </a:endParaRPr>
          </a:p>
          <a:p>
            <a:pPr marL="0" indent="0" algn="ctr" eaLnBrk="1" hangingPunct="1">
              <a:lnSpc>
                <a:spcPct val="90000"/>
              </a:lnSpc>
              <a:buFontTx/>
              <a:buNone/>
            </a:pPr>
            <a:r>
              <a:rPr lang="ja-JP" altLang="en-US" sz="5400" dirty="0">
                <a:latin typeface="+mj-ea"/>
                <a:ea typeface="+mj-ea"/>
              </a:rPr>
              <a:t>産科医療の質の向上への</a:t>
            </a:r>
            <a:endParaRPr lang="en-US" altLang="ja-JP" sz="5400" dirty="0">
              <a:latin typeface="+mj-ea"/>
              <a:ea typeface="+mj-ea"/>
            </a:endParaRPr>
          </a:p>
          <a:p>
            <a:pPr marL="0" indent="0" algn="ctr" eaLnBrk="1" hangingPunct="1">
              <a:lnSpc>
                <a:spcPct val="90000"/>
              </a:lnSpc>
              <a:buFontTx/>
              <a:buNone/>
            </a:pPr>
            <a:r>
              <a:rPr lang="ja-JP" altLang="en-US" sz="5400" dirty="0">
                <a:latin typeface="+mj-ea"/>
                <a:ea typeface="+mj-ea"/>
              </a:rPr>
              <a:t>取組みの動向</a:t>
            </a:r>
          </a:p>
        </p:txBody>
      </p:sp>
      <p:sp>
        <p:nvSpPr>
          <p:cNvPr id="2" name="スライド番号プレースホルダー 1">
            <a:extLst>
              <a:ext uri="{FF2B5EF4-FFF2-40B4-BE49-F238E27FC236}">
                <a16:creationId xmlns:a16="http://schemas.microsoft.com/office/drawing/2014/main" id="{E6FFA588-6E61-4654-B08C-CAD69FD36906}"/>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43</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 name="Rectangle 2">
            <a:extLst>
              <a:ext uri="{FF2B5EF4-FFF2-40B4-BE49-F238E27FC236}">
                <a16:creationId xmlns:a16="http://schemas.microsoft.com/office/drawing/2014/main" id="{9C19CB48-AC1C-4210-AEE4-C636CE8FFDB9}"/>
              </a:ext>
            </a:extLst>
          </p:cNvPr>
          <p:cNvSpPr txBox="1">
            <a:spLocks noChangeArrowheads="1"/>
          </p:cNvSpPr>
          <p:nvPr/>
        </p:nvSpPr>
        <p:spPr bwMode="auto">
          <a:xfrm>
            <a:off x="1321542" y="5103217"/>
            <a:ext cx="8311183" cy="60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bodyPr>
          <a:lst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r" defTabSz="957263" rtl="0" eaLnBrk="1" fontAlgn="base" latinLnBrk="0" hangingPunct="1">
              <a:lnSpc>
                <a:spcPct val="9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40</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61</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ページより</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3289E384-F120-4EB4-AB5A-1BA19AD1F7A9}"/>
              </a:ext>
            </a:extLst>
          </p:cNvPr>
          <p:cNvSpPr>
            <a:spLocks noGrp="1"/>
          </p:cNvSpPr>
          <p:nvPr>
            <p:ph type="title"/>
          </p:nvPr>
        </p:nvSpPr>
        <p:spPr>
          <a:xfrm>
            <a:off x="3931354" y="342975"/>
            <a:ext cx="2040117" cy="650725"/>
          </a:xfrm>
        </p:spPr>
        <p:txBody>
          <a:bodyPr/>
          <a:lstStyle/>
          <a:p>
            <a:r>
              <a:rPr lang="ja-JP" altLang="en-US" dirty="0"/>
              <a:t>はじめに</a:t>
            </a:r>
            <a:endParaRPr kumimoji="1" lang="ja-JP" altLang="en-US" dirty="0"/>
          </a:p>
        </p:txBody>
      </p:sp>
      <p:sp>
        <p:nvSpPr>
          <p:cNvPr id="2" name="スライド番号プレースホルダー 1">
            <a:extLst>
              <a:ext uri="{FF2B5EF4-FFF2-40B4-BE49-F238E27FC236}">
                <a16:creationId xmlns:a16="http://schemas.microsoft.com/office/drawing/2014/main" id="{2049210C-9237-4872-9057-0AED54A03F7D}"/>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44</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7" name="AutoShape 3">
            <a:extLst>
              <a:ext uri="{FF2B5EF4-FFF2-40B4-BE49-F238E27FC236}">
                <a16:creationId xmlns:a16="http://schemas.microsoft.com/office/drawing/2014/main" id="{A5E937F1-EFC4-442B-8549-1AF95CF64318}"/>
              </a:ext>
            </a:extLst>
          </p:cNvPr>
          <p:cNvSpPr>
            <a:spLocks noChangeArrowheads="1"/>
          </p:cNvSpPr>
          <p:nvPr/>
        </p:nvSpPr>
        <p:spPr bwMode="auto">
          <a:xfrm>
            <a:off x="361412" y="1126799"/>
            <a:ext cx="9180000" cy="5389813"/>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0" fontAlgn="base" latinLnBrk="0" hangingPunct="0">
              <a:lnSpc>
                <a:spcPct val="125000"/>
              </a:lnSpc>
              <a:spcBef>
                <a:spcPct val="2000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「テーマに沿った分析」の「再発防止委員会からの提言」が産科医療の質の向上に活かされているかなどについて、動向を把握するため出生年別に集計を行った。</a:t>
            </a:r>
          </a:p>
          <a:p>
            <a:pPr marL="231775" marR="0" lvl="0" indent="-231775" algn="l" defTabSz="957263" rtl="0" eaLnBrk="0" fontAlgn="base" latinLnBrk="0" hangingPunct="0">
              <a:lnSpc>
                <a:spcPct val="125000"/>
              </a:lnSpc>
              <a:spcBef>
                <a:spcPct val="2000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出生した年毎に集計対象事例が増えていく中、取り上げたテーマの出生年別の集計結果を概観することで、産科医療の質の向上への取組みの動向をみていくことができるものと考える。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31775" marR="0" lvl="0" indent="-231775" algn="l" defTabSz="957263" rtl="0" eaLnBrk="0" fontAlgn="base" latinLnBrk="0" hangingPunct="0">
              <a:lnSpc>
                <a:spcPct val="125000"/>
              </a:lnSpc>
              <a:spcBef>
                <a:spcPct val="2000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回報告書から、出生年別の動向がより把握できるよう</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集計結果の掲載方法を表形式からグラフ形式へ変更した。</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31775" marR="0" lvl="0" indent="-231775" algn="l" defTabSz="957263" rtl="0" eaLnBrk="0" fontAlgn="base" latinLnBrk="0" hangingPunct="0">
              <a:lnSpc>
                <a:spcPct val="125000"/>
              </a:lnSpc>
              <a:spcBef>
                <a:spcPct val="20000"/>
              </a:spcBef>
              <a:spcAft>
                <a:spcPct val="0"/>
              </a:spcAft>
              <a:buClrTx/>
              <a:buSzTx/>
              <a:buFont typeface="HG丸ｺﾞｼｯｸM-PRO" panose="020F0600000000000000" pitchFamily="50" charset="-128"/>
              <a:buChar char="○"/>
              <a:tabLst/>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第</a:t>
            </a:r>
            <a:r>
              <a:rPr lang="en-US" altLang="ja-JP" sz="2200" dirty="0">
                <a:solidFill>
                  <a:srgbClr val="000000"/>
                </a:solidFill>
                <a:latin typeface="HG丸ｺﾞｼｯｸM-PRO" panose="020F0600000000000000" pitchFamily="50" charset="-128"/>
                <a:ea typeface="HG丸ｺﾞｼｯｸM-PRO" panose="020F0600000000000000" pitchFamily="50" charset="-128"/>
              </a:rPr>
              <a:t>14</a:t>
            </a:r>
            <a:r>
              <a:rPr lang="ja-JP" altLang="en-US" sz="2200" dirty="0">
                <a:solidFill>
                  <a:srgbClr val="000000"/>
                </a:solidFill>
                <a:latin typeface="HG丸ｺﾞｼｯｸM-PRO" panose="020F0600000000000000" pitchFamily="50" charset="-128"/>
                <a:ea typeface="HG丸ｺﾞｼｯｸM-PRO" panose="020F0600000000000000" pitchFamily="50" charset="-128"/>
              </a:rPr>
              <a:t>回報告書から、５つのテーマのうち、診療録等の記載についても対象事例が４年分となったため、出生年別の動向がより把握できるよう、集計結果の掲載方法を表形式からグラフ形式へと変更した。</a:t>
            </a:r>
            <a:endPar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184309660"/>
      </p:ext>
    </p:extLst>
  </p:cSld>
  <p:clrMapOvr>
    <a:masterClrMapping/>
  </p:clrMapOvr>
  <p:extLst>
    <p:ext uri="{6950BFC3-D8DA-4A85-94F7-54DA5524770B}">
      <p188:commentRel xmlns:p188="http://schemas.microsoft.com/office/powerpoint/2018/8/main" r:id="rId3"/>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45</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1417" y="1126800"/>
            <a:ext cx="9180000" cy="4544838"/>
          </a:xfrm>
          <a:prstGeom prst="roundRect">
            <a:avLst>
              <a:gd name="adj" fmla="val 12806"/>
            </a:avLst>
          </a:prstGeom>
          <a:solidFill>
            <a:srgbClr val="FFE5FF"/>
          </a:solidFill>
          <a:ln w="9525">
            <a:solidFill>
              <a:schemeClr val="tx1"/>
            </a:solidFill>
            <a:round/>
            <a:headEnd/>
            <a:tailEnd/>
          </a:ln>
        </p:spPr>
        <p:txBody>
          <a:bodyPr lIns="54000" tIns="54000" rIns="54000" bIns="54000" numCol="2" spcCol="1872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lvl="0" indent="-342900" algn="just" defTabSz="914400" eaLnBrk="1" latinLnBrk="1" hangingPunct="1">
              <a:lnSpc>
                <a:spcPct val="120000"/>
              </a:lnSpc>
              <a:spcBef>
                <a:spcPct val="0"/>
              </a:spcBef>
              <a:buFontTx/>
              <a:buChar char="○"/>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満</a:t>
            </a:r>
            <a:r>
              <a:rPr lang="en-US" altLang="ja-JP" sz="2200" dirty="0">
                <a:solidFill>
                  <a:srgbClr val="000000"/>
                </a:solidFill>
                <a:latin typeface="HG丸ｺﾞｼｯｸM-PRO" panose="020F0600000000000000" pitchFamily="50" charset="-128"/>
                <a:ea typeface="HG丸ｺﾞｼｯｸM-PRO" panose="020F0600000000000000" pitchFamily="50" charset="-128"/>
              </a:rPr>
              <a:t>5</a:t>
            </a:r>
            <a:r>
              <a:rPr lang="ja-JP" altLang="en-US" sz="2200" dirty="0">
                <a:solidFill>
                  <a:srgbClr val="000000"/>
                </a:solidFill>
                <a:latin typeface="HG丸ｺﾞｼｯｸM-PRO" panose="020F0600000000000000" pitchFamily="50" charset="-128"/>
                <a:ea typeface="HG丸ｺﾞｼｯｸM-PRO" panose="020F0600000000000000" pitchFamily="50" charset="-128"/>
              </a:rPr>
              <a:t>歳の誕生日までの補償申請期間を経過し補償対象が確定している</a:t>
            </a:r>
            <a:r>
              <a:rPr lang="en-US" altLang="ja-JP" sz="2200" dirty="0">
                <a:solidFill>
                  <a:srgbClr val="000000"/>
                </a:solidFill>
                <a:latin typeface="HG丸ｺﾞｼｯｸM-PRO" panose="020F0600000000000000" pitchFamily="50" charset="-128"/>
                <a:ea typeface="HG丸ｺﾞｼｯｸM-PRO" panose="020F0600000000000000" pitchFamily="50" charset="-128"/>
              </a:rPr>
              <a:t>2009</a:t>
            </a:r>
            <a:r>
              <a:rPr lang="ja-JP" altLang="en-US" sz="2200" dirty="0">
                <a:solidFill>
                  <a:srgbClr val="000000"/>
                </a:solidFill>
                <a:latin typeface="HG丸ｺﾞｼｯｸM-PRO" panose="020F0600000000000000" pitchFamily="50" charset="-128"/>
                <a:ea typeface="HG丸ｺﾞｼｯｸM-PRO" panose="020F0600000000000000" pitchFamily="50" charset="-128"/>
              </a:rPr>
              <a:t>年から</a:t>
            </a:r>
            <a:r>
              <a:rPr lang="en-US" altLang="ja-JP" sz="2200" dirty="0">
                <a:solidFill>
                  <a:srgbClr val="000000"/>
                </a:solidFill>
                <a:latin typeface="HG丸ｺﾞｼｯｸM-PRO" panose="020F0600000000000000" pitchFamily="50" charset="-128"/>
                <a:ea typeface="HG丸ｺﾞｼｯｸM-PRO" panose="020F0600000000000000" pitchFamily="50" charset="-128"/>
              </a:rPr>
              <a:t>2017</a:t>
            </a:r>
            <a:r>
              <a:rPr lang="ja-JP" altLang="en-US" sz="2200" dirty="0">
                <a:solidFill>
                  <a:srgbClr val="000000"/>
                </a:solidFill>
                <a:latin typeface="HG丸ｺﾞｼｯｸM-PRO" panose="020F0600000000000000" pitchFamily="50" charset="-128"/>
                <a:ea typeface="HG丸ｺﾞｼｯｸM-PRO" panose="020F0600000000000000" pitchFamily="50" charset="-128"/>
              </a:rPr>
              <a:t>年までに出生した事例のうち、</a:t>
            </a:r>
            <a:r>
              <a:rPr lang="en-US" altLang="ja-JP" sz="2200" dirty="0">
                <a:solidFill>
                  <a:srgbClr val="000000"/>
                </a:solidFill>
                <a:latin typeface="HG丸ｺﾞｼｯｸM-PRO" panose="020F0600000000000000" pitchFamily="50" charset="-128"/>
                <a:ea typeface="HG丸ｺﾞｼｯｸM-PRO" panose="020F0600000000000000" pitchFamily="50" charset="-128"/>
              </a:rPr>
              <a:t>2022</a:t>
            </a:r>
            <a:r>
              <a:rPr lang="ja-JP" altLang="en-US" sz="2200" dirty="0">
                <a:solidFill>
                  <a:srgbClr val="000000"/>
                </a:solidFill>
                <a:latin typeface="HG丸ｺﾞｼｯｸM-PRO" panose="020F0600000000000000" pitchFamily="50" charset="-128"/>
                <a:ea typeface="HG丸ｺﾞｼｯｸM-PRO" panose="020F0600000000000000" pitchFamily="50" charset="-128"/>
              </a:rPr>
              <a:t>年</a:t>
            </a:r>
            <a:r>
              <a:rPr lang="en-US" altLang="ja-JP" sz="2200" dirty="0">
                <a:solidFill>
                  <a:srgbClr val="000000"/>
                </a:solidFill>
                <a:latin typeface="HG丸ｺﾞｼｯｸM-PRO" panose="020F0600000000000000" pitchFamily="50" charset="-128"/>
                <a:ea typeface="HG丸ｺﾞｼｯｸM-PRO" panose="020F0600000000000000" pitchFamily="50" charset="-128"/>
              </a:rPr>
              <a:t>12</a:t>
            </a:r>
            <a:r>
              <a:rPr lang="ja-JP" altLang="en-US" sz="2200" dirty="0">
                <a:solidFill>
                  <a:srgbClr val="000000"/>
                </a:solidFill>
                <a:latin typeface="HG丸ｺﾞｼｯｸM-PRO" panose="020F0600000000000000" pitchFamily="50" charset="-128"/>
                <a:ea typeface="HG丸ｺﾞｼｯｸM-PRO" panose="020F0600000000000000" pitchFamily="50" charset="-128"/>
              </a:rPr>
              <a:t>月末までに原因分析報告書を児・保護者および分娩機関に送付した事例</a:t>
            </a:r>
            <a:r>
              <a:rPr lang="en-US" altLang="ja-JP" sz="2200" dirty="0">
                <a:solidFill>
                  <a:srgbClr val="000000"/>
                </a:solidFill>
                <a:latin typeface="HG丸ｺﾞｼｯｸM-PRO" panose="020F0600000000000000" pitchFamily="50" charset="-128"/>
                <a:ea typeface="HG丸ｺﾞｼｯｸM-PRO" panose="020F0600000000000000" pitchFamily="50" charset="-128"/>
              </a:rPr>
              <a:t>3,146</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件を集計対象とした。</a:t>
            </a:r>
          </a:p>
          <a:p>
            <a:pPr marL="342900" lvl="0" indent="-342900" defTabSz="914400" eaLnBrk="1" hangingPunct="1">
              <a:lnSpc>
                <a:spcPct val="120000"/>
              </a:lnSpc>
              <a:spcBef>
                <a:spcPct val="0"/>
              </a:spcBef>
              <a:buFontTx/>
              <a:buChar char="○"/>
              <a:defRPr/>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2" name="タイトル 11">
            <a:extLst>
              <a:ext uri="{FF2B5EF4-FFF2-40B4-BE49-F238E27FC236}">
                <a16:creationId xmlns:a16="http://schemas.microsoft.com/office/drawing/2014/main" id="{22A43C1E-43E2-4503-B5D9-70B632921CCA}"/>
              </a:ext>
            </a:extLst>
          </p:cNvPr>
          <p:cNvSpPr>
            <a:spLocks noGrp="1"/>
          </p:cNvSpPr>
          <p:nvPr>
            <p:ph type="title"/>
          </p:nvPr>
        </p:nvSpPr>
        <p:spPr>
          <a:xfrm>
            <a:off x="3931359" y="342975"/>
            <a:ext cx="2040116" cy="650725"/>
          </a:xfrm>
        </p:spPr>
        <p:txBody>
          <a:bodyPr/>
          <a:lstStyle/>
          <a:p>
            <a:r>
              <a:rPr lang="ja-JP" altLang="en-US" dirty="0"/>
              <a:t>集計対象</a:t>
            </a:r>
            <a:endParaRPr kumimoji="1" lang="ja-JP" altLang="en-US" dirty="0">
              <a:solidFill>
                <a:schemeClr val="tx1"/>
              </a:solidFill>
            </a:endParaRPr>
          </a:p>
        </p:txBody>
      </p:sp>
      <p:sp>
        <p:nvSpPr>
          <p:cNvPr id="8" name="テキスト ボックス 7">
            <a:extLst>
              <a:ext uri="{FF2B5EF4-FFF2-40B4-BE49-F238E27FC236}">
                <a16:creationId xmlns:a16="http://schemas.microsoft.com/office/drawing/2014/main" id="{A6D3231B-7E18-4F11-B979-C8114D04D574}"/>
              </a:ext>
            </a:extLst>
          </p:cNvPr>
          <p:cNvSpPr txBox="1"/>
          <p:nvPr/>
        </p:nvSpPr>
        <p:spPr>
          <a:xfrm>
            <a:off x="4448150" y="5226037"/>
            <a:ext cx="4896545" cy="400110"/>
          </a:xfrm>
          <a:prstGeom prst="rect">
            <a:avLst/>
          </a:prstGeom>
          <a:noFill/>
        </p:spPr>
        <p:txBody>
          <a:bodyPr wrap="square" rtlCol="0">
            <a:spAutoFit/>
          </a:bodyPr>
          <a:lstStyle/>
          <a:p>
            <a:pPr marL="252000" marR="0" lvl="0" indent="-25200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a:ea typeface="HG丸ｺﾞｼｯｸM-PRO"/>
                <a:cs typeface="+mn-cs"/>
              </a:rPr>
              <a:t>注）満</a:t>
            </a:r>
            <a:r>
              <a:rPr kumimoji="1" lang="en-US" altLang="ja-JP" sz="1000" b="0" i="0" u="none" strike="noStrike" kern="1200" cap="none" spc="0" normalizeH="0" baseline="0" noProof="0" dirty="0">
                <a:ln>
                  <a:noFill/>
                </a:ln>
                <a:solidFill>
                  <a:srgbClr val="000000"/>
                </a:solidFill>
                <a:effectLst/>
                <a:uLnTx/>
                <a:uFillTx/>
                <a:latin typeface="HG丸ｺﾞｼｯｸM-PRO"/>
                <a:ea typeface="HG丸ｺﾞｼｯｸM-PRO"/>
                <a:cs typeface="+mn-cs"/>
              </a:rPr>
              <a:t>5</a:t>
            </a:r>
            <a:r>
              <a:rPr kumimoji="1" lang="ja-JP" altLang="en-US" sz="1000" b="0" i="0" u="none" strike="noStrike" kern="1200" cap="none" spc="0" normalizeH="0" baseline="0" noProof="0" dirty="0">
                <a:ln>
                  <a:noFill/>
                </a:ln>
                <a:solidFill>
                  <a:srgbClr val="000000"/>
                </a:solidFill>
                <a:effectLst/>
                <a:uLnTx/>
                <a:uFillTx/>
                <a:latin typeface="HG丸ｺﾞｼｯｸM-PRO"/>
                <a:ea typeface="HG丸ｺﾞｼｯｸM-PRO"/>
                <a:cs typeface="+mn-cs"/>
              </a:rPr>
              <a:t>歳の誕生日までの補償申請期間を経過し補償対象となった事例であるが、原因分析報告書が未送付の事例であるため、本章の集計対象事例に含まない</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a:t>
            </a:r>
          </a:p>
        </p:txBody>
      </p:sp>
      <p:pic>
        <p:nvPicPr>
          <p:cNvPr id="4" name="図 3" descr="グラフ, 棒グラフ, ウォーターフォール図&#10;&#10;自動的に生成された説明">
            <a:extLst>
              <a:ext uri="{FF2B5EF4-FFF2-40B4-BE49-F238E27FC236}">
                <a16:creationId xmlns:a16="http://schemas.microsoft.com/office/drawing/2014/main" id="{990AE2B6-0E18-E566-01BC-89805ABDE0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351" t="3235" r="8965" b="8952"/>
          <a:stretch/>
        </p:blipFill>
        <p:spPr>
          <a:xfrm>
            <a:off x="4520157" y="1797975"/>
            <a:ext cx="4608513" cy="3428062"/>
          </a:xfrm>
          <a:prstGeom prst="rect">
            <a:avLst/>
          </a:prstGeom>
        </p:spPr>
      </p:pic>
      <p:sp>
        <p:nvSpPr>
          <p:cNvPr id="5" name="テキスト ボックス 4">
            <a:extLst>
              <a:ext uri="{FF2B5EF4-FFF2-40B4-BE49-F238E27FC236}">
                <a16:creationId xmlns:a16="http://schemas.microsoft.com/office/drawing/2014/main" id="{72283555-E838-CA12-C447-39A21D58A541}"/>
              </a:ext>
            </a:extLst>
          </p:cNvPr>
          <p:cNvSpPr txBox="1"/>
          <p:nvPr/>
        </p:nvSpPr>
        <p:spPr>
          <a:xfrm>
            <a:off x="4448150" y="1415854"/>
            <a:ext cx="356681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a:ea typeface="HG丸ｺﾞｼｯｸM-PRO"/>
                <a:cs typeface="+mn-cs"/>
              </a:rPr>
              <a:t>図</a:t>
            </a:r>
            <a:r>
              <a:rPr kumimoji="1" lang="en-US" altLang="ja-JP" sz="1400" b="1" i="0" u="none" strike="noStrike" kern="1200" cap="none" spc="0" normalizeH="0" baseline="0" noProof="0" dirty="0">
                <a:ln>
                  <a:noFill/>
                </a:ln>
                <a:solidFill>
                  <a:srgbClr val="000000"/>
                </a:solidFill>
                <a:effectLst/>
                <a:uLnTx/>
                <a:uFillTx/>
                <a:latin typeface="HG丸ｺﾞｼｯｸM-PRO"/>
                <a:ea typeface="HG丸ｺﾞｼｯｸM-PRO"/>
                <a:cs typeface="+mn-cs"/>
              </a:rPr>
              <a:t>4</a:t>
            </a:r>
            <a:r>
              <a:rPr lang="ja-JP" altLang="en-US" sz="1400" b="1" dirty="0">
                <a:solidFill>
                  <a:srgbClr val="000000"/>
                </a:solidFill>
                <a:latin typeface="HG丸ｺﾞｼｯｸM-PRO"/>
                <a:ea typeface="HG丸ｺﾞｼｯｸM-PRO"/>
              </a:rPr>
              <a:t>－</a:t>
            </a:r>
            <a:r>
              <a:rPr lang="en-US" altLang="ja-JP" sz="1400" b="1" dirty="0">
                <a:solidFill>
                  <a:srgbClr val="000000"/>
                </a:solidFill>
                <a:latin typeface="HG丸ｺﾞｼｯｸM-PRO"/>
                <a:ea typeface="HG丸ｺﾞｼｯｸM-PRO"/>
              </a:rPr>
              <a:t>Ⅱ</a:t>
            </a:r>
            <a:r>
              <a:rPr kumimoji="1" lang="ja-JP" altLang="en-US" sz="1400" b="1"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a:ea typeface="HG丸ｺﾞｼｯｸM-PRO"/>
                <a:cs typeface="+mn-cs"/>
              </a:rPr>
              <a:t>1</a:t>
            </a:r>
            <a:r>
              <a:rPr kumimoji="1" lang="ja-JP" altLang="en-US" sz="1400" b="1" i="0" u="none" strike="noStrike" kern="1200" cap="none" spc="0" normalizeH="0" baseline="0" noProof="0" dirty="0">
                <a:ln>
                  <a:noFill/>
                </a:ln>
                <a:solidFill>
                  <a:srgbClr val="000000"/>
                </a:solidFill>
                <a:effectLst/>
                <a:uLnTx/>
                <a:uFillTx/>
                <a:latin typeface="HG丸ｺﾞｼｯｸM-PRO"/>
                <a:ea typeface="HG丸ｺﾞｼｯｸM-PRO"/>
                <a:cs typeface="+mn-cs"/>
              </a:rPr>
              <a:t>　集計対象事例</a:t>
            </a:r>
          </a:p>
        </p:txBody>
      </p:sp>
    </p:spTree>
    <p:extLst>
      <p:ext uri="{BB962C8B-B14F-4D97-AF65-F5344CB8AC3E}">
        <p14:creationId xmlns:p14="http://schemas.microsoft.com/office/powerpoint/2010/main" val="1127801953"/>
      </p:ext>
    </p:extLst>
  </p:cSld>
  <p:clrMapOvr>
    <a:masterClrMapping/>
  </p:clrMapOvr>
  <p:extLst>
    <p:ext uri="{6950BFC3-D8DA-4A85-94F7-54DA5524770B}">
      <p188:commentRel xmlns:p188="http://schemas.microsoft.com/office/powerpoint/2018/8/main" r:id="rId3"/>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ja-JP" altLang="en-US" dirty="0"/>
              <a:t>集計方法①</a:t>
            </a:r>
          </a:p>
        </p:txBody>
      </p:sp>
      <p:sp>
        <p:nvSpPr>
          <p:cNvPr id="2" name="スライド番号プレースホルダー 1">
            <a:extLst>
              <a:ext uri="{FF2B5EF4-FFF2-40B4-BE49-F238E27FC236}">
                <a16:creationId xmlns:a16="http://schemas.microsoft.com/office/drawing/2014/main" id="{C09AC9F5-0FD5-4B7E-BF40-00ECEC085E82}"/>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46</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90116" name="AutoShape 3"/>
          <p:cNvSpPr>
            <a:spLocks noChangeArrowheads="1"/>
          </p:cNvSpPr>
          <p:nvPr/>
        </p:nvSpPr>
        <p:spPr bwMode="auto">
          <a:xfrm>
            <a:off x="360000" y="1126800"/>
            <a:ext cx="9180000" cy="4391226"/>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61950" marR="0" lvl="0" indent="-361950" algn="l" defTabSz="914400" rtl="0" eaLnBrk="1" fontAlgn="base" latinLnBrk="0" hangingPunct="1">
              <a:lnSpc>
                <a:spcPct val="12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以下の</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つのテーマについて、定めた</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つの集計方法のいずれかを用いて、原因分析報告書よりデータを集計した。</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4" name="表 4">
            <a:extLst>
              <a:ext uri="{FF2B5EF4-FFF2-40B4-BE49-F238E27FC236}">
                <a16:creationId xmlns:a16="http://schemas.microsoft.com/office/drawing/2014/main" id="{2B15146B-0CD9-4660-9836-3B0959525EC0}"/>
              </a:ext>
            </a:extLst>
          </p:cNvPr>
          <p:cNvGraphicFramePr>
            <a:graphicFrameLocks noGrp="1"/>
          </p:cNvGraphicFramePr>
          <p:nvPr>
            <p:extLst>
              <p:ext uri="{D42A27DB-BD31-4B8C-83A1-F6EECF244321}">
                <p14:modId xmlns:p14="http://schemas.microsoft.com/office/powerpoint/2010/main" val="4210911073"/>
              </p:ext>
            </p:extLst>
          </p:nvPr>
        </p:nvGraphicFramePr>
        <p:xfrm>
          <a:off x="669118" y="2516641"/>
          <a:ext cx="8676964" cy="2589912"/>
        </p:xfrm>
        <a:graphic>
          <a:graphicData uri="http://schemas.openxmlformats.org/drawingml/2006/table">
            <a:tbl>
              <a:tblPr>
                <a:tableStyleId>{5C22544A-7EE6-4342-B048-85BDC9FD1C3A}</a:tableStyleId>
              </a:tblPr>
              <a:tblGrid>
                <a:gridCol w="4049244">
                  <a:extLst>
                    <a:ext uri="{9D8B030D-6E8A-4147-A177-3AD203B41FA5}">
                      <a16:colId xmlns:a16="http://schemas.microsoft.com/office/drawing/2014/main" val="3600042244"/>
                    </a:ext>
                  </a:extLst>
                </a:gridCol>
                <a:gridCol w="4627720">
                  <a:extLst>
                    <a:ext uri="{9D8B030D-6E8A-4147-A177-3AD203B41FA5}">
                      <a16:colId xmlns:a16="http://schemas.microsoft.com/office/drawing/2014/main" val="3631420162"/>
                    </a:ext>
                  </a:extLst>
                </a:gridCol>
              </a:tblGrid>
              <a:tr h="424469">
                <a:tc>
                  <a:txBody>
                    <a:bodyPr/>
                    <a:lstStyle/>
                    <a:p>
                      <a:pPr algn="ctr"/>
                      <a:r>
                        <a:rPr kumimoji="1" lang="ja-JP" altLang="en-US" sz="2200" dirty="0">
                          <a:latin typeface="HG丸ｺﾞｼｯｸM-PRO" panose="020F0600000000000000" pitchFamily="50" charset="-128"/>
                          <a:ea typeface="HG丸ｺﾞｼｯｸM-PRO" panose="020F0600000000000000" pitchFamily="50" charset="-128"/>
                        </a:rPr>
                        <a:t>テーマ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200" dirty="0">
                          <a:latin typeface="HG丸ｺﾞｼｯｸM-PRO" panose="020F0600000000000000" pitchFamily="50" charset="-128"/>
                          <a:ea typeface="HG丸ｺﾞｼｯｸM-PRO" panose="020F0600000000000000" pitchFamily="50" charset="-128"/>
                        </a:rPr>
                        <a:t>集計方法</a:t>
                      </a:r>
                    </a:p>
                  </a:txBody>
                  <a:tcPr>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6329268"/>
                  </a:ext>
                </a:extLst>
              </a:tr>
              <a:tr h="1266264">
                <a:tc>
                  <a:txBody>
                    <a:bodyPr/>
                    <a:lstStyle/>
                    <a:p>
                      <a:pPr>
                        <a:lnSpc>
                          <a:spcPct val="125000"/>
                        </a:lnSpc>
                      </a:pPr>
                      <a:r>
                        <a:rPr kumimoji="1" lang="en-US" altLang="ja-JP" sz="2200" dirty="0">
                          <a:latin typeface="HG丸ｺﾞｼｯｸM-PRO" panose="020F0600000000000000" pitchFamily="50" charset="-128"/>
                          <a:ea typeface="HG丸ｺﾞｼｯｸM-PRO" panose="020F0600000000000000" pitchFamily="50" charset="-128"/>
                        </a:rPr>
                        <a:t>1</a:t>
                      </a:r>
                      <a:r>
                        <a:rPr kumimoji="1" lang="ja-JP" altLang="en-US" sz="2200" dirty="0">
                          <a:latin typeface="HG丸ｺﾞｼｯｸM-PRO" panose="020F0600000000000000" pitchFamily="50" charset="-128"/>
                          <a:ea typeface="HG丸ｺﾞｼｯｸM-PRO" panose="020F0600000000000000" pitchFamily="50" charset="-128"/>
                        </a:rPr>
                        <a:t>．子宮収縮薬について</a:t>
                      </a:r>
                    </a:p>
                    <a:p>
                      <a:pPr>
                        <a:lnSpc>
                          <a:spcPct val="125000"/>
                        </a:lnSpc>
                      </a:pPr>
                      <a:r>
                        <a:rPr kumimoji="1" lang="en-US" altLang="ja-JP" sz="2200" dirty="0">
                          <a:latin typeface="HG丸ｺﾞｼｯｸM-PRO" panose="020F0600000000000000" pitchFamily="50" charset="-128"/>
                          <a:ea typeface="HG丸ｺﾞｼｯｸM-PRO" panose="020F0600000000000000" pitchFamily="50" charset="-128"/>
                        </a:rPr>
                        <a:t>2</a:t>
                      </a:r>
                      <a:r>
                        <a:rPr kumimoji="1" lang="ja-JP" altLang="en-US" sz="2200" dirty="0">
                          <a:latin typeface="HG丸ｺﾞｼｯｸM-PRO" panose="020F0600000000000000" pitchFamily="50" charset="-128"/>
                          <a:ea typeface="HG丸ｺﾞｼｯｸM-PRO" panose="020F0600000000000000" pitchFamily="50" charset="-128"/>
                        </a:rPr>
                        <a:t>．新生児蘇生について</a:t>
                      </a:r>
                    </a:p>
                    <a:p>
                      <a:pPr>
                        <a:lnSpc>
                          <a:spcPct val="125000"/>
                        </a:lnSpc>
                      </a:pPr>
                      <a:r>
                        <a:rPr kumimoji="1" lang="en-US" altLang="ja-JP" sz="2200" dirty="0">
                          <a:latin typeface="HG丸ｺﾞｼｯｸM-PRO" panose="020F0600000000000000" pitchFamily="50" charset="-128"/>
                          <a:ea typeface="HG丸ｺﾞｼｯｸM-PRO" panose="020F0600000000000000" pitchFamily="50" charset="-128"/>
                        </a:rPr>
                        <a:t>3</a:t>
                      </a:r>
                      <a:r>
                        <a:rPr kumimoji="1" lang="ja-JP" altLang="en-US" sz="2200" dirty="0">
                          <a:latin typeface="HG丸ｺﾞｼｯｸM-PRO" panose="020F0600000000000000" pitchFamily="50" charset="-128"/>
                          <a:ea typeface="HG丸ｺﾞｼｯｸM-PRO" panose="020F0600000000000000" pitchFamily="50" charset="-128"/>
                        </a:rPr>
                        <a:t>．吸引分娩について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266700" indent="-266700" algn="l"/>
                      <a:r>
                        <a:rPr kumimoji="1" lang="ja-JP" altLang="en-US" sz="2200" dirty="0">
                          <a:latin typeface="HG丸ｺﾞｼｯｸM-PRO" panose="020F0600000000000000" pitchFamily="50" charset="-128"/>
                          <a:ea typeface="HG丸ｺﾞｼｯｸM-PRO" panose="020F0600000000000000" pitchFamily="50" charset="-128"/>
                        </a:rPr>
                        <a:t>①原因分析報告書の「事例の経過（事例の概要）」より集計</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765474191"/>
                  </a:ext>
                </a:extLst>
              </a:tr>
              <a:tr h="858121">
                <a:tc>
                  <a:txBody>
                    <a:bodyPr/>
                    <a:lstStyle/>
                    <a:p>
                      <a:pPr>
                        <a:lnSpc>
                          <a:spcPct val="125000"/>
                        </a:lnSpc>
                      </a:pPr>
                      <a:r>
                        <a:rPr kumimoji="1" lang="en-US" altLang="ja-JP" sz="2200" dirty="0">
                          <a:latin typeface="HG丸ｺﾞｼｯｸM-PRO" panose="020F0600000000000000" pitchFamily="50" charset="-128"/>
                          <a:ea typeface="HG丸ｺﾞｼｯｸM-PRO" panose="020F0600000000000000" pitchFamily="50" charset="-128"/>
                        </a:rPr>
                        <a:t>4</a:t>
                      </a:r>
                      <a:r>
                        <a:rPr kumimoji="1" lang="ja-JP" altLang="en-US" sz="2200" dirty="0">
                          <a:latin typeface="HG丸ｺﾞｼｯｸM-PRO" panose="020F0600000000000000" pitchFamily="50" charset="-128"/>
                          <a:ea typeface="HG丸ｺﾞｼｯｸM-PRO" panose="020F0600000000000000" pitchFamily="50" charset="-128"/>
                        </a:rPr>
                        <a:t>．胎児心拍数聴取について</a:t>
                      </a:r>
                    </a:p>
                    <a:p>
                      <a:pPr>
                        <a:lnSpc>
                          <a:spcPct val="125000"/>
                        </a:lnSpc>
                      </a:pPr>
                      <a:r>
                        <a:rPr kumimoji="1" lang="en-US" altLang="ja-JP" sz="2200" dirty="0">
                          <a:latin typeface="HG丸ｺﾞｼｯｸM-PRO" panose="020F0600000000000000" pitchFamily="50" charset="-128"/>
                          <a:ea typeface="HG丸ｺﾞｼｯｸM-PRO" panose="020F0600000000000000" pitchFamily="50" charset="-128"/>
                        </a:rPr>
                        <a:t>5</a:t>
                      </a:r>
                      <a:r>
                        <a:rPr kumimoji="1" lang="ja-JP" altLang="en-US" sz="2200" dirty="0">
                          <a:latin typeface="HG丸ｺﾞｼｯｸM-PRO" panose="020F0600000000000000" pitchFamily="50" charset="-128"/>
                          <a:ea typeface="HG丸ｺﾞｼｯｸM-PRO" panose="020F0600000000000000" pitchFamily="50" charset="-128"/>
                        </a:rPr>
                        <a:t>．診療録等の記載について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66700" indent="-266700" algn="l"/>
                      <a:r>
                        <a:rPr kumimoji="1" lang="ja-JP" altLang="en-US" sz="2200" dirty="0">
                          <a:latin typeface="HG丸ｺﾞｼｯｸM-PRO" panose="020F0600000000000000" pitchFamily="50" charset="-128"/>
                          <a:ea typeface="HG丸ｺﾞｼｯｸM-PRO" panose="020F0600000000000000" pitchFamily="50" charset="-128"/>
                        </a:rPr>
                        <a:t>②原因分析報告書の「臨床経過に関する医学的評価」より集計</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9107173"/>
                  </a:ext>
                </a:extLst>
              </a:tr>
            </a:tbl>
          </a:graphicData>
        </a:graphic>
      </p:graphicFrame>
    </p:spTree>
    <p:extLst>
      <p:ext uri="{BB962C8B-B14F-4D97-AF65-F5344CB8AC3E}">
        <p14:creationId xmlns:p14="http://schemas.microsoft.com/office/powerpoint/2010/main" val="2369894944"/>
      </p:ext>
    </p:extLst>
  </p:cSld>
  <p:clrMapOvr>
    <a:masterClrMapping/>
  </p:clrMapOvr>
  <p:extLst>
    <p:ext uri="{6950BFC3-D8DA-4A85-94F7-54DA5524770B}">
      <p188:commentRel xmlns:p188="http://schemas.microsoft.com/office/powerpoint/2018/8/main" r:id="rId3"/>
    </p:ext>
  </p:extLs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ja-JP" altLang="en-US" dirty="0"/>
              <a:t>集計方法②</a:t>
            </a:r>
          </a:p>
        </p:txBody>
      </p:sp>
      <p:sp>
        <p:nvSpPr>
          <p:cNvPr id="2" name="スライド番号プレースホルダー 1">
            <a:extLst>
              <a:ext uri="{FF2B5EF4-FFF2-40B4-BE49-F238E27FC236}">
                <a16:creationId xmlns:a16="http://schemas.microsoft.com/office/drawing/2014/main" id="{C09AC9F5-0FD5-4B7E-BF40-00ECEC085E82}"/>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47</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90116" name="AutoShape 3"/>
          <p:cNvSpPr>
            <a:spLocks noChangeArrowheads="1"/>
          </p:cNvSpPr>
          <p:nvPr/>
        </p:nvSpPr>
        <p:spPr bwMode="auto">
          <a:xfrm>
            <a:off x="360000" y="1126800"/>
            <a:ext cx="9180000" cy="5386713"/>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0" fontAlgn="base" latinLnBrk="0" hangingPunct="0">
              <a:lnSpc>
                <a:spcPct val="150000"/>
              </a:lnSpc>
              <a:spcBef>
                <a:spcPct val="20000"/>
              </a:spcBef>
              <a:spcAft>
                <a:spcPct val="0"/>
              </a:spcAft>
              <a:buClrTx/>
              <a:buSzTx/>
              <a:buFontTx/>
              <a:buNone/>
              <a:tabLst/>
              <a:defRPr/>
            </a:pPr>
            <a:endParaRPr kumimoji="1" lang="ja-JP" altLang="en-US" sz="3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0117" name="正方形/長方形 1"/>
          <p:cNvSpPr>
            <a:spLocks noChangeArrowheads="1"/>
          </p:cNvSpPr>
          <p:nvPr/>
        </p:nvSpPr>
        <p:spPr bwMode="auto">
          <a:xfrm>
            <a:off x="596718" y="1126800"/>
            <a:ext cx="7789618" cy="44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61950" marR="0" lvl="0" indent="-361950" algn="l" defTabSz="914400" rtl="0" eaLnBrk="1" fontAlgn="base" latinLnBrk="0" hangingPunct="1">
              <a:lnSpc>
                <a:spcPct val="12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つのテーマで用いた集計方法は、以下の</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通りである。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正方形/長方形 1">
            <a:extLst>
              <a:ext uri="{FF2B5EF4-FFF2-40B4-BE49-F238E27FC236}">
                <a16:creationId xmlns:a16="http://schemas.microsoft.com/office/drawing/2014/main" id="{B97DF3A3-2B17-41F5-B23B-52D135DC0791}"/>
              </a:ext>
            </a:extLst>
          </p:cNvPr>
          <p:cNvSpPr>
            <a:spLocks noChangeArrowheads="1"/>
          </p:cNvSpPr>
          <p:nvPr/>
        </p:nvSpPr>
        <p:spPr bwMode="auto">
          <a:xfrm>
            <a:off x="539246" y="1571474"/>
            <a:ext cx="9098517" cy="174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61950" marR="0" lvl="0" indent="-361950" algn="l" defTabSz="914400" rtl="0" eaLnBrk="1" fontAlgn="base" latinLnBrk="0" hangingPunct="1">
              <a:lnSpc>
                <a:spcPct val="120000"/>
              </a:lnSpc>
              <a:spcBef>
                <a:spcPct val="0"/>
              </a:spcBef>
              <a:spcAft>
                <a:spcPct val="0"/>
              </a:spcAft>
              <a:buClrTx/>
              <a:buSzTx/>
              <a:buFontTx/>
              <a:buNone/>
              <a:tabLst/>
              <a:defRPr/>
            </a:pPr>
            <a:r>
              <a:rPr kumimoji="1" lang="ja-JP" altLang="en-US" sz="2000" b="1"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集計方法①：</a:t>
            </a:r>
            <a:r>
              <a:rPr kumimoji="1" lang="ja-JP" altLang="en-US" sz="20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原因分析報告書の「事例の経過（事例の概要）」より集計</a:t>
            </a:r>
            <a:endParaRPr kumimoji="1" lang="en-US" altLang="ja-JP" sz="20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61950" marR="0" lvl="0" indent="-361950" algn="l" defTabSz="914400" rtl="0" eaLnBrk="1" fontAlgn="base" latinLnBrk="0" hangingPunct="1">
              <a:lnSpc>
                <a:spcPct val="120000"/>
              </a:lnSpc>
              <a:spcBef>
                <a:spcPct val="0"/>
              </a:spcBef>
              <a:spcAft>
                <a:spcPct val="0"/>
              </a:spcAft>
              <a:buClrTx/>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原因分析報告書のうち、妊産婦に関する基本情報、今回の妊娠経過、分娩経過、産褥経過、新生児経過、診療体制等に関する情報が記載された「事例の経過（事例の概要）」に記載の内容を抽出し、ガイドライン等において推奨されている診療行為等に基づき、各テーマで定めた項目について事例件数を出生年別に集計した。</a:t>
            </a:r>
            <a:endPar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正方形/長方形 1">
            <a:extLst>
              <a:ext uri="{FF2B5EF4-FFF2-40B4-BE49-F238E27FC236}">
                <a16:creationId xmlns:a16="http://schemas.microsoft.com/office/drawing/2014/main" id="{5D1E2D7D-C06B-468D-B02C-B2196EF6FEB0}"/>
              </a:ext>
            </a:extLst>
          </p:cNvPr>
          <p:cNvSpPr>
            <a:spLocks noChangeArrowheads="1"/>
          </p:cNvSpPr>
          <p:nvPr/>
        </p:nvSpPr>
        <p:spPr bwMode="auto">
          <a:xfrm>
            <a:off x="539246" y="3598356"/>
            <a:ext cx="9073006" cy="207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61950" marR="0" lvl="0" indent="-361950" algn="l" defTabSz="914400" rtl="0" eaLnBrk="1" fontAlgn="base" latinLnBrk="0" hangingPunct="1">
              <a:lnSpc>
                <a:spcPct val="120000"/>
              </a:lnSpc>
              <a:spcBef>
                <a:spcPct val="0"/>
              </a:spcBef>
              <a:spcAft>
                <a:spcPct val="0"/>
              </a:spcAft>
              <a:buClrTx/>
              <a:buSzTx/>
              <a:buFontTx/>
              <a:buNone/>
              <a:tabLst/>
              <a:defRPr/>
            </a:pPr>
            <a:r>
              <a:rPr kumimoji="1" lang="ja-JP" altLang="en-US" sz="2000" b="1"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集計方法②：</a:t>
            </a:r>
            <a:r>
              <a:rPr kumimoji="1" lang="ja-JP" altLang="en-US" sz="20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原因分析報告書の「臨床経過に関する医学的評価」より集計</a:t>
            </a:r>
            <a:endParaRPr kumimoji="1" lang="en-US" altLang="ja-JP" sz="20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61950" marR="0" lvl="0" indent="-361950" algn="l" defTabSz="914400" rtl="0" eaLnBrk="1" fontAlgn="base" latinLnBrk="0" hangingPunct="1">
              <a:lnSpc>
                <a:spcPct val="120000"/>
              </a:lnSpc>
              <a:spcBef>
                <a:spcPct val="0"/>
              </a:spcBef>
              <a:spcAft>
                <a:spcPct val="0"/>
              </a:spcAft>
              <a:buClrTx/>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原因分析報告書のうち、妊娠経過、分娩経過、新生児経過における診療行為等や管理について、その時点で行う妥当な妊娠・分娩管理等は何かという観点から評価を行っている「臨床経過に関する医学的評価」において、「産科医療の質の向上を図るための指摘</a:t>
            </a:r>
            <a:r>
              <a:rPr kumimoji="1" lang="ja-JP" altLang="en-US" sz="1800" b="0" i="0" u="none" strike="noStrike" kern="1200" cap="none" spc="0" normalizeH="0" baseline="3000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」があった事例の内容を抽出し、各テーマで定めた項目について事例件数を出生年別に集計した。</a:t>
            </a:r>
            <a:endPar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テキスト ボックス 8">
            <a:extLst>
              <a:ext uri="{FF2B5EF4-FFF2-40B4-BE49-F238E27FC236}">
                <a16:creationId xmlns:a16="http://schemas.microsoft.com/office/drawing/2014/main" id="{20214E57-E6AF-4C56-95ED-419EE83ACC70}"/>
              </a:ext>
            </a:extLst>
          </p:cNvPr>
          <p:cNvSpPr txBox="1"/>
          <p:nvPr/>
        </p:nvSpPr>
        <p:spPr>
          <a:xfrm>
            <a:off x="774949" y="5732788"/>
            <a:ext cx="8352928" cy="630942"/>
          </a:xfrm>
          <a:prstGeom prst="rect">
            <a:avLst/>
          </a:prstGeom>
          <a:noFill/>
          <a:ln>
            <a:solidFill>
              <a:schemeClr val="tx1"/>
            </a:solidFill>
            <a:prstDash val="dash"/>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HG丸ｺﾞｼｯｸM-PRO"/>
                <a:ea typeface="HG丸ｺﾞｼｯｸM-PRO"/>
                <a:cs typeface="+mn-cs"/>
              </a:rPr>
              <a:t>＊産科医療の質の向上を図るための指摘</a:t>
            </a:r>
            <a:endParaRPr kumimoji="1" lang="en-US" altLang="ja-JP" sz="13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71463"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HG丸ｺﾞｼｯｸM-PRO"/>
                <a:ea typeface="HG丸ｺﾞｼｯｸM-PRO"/>
                <a:cs typeface="+mn-cs"/>
              </a:rPr>
              <a:t>原因分析報告書の「臨床経過に関する医学的評価」で、「選択されることは少ない」、「一般的ではない」、「基準を満たしていない」、「医学的妥当性がない」、「評価できない」等の表現が用いられたもの。</a:t>
            </a:r>
          </a:p>
        </p:txBody>
      </p:sp>
    </p:spTree>
    <p:extLst>
      <p:ext uri="{BB962C8B-B14F-4D97-AF65-F5344CB8AC3E}">
        <p14:creationId xmlns:p14="http://schemas.microsoft.com/office/powerpoint/2010/main" val="3991990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0000" y="1125538"/>
            <a:ext cx="9180000" cy="4536504"/>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各テーマにおける集計結果のうち、主な結果を出生年ごとにグラフで示した。</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ガイドライン等において推奨されている診療行為等に基づき、傾向として増加することが望ましい項目については寒色系の線で、減少することが望ましい項目については暖色系の線で示している。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集計結果について、本章の集計対象となる事例はわが国におけるすべての分娩のデータではなく本制度の補償対象事例に</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関する分娩のデータのみであること、また出生年が今より</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7</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年以上前までの事例であることに留意した上で、再発防止委員会の見解と</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して集計結果の経年の傾向等を記載した。</a:t>
            </a:r>
          </a:p>
        </p:txBody>
      </p:sp>
      <p:sp>
        <p:nvSpPr>
          <p:cNvPr id="4" name="タイトル 3">
            <a:extLst>
              <a:ext uri="{FF2B5EF4-FFF2-40B4-BE49-F238E27FC236}">
                <a16:creationId xmlns:a16="http://schemas.microsoft.com/office/drawing/2014/main" id="{E55EE90B-5CA8-4663-90BC-07386232143A}"/>
              </a:ext>
            </a:extLst>
          </p:cNvPr>
          <p:cNvSpPr>
            <a:spLocks noGrp="1"/>
          </p:cNvSpPr>
          <p:nvPr>
            <p:ph type="title"/>
          </p:nvPr>
        </p:nvSpPr>
        <p:spPr>
          <a:xfrm>
            <a:off x="4393019" y="342975"/>
            <a:ext cx="1116787" cy="650725"/>
          </a:xfrm>
        </p:spPr>
        <p:txBody>
          <a:bodyPr/>
          <a:lstStyle/>
          <a:p>
            <a:r>
              <a:rPr lang="ja-JP" altLang="en-US" dirty="0"/>
              <a:t>結果</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48</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1437702316"/>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64BCA8D-63F3-45E0-A4D9-5274EB5B5ACD}"/>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graphicFrame>
        <p:nvGraphicFramePr>
          <p:cNvPr id="3" name="表 3">
            <a:extLst>
              <a:ext uri="{FF2B5EF4-FFF2-40B4-BE49-F238E27FC236}">
                <a16:creationId xmlns:a16="http://schemas.microsoft.com/office/drawing/2014/main" id="{D259D462-4BC8-4BCE-A5A6-21D6D00794AC}"/>
              </a:ext>
            </a:extLst>
          </p:cNvPr>
          <p:cNvGraphicFramePr>
            <a:graphicFrameLocks noGrp="1"/>
          </p:cNvGraphicFramePr>
          <p:nvPr>
            <p:extLst>
              <p:ext uri="{D42A27DB-BD31-4B8C-83A1-F6EECF244321}">
                <p14:modId xmlns:p14="http://schemas.microsoft.com/office/powerpoint/2010/main" val="1595330601"/>
              </p:ext>
            </p:extLst>
          </p:nvPr>
        </p:nvGraphicFramePr>
        <p:xfrm>
          <a:off x="188781" y="1413570"/>
          <a:ext cx="9443945" cy="4464496"/>
        </p:xfrm>
        <a:graphic>
          <a:graphicData uri="http://schemas.openxmlformats.org/drawingml/2006/table">
            <a:tbl>
              <a:tblPr>
                <a:tableStyleId>{5C22544A-7EE6-4342-B048-85BDC9FD1C3A}</a:tableStyleId>
              </a:tblPr>
              <a:tblGrid>
                <a:gridCol w="2091664">
                  <a:extLst>
                    <a:ext uri="{9D8B030D-6E8A-4147-A177-3AD203B41FA5}">
                      <a16:colId xmlns:a16="http://schemas.microsoft.com/office/drawing/2014/main" val="4029639127"/>
                    </a:ext>
                  </a:extLst>
                </a:gridCol>
                <a:gridCol w="7352281">
                  <a:extLst>
                    <a:ext uri="{9D8B030D-6E8A-4147-A177-3AD203B41FA5}">
                      <a16:colId xmlns:a16="http://schemas.microsoft.com/office/drawing/2014/main" val="3495825939"/>
                    </a:ext>
                  </a:extLst>
                </a:gridCol>
              </a:tblGrid>
              <a:tr h="1116124">
                <a:tc>
                  <a:txBody>
                    <a:bodyPr/>
                    <a:lstStyle/>
                    <a:p>
                      <a:pPr algn="ct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2006</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11</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ja-JP" altLang="en-US" dirty="0">
                        <a:latin typeface="+mj-ea"/>
                        <a:ea typeface="+mj-ea"/>
                      </a:endParaRPr>
                    </a:p>
                  </a:txBody>
                  <a:tcPr anchor="ct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8FBCFF"/>
                    </a:solidFill>
                  </a:tcPr>
                </a:tc>
                <a:tc>
                  <a:txBody>
                    <a:bodyPr/>
                    <a:lstStyle/>
                    <a:p>
                      <a:pPr algn="l"/>
                      <a:r>
                        <a:rPr kumimoji="1" lang="ja-JP" altLang="en-US" dirty="0">
                          <a:latin typeface="+mj-ea"/>
                          <a:ea typeface="+mj-ea"/>
                        </a:rPr>
                        <a:t>与党「医療紛争処理のあり方検討会」において「産科医療における無過失補償制度の枠組みについて」が示される</a:t>
                      </a:r>
                    </a:p>
                  </a:txBody>
                  <a:tcPr anchor="ct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rgbClr val="CCFFFF"/>
                    </a:solidFill>
                  </a:tcPr>
                </a:tc>
                <a:extLst>
                  <a:ext uri="{0D108BD9-81ED-4DB2-BD59-A6C34878D82A}">
                    <a16:rowId xmlns:a16="http://schemas.microsoft.com/office/drawing/2014/main" val="2267329487"/>
                  </a:ext>
                </a:extLst>
              </a:tr>
              <a:tr h="1116124">
                <a:tc>
                  <a:txBody>
                    <a:bodyPr/>
                    <a:lstStyle/>
                    <a:p>
                      <a:pPr algn="ct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2007</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ja-JP" altLang="en-US" dirty="0">
                        <a:latin typeface="+mj-ea"/>
                        <a:ea typeface="+mj-ea"/>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8FBCFF"/>
                    </a:solidFill>
                  </a:tcPr>
                </a:tc>
                <a:tc>
                  <a:txBody>
                    <a:bodyPr/>
                    <a:lstStyle/>
                    <a:p>
                      <a:r>
                        <a:rPr kumimoji="1" lang="ja-JP" altLang="en-US" dirty="0">
                          <a:latin typeface="+mj-ea"/>
                          <a:ea typeface="+mj-ea"/>
                        </a:rPr>
                        <a:t>日本医療機能評価機構に「産科医療補償制度運営組織準備委員会」設置される</a:t>
                      </a: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CFFFF"/>
                    </a:solidFill>
                  </a:tcPr>
                </a:tc>
                <a:extLst>
                  <a:ext uri="{0D108BD9-81ED-4DB2-BD59-A6C34878D82A}">
                    <a16:rowId xmlns:a16="http://schemas.microsoft.com/office/drawing/2014/main" val="143132755"/>
                  </a:ext>
                </a:extLst>
              </a:tr>
              <a:tr h="1116124">
                <a:tc>
                  <a:txBody>
                    <a:bodyPr/>
                    <a:lstStyle/>
                    <a:p>
                      <a:pPr algn="ct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2008</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ja-JP" altLang="en-US" dirty="0">
                        <a:latin typeface="+mj-ea"/>
                        <a:ea typeface="+mj-ea"/>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8FBCFF"/>
                    </a:solidFill>
                  </a:tcPr>
                </a:tc>
                <a:tc>
                  <a:txBody>
                    <a:bodyPr/>
                    <a:lstStyle/>
                    <a:p>
                      <a:pPr algn="l"/>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産科医療補償制度運営組織準備委員会報告書」が取りまとめられる</a:t>
                      </a:r>
                      <a:endParaRPr kumimoji="1" lang="ja-JP" altLang="en-US" dirty="0">
                        <a:latin typeface="+mj-ea"/>
                        <a:ea typeface="+mj-ea"/>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CFFFF"/>
                    </a:solidFill>
                  </a:tcPr>
                </a:tc>
                <a:extLst>
                  <a:ext uri="{0D108BD9-81ED-4DB2-BD59-A6C34878D82A}">
                    <a16:rowId xmlns:a16="http://schemas.microsoft.com/office/drawing/2014/main" val="821861599"/>
                  </a:ext>
                </a:extLst>
              </a:tr>
              <a:tr h="1116124">
                <a:tc>
                  <a:txBody>
                    <a:bodyPr/>
                    <a:lstStyle/>
                    <a:p>
                      <a:pPr algn="ctr"/>
                      <a:r>
                        <a:rPr kumimoji="1" lang="en-US" altLang="zh-TW"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2009</a:t>
                      </a:r>
                      <a:r>
                        <a:rPr kumimoji="1" lang="zh-TW"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zh-TW"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zh-TW"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ja-JP" altLang="en-US" dirty="0">
                        <a:latin typeface="+mj-ea"/>
                        <a:ea typeface="+mj-ea"/>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rgbClr val="8FBCFF"/>
                    </a:solidFill>
                  </a:tcPr>
                </a:tc>
                <a:tc>
                  <a:txBody>
                    <a:bodyPr/>
                    <a:lstStyle/>
                    <a:p>
                      <a:r>
                        <a:rPr kumimoji="1" lang="zh-TW" altLang="en-US" sz="2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「産科医療補償制度」創設</a:t>
                      </a:r>
                      <a:r>
                        <a:rPr kumimoji="1" lang="ja-JP" altLang="en-US" sz="2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される</a:t>
                      </a:r>
                      <a:r>
                        <a:rPr kumimoji="1" lang="zh-TW" altLang="en-US" sz="2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endParaRPr kumimoji="1" lang="ja-JP" altLang="en-US" dirty="0">
                        <a:latin typeface="+mj-ea"/>
                        <a:ea typeface="+mj-ea"/>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rgbClr val="CCFFFF"/>
                    </a:solidFill>
                  </a:tcPr>
                </a:tc>
                <a:extLst>
                  <a:ext uri="{0D108BD9-81ED-4DB2-BD59-A6C34878D82A}">
                    <a16:rowId xmlns:a16="http://schemas.microsoft.com/office/drawing/2014/main" val="2606015183"/>
                  </a:ext>
                </a:extLst>
              </a:tr>
            </a:tbl>
          </a:graphicData>
        </a:graphic>
      </p:graphicFrame>
      <p:sp>
        <p:nvSpPr>
          <p:cNvPr id="5" name="正方形/長方形 4">
            <a:extLst>
              <a:ext uri="{FF2B5EF4-FFF2-40B4-BE49-F238E27FC236}">
                <a16:creationId xmlns:a16="http://schemas.microsoft.com/office/drawing/2014/main" id="{B12B08B6-A2FF-4DF1-BA5E-0AFF8A751AE7}"/>
              </a:ext>
            </a:extLst>
          </p:cNvPr>
          <p:cNvSpPr/>
          <p:nvPr/>
        </p:nvSpPr>
        <p:spPr bwMode="auto">
          <a:xfrm>
            <a:off x="188781" y="4797946"/>
            <a:ext cx="9443945" cy="108012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6" name="Rectangle 2">
            <a:extLst>
              <a:ext uri="{FF2B5EF4-FFF2-40B4-BE49-F238E27FC236}">
                <a16:creationId xmlns:a16="http://schemas.microsoft.com/office/drawing/2014/main" id="{16AD6C69-E934-4EC3-837B-2DC8F9AE733B}"/>
              </a:ext>
            </a:extLst>
          </p:cNvPr>
          <p:cNvSpPr txBox="1">
            <a:spLocks noChangeArrowheads="1"/>
          </p:cNvSpPr>
          <p:nvPr/>
        </p:nvSpPr>
        <p:spPr>
          <a:xfrm>
            <a:off x="1884363" y="346075"/>
            <a:ext cx="6134100" cy="6445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HG丸ｺﾞｼｯｸM-PRO"/>
                <a:ea typeface="HG丸ｺﾞｼｯｸM-PRO"/>
                <a:cs typeface="+mj-cs"/>
              </a:rPr>
              <a:t>産科医療補償制度創設の経緯</a:t>
            </a:r>
          </a:p>
        </p:txBody>
      </p:sp>
    </p:spTree>
    <p:extLst>
      <p:ext uri="{BB962C8B-B14F-4D97-AF65-F5344CB8AC3E}">
        <p14:creationId xmlns:p14="http://schemas.microsoft.com/office/powerpoint/2010/main" val="2666566916"/>
      </p:ext>
    </p:extLst>
  </p:cSld>
  <p:clrMapOvr>
    <a:masterClrMapping/>
  </p:clrMapOvr>
  <p:extLst>
    <p:ext uri="{6950BFC3-D8DA-4A85-94F7-54DA5524770B}">
      <p188:commentRel xmlns:p188="http://schemas.microsoft.com/office/powerpoint/2018/8/main" r:id="rId2"/>
    </p:ext>
  </p:extLs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0000" y="1126800"/>
            <a:ext cx="9180000" cy="4444946"/>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本章</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の集計対象</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3,146</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件のうち、子宮収縮薬が使用された事例</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758</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件を</a:t>
            </a:r>
            <a:r>
              <a:rPr lang="ja-JP" altLang="en-US" sz="2200" dirty="0">
                <a:latin typeface="HG丸ｺﾞｼｯｸM-PRO" panose="020F0600000000000000" pitchFamily="50" charset="-128"/>
                <a:ea typeface="HG丸ｺﾞｼｯｸM-PRO" panose="020F0600000000000000" pitchFamily="50" charset="-128"/>
              </a:rPr>
              <a:t>集計</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対象とした。</a:t>
            </a:r>
            <a:endPar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子宮収縮薬が使用された事例</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758</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件のうち、オキシトシンを使用した事例</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656</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件における用法・用量および使用時の分娩監視装置による胎児心拍数聴取方法について出生年別に集計し、各出生年のオキシトシン使用事例件数に対する割合をグラフで示した（図</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Ⅳ</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また、子宮収縮薬が使用された事例</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758</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件における説明と同意の有無についても出生年別に集計し、</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各出生年の子宮収縮薬使用事例件数に対する割合をグラフで示した（図</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タイトル 7">
            <a:extLst>
              <a:ext uri="{FF2B5EF4-FFF2-40B4-BE49-F238E27FC236}">
                <a16:creationId xmlns:a16="http://schemas.microsoft.com/office/drawing/2014/main" id="{9AE8FAAD-C2D6-48E4-8DAD-C787B337B060}"/>
              </a:ext>
            </a:extLst>
          </p:cNvPr>
          <p:cNvSpPr>
            <a:spLocks noGrp="1"/>
          </p:cNvSpPr>
          <p:nvPr>
            <p:ph type="title"/>
          </p:nvPr>
        </p:nvSpPr>
        <p:spPr>
          <a:xfrm>
            <a:off x="2546360" y="342975"/>
            <a:ext cx="4810105" cy="650725"/>
          </a:xfrm>
        </p:spPr>
        <p:txBody>
          <a:bodyPr/>
          <a:lstStyle/>
          <a:p>
            <a:r>
              <a:rPr lang="ja-JP" altLang="en-US" dirty="0"/>
              <a:t>子宮収縮薬について①</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49</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651685801"/>
      </p:ext>
    </p:extLst>
  </p:cSld>
  <p:clrMapOvr>
    <a:masterClrMapping/>
  </p:clrMapOvr>
  <p:extLst>
    <p:ext uri="{6950BFC3-D8DA-4A85-94F7-54DA5524770B}">
      <p188:commentRel xmlns:p188="http://schemas.microsoft.com/office/powerpoint/2018/8/main" r:id="rId3"/>
    </p:ext>
  </p:extLs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1412" y="1126800"/>
            <a:ext cx="9180000" cy="5418000"/>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 name="タイトル 9">
            <a:extLst>
              <a:ext uri="{FF2B5EF4-FFF2-40B4-BE49-F238E27FC236}">
                <a16:creationId xmlns:a16="http://schemas.microsoft.com/office/drawing/2014/main" id="{E39ED1DB-0110-4CFB-A6C0-44B7EA677A1A}"/>
              </a:ext>
            </a:extLst>
          </p:cNvPr>
          <p:cNvSpPr>
            <a:spLocks noGrp="1"/>
          </p:cNvSpPr>
          <p:nvPr>
            <p:ph type="title"/>
          </p:nvPr>
        </p:nvSpPr>
        <p:spPr>
          <a:xfrm>
            <a:off x="2546360" y="342975"/>
            <a:ext cx="4810105" cy="650725"/>
          </a:xfrm>
        </p:spPr>
        <p:txBody>
          <a:bodyPr/>
          <a:lstStyle/>
          <a:p>
            <a:r>
              <a:rPr lang="ja-JP" altLang="en-US" dirty="0"/>
              <a:t>子宮収縮薬について②</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50</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正方形/長方形 1">
            <a:extLst>
              <a:ext uri="{FF2B5EF4-FFF2-40B4-BE49-F238E27FC236}">
                <a16:creationId xmlns:a16="http://schemas.microsoft.com/office/drawing/2014/main" id="{0CE4FEAE-3DA2-4C62-BEE8-DF5E9ABF186A}"/>
              </a:ext>
            </a:extLst>
          </p:cNvPr>
          <p:cNvSpPr>
            <a:spLocks noChangeArrowheads="1"/>
          </p:cNvSpPr>
          <p:nvPr/>
        </p:nvSpPr>
        <p:spPr bwMode="auto">
          <a:xfrm>
            <a:off x="415701" y="1593112"/>
            <a:ext cx="9073007" cy="47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endPar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テキスト ボックス 7">
            <a:extLst>
              <a:ext uri="{FF2B5EF4-FFF2-40B4-BE49-F238E27FC236}">
                <a16:creationId xmlns:a16="http://schemas.microsoft.com/office/drawing/2014/main" id="{A633C77C-C05D-4BC1-BD9C-892A0B642D42}"/>
              </a:ext>
            </a:extLst>
          </p:cNvPr>
          <p:cNvSpPr txBox="1"/>
          <p:nvPr/>
        </p:nvSpPr>
        <p:spPr>
          <a:xfrm>
            <a:off x="775742" y="1160849"/>
            <a:ext cx="8784976"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図</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オキシトシン使用事例における用法・用量、胎児心拍数聴取方法</a:t>
            </a:r>
          </a:p>
        </p:txBody>
      </p:sp>
      <p:sp>
        <p:nvSpPr>
          <p:cNvPr id="9" name="Rectangle 57">
            <a:extLst>
              <a:ext uri="{FF2B5EF4-FFF2-40B4-BE49-F238E27FC236}">
                <a16:creationId xmlns:a16="http://schemas.microsoft.com/office/drawing/2014/main" id="{4C6669B9-BE69-49B3-B549-7058F1EF3F60}"/>
              </a:ext>
            </a:extLst>
          </p:cNvPr>
          <p:cNvSpPr>
            <a:spLocks noChangeArrowheads="1"/>
          </p:cNvSpPr>
          <p:nvPr/>
        </p:nvSpPr>
        <p:spPr bwMode="auto">
          <a:xfrm>
            <a:off x="8192566" y="5787932"/>
            <a:ext cx="1152128" cy="648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R="0" lvl="0" algn="l" defTabSz="914400" rtl="0" eaLnBrk="1" fontAlgn="base" latinLnBrk="0" hangingPunct="1">
              <a:lnSpc>
                <a:spcPct val="100000"/>
              </a:lnSpc>
              <a:spcBef>
                <a:spcPct val="0"/>
              </a:spcBef>
              <a:spcAft>
                <a:spcPct val="0"/>
              </a:spcAft>
              <a:buClrTx/>
              <a:buSzTx/>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14</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46</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pic>
        <p:nvPicPr>
          <p:cNvPr id="11" name="図 10" descr="グラフ&#10;&#10;自動的に生成された説明">
            <a:extLst>
              <a:ext uri="{FF2B5EF4-FFF2-40B4-BE49-F238E27FC236}">
                <a16:creationId xmlns:a16="http://schemas.microsoft.com/office/drawing/2014/main" id="{6F726B25-4EE5-1258-C233-1483184DC79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6" t="5012" r="172" b="5509"/>
          <a:stretch/>
        </p:blipFill>
        <p:spPr>
          <a:xfrm>
            <a:off x="870434" y="1488214"/>
            <a:ext cx="7242173" cy="4948685"/>
          </a:xfrm>
          <a:prstGeom prst="rect">
            <a:avLst/>
          </a:prstGeom>
        </p:spPr>
      </p:pic>
    </p:spTree>
    <p:extLst>
      <p:ext uri="{BB962C8B-B14F-4D97-AF65-F5344CB8AC3E}">
        <p14:creationId xmlns:p14="http://schemas.microsoft.com/office/powerpoint/2010/main" val="3862433377"/>
      </p:ext>
    </p:extLst>
  </p:cSld>
  <p:clrMapOvr>
    <a:masterClrMapping/>
  </p:clrMapOvr>
  <p:extLst>
    <p:ext uri="{6950BFC3-D8DA-4A85-94F7-54DA5524770B}">
      <p188:commentRel xmlns:p188="http://schemas.microsoft.com/office/powerpoint/2018/8/main" r:id="rId3"/>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540C92A-A8A3-45B1-B95E-1B171C42B685}"/>
              </a:ext>
            </a:extLst>
          </p:cNvPr>
          <p:cNvSpPr>
            <a:spLocks noGrp="1"/>
          </p:cNvSpPr>
          <p:nvPr>
            <p:ph type="title"/>
          </p:nvPr>
        </p:nvSpPr>
        <p:spPr>
          <a:xfrm>
            <a:off x="2546360" y="342976"/>
            <a:ext cx="4810105" cy="650725"/>
          </a:xfrm>
        </p:spPr>
        <p:txBody>
          <a:bodyPr/>
          <a:lstStyle/>
          <a:p>
            <a:r>
              <a:rPr lang="ja-JP" altLang="en-US" dirty="0">
                <a:solidFill>
                  <a:schemeClr val="tx1"/>
                </a:solidFill>
                <a:latin typeface="HG丸ｺﾞｼｯｸM-PRO" panose="020F0600000000000000" pitchFamily="50" charset="-128"/>
                <a:ea typeface="HG丸ｺﾞｼｯｸM-PRO" panose="020F0600000000000000" pitchFamily="50" charset="-128"/>
              </a:rPr>
              <a:t>子宮収縮薬について③</a:t>
            </a:r>
            <a:endParaRPr kumimoji="1" lang="ja-JP" altLang="en-US" dirty="0">
              <a:solidFill>
                <a:schemeClr val="tx1"/>
              </a:solidFill>
            </a:endParaRPr>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51</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6" name="AutoShape 3">
            <a:extLst>
              <a:ext uri="{FF2B5EF4-FFF2-40B4-BE49-F238E27FC236}">
                <a16:creationId xmlns:a16="http://schemas.microsoft.com/office/drawing/2014/main" id="{97804E0F-D055-4261-96B6-FE0F0EA04505}"/>
              </a:ext>
            </a:extLst>
          </p:cNvPr>
          <p:cNvSpPr>
            <a:spLocks noChangeArrowheads="1"/>
          </p:cNvSpPr>
          <p:nvPr/>
        </p:nvSpPr>
        <p:spPr bwMode="auto">
          <a:xfrm>
            <a:off x="360000" y="1126800"/>
            <a:ext cx="9108000" cy="5418000"/>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オキシトシンを使用した事例において、用法・用量が基準範囲内の事例の出生年別の割合は、</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の</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27.7</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％から</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2013</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55.4</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％まで増加傾向、</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53.8%</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から</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2016</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43.9%</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までは減少傾向にあり、</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年に</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56.5</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％で増加した</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胎児心拍数聴取方法が連続的である</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事例の割合は、</a:t>
            </a:r>
            <a:r>
              <a:rPr kumimoji="1" lang="en-US" altLang="ja-JP"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70.2%</a:t>
            </a:r>
            <a:r>
              <a:rPr kumimoji="1" lang="ja-JP" altLang="en-US"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から</a:t>
            </a:r>
            <a:r>
              <a:rPr kumimoji="1" lang="en-US" altLang="ja-JP"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2013</a:t>
            </a:r>
            <a:r>
              <a:rPr kumimoji="1" lang="ja-JP" altLang="en-US"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86.2</a:t>
            </a:r>
            <a:r>
              <a:rPr kumimoji="1" lang="ja-JP" altLang="en-US"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％まで増加傾向、</a:t>
            </a:r>
            <a:r>
              <a:rPr kumimoji="1" lang="en-US" altLang="ja-JP"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年と</a:t>
            </a:r>
            <a:r>
              <a:rPr kumimoji="1" lang="en-US" altLang="ja-JP"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2015</a:t>
            </a:r>
            <a:r>
              <a:rPr kumimoji="1" lang="ja-JP" altLang="en-US"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年に</a:t>
            </a:r>
            <a:r>
              <a:rPr kumimoji="1" lang="en-US" altLang="ja-JP"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76.9</a:t>
            </a:r>
            <a:r>
              <a:rPr kumimoji="1" lang="ja-JP" altLang="en-US"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％で減少し</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2016</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年は</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9</a:t>
            </a:r>
            <a:r>
              <a:rPr kumimoji="1" lang="en-US" altLang="ja-JP" sz="20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3.0</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lang="ja-JP" altLang="en-US" sz="2000" dirty="0">
                <a:latin typeface="HG丸ｺﾞｼｯｸM-PRO" panose="020F0600000000000000" pitchFamily="50" charset="-128"/>
                <a:ea typeface="HG丸ｺﾞｼｯｸM-PRO" panose="020F0600000000000000" pitchFamily="50" charset="-128"/>
              </a:rPr>
              <a:t>で</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増加、</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2017</a:t>
            </a:r>
            <a:r>
              <a:rPr lang="ja-JP" altLang="en-US" sz="2000" dirty="0">
                <a:latin typeface="HG丸ｺﾞｼｯｸM-PRO" panose="020F0600000000000000" pitchFamily="50" charset="-128"/>
                <a:ea typeface="HG丸ｺﾞｼｯｸM-PRO" panose="020F0600000000000000" pitchFamily="50" charset="-128"/>
              </a:rPr>
              <a:t>年に</a:t>
            </a:r>
            <a:r>
              <a:rPr lang="en-US" altLang="ja-JP" sz="2000" dirty="0">
                <a:latin typeface="HG丸ｺﾞｼｯｸM-PRO" panose="020F0600000000000000" pitchFamily="50" charset="-128"/>
                <a:ea typeface="HG丸ｺﾞｼｯｸM-PRO" panose="020F0600000000000000" pitchFamily="50" charset="-128"/>
              </a:rPr>
              <a:t>80.6</a:t>
            </a:r>
            <a:r>
              <a:rPr lang="ja-JP" altLang="en-US" sz="2000" dirty="0">
                <a:latin typeface="HG丸ｺﾞｼｯｸM-PRO" panose="020F0600000000000000" pitchFamily="50" charset="-128"/>
                <a:ea typeface="HG丸ｺﾞｼｯｸM-PRO" panose="020F0600000000000000" pitchFamily="50" charset="-128"/>
              </a:rPr>
              <a:t>％で減少</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した。</a:t>
            </a:r>
            <a:endPar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用法・用量が基準範囲内であった事</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例で、かつ胎児心拍数聴取方法が連続的である事例の割合は、</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21.3</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％から</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2013</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47.7</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％まで増加傾向にあり、</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年以降は</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40</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％台を推移している。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なお、</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PGF</a:t>
            </a:r>
            <a:r>
              <a:rPr kumimoji="1" lang="en-US" altLang="ja-JP" sz="2000" b="0" i="0" u="none" strike="noStrike" kern="1200" cap="none" spc="0" normalizeH="0" baseline="-2500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2α</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PGE</a:t>
            </a:r>
            <a:r>
              <a:rPr kumimoji="1" lang="en-US" altLang="ja-JP" sz="2000" b="0" i="0" u="none" strike="noStrike" kern="1200" cap="none" spc="0" normalizeH="0" baseline="-2500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を使用した事例における集計結果は、本制度ホームページに集計表（</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Excel</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）を掲載している。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180975" marR="0" lvl="0" indent="-180975" algn="l" defTabSz="957263" rtl="0" eaLnBrk="0" fontAlgn="base" latinLnBrk="0" hangingPunct="1">
              <a:lnSpc>
                <a:spcPct val="120000"/>
              </a:lnSpc>
              <a:spcBef>
                <a:spcPct val="2000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年は原因分析報告書の未送付事例が多いため、傾向の解釈には留意する必要がある。</a:t>
            </a:r>
            <a:endPar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055295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1412" y="1141043"/>
            <a:ext cx="9180000" cy="5418000"/>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タイトル 5">
            <a:extLst>
              <a:ext uri="{FF2B5EF4-FFF2-40B4-BE49-F238E27FC236}">
                <a16:creationId xmlns:a16="http://schemas.microsoft.com/office/drawing/2014/main" id="{D874FDDB-CD4E-4EC2-93A2-ADB77E39A47C}"/>
              </a:ext>
            </a:extLst>
          </p:cNvPr>
          <p:cNvSpPr>
            <a:spLocks noGrp="1"/>
          </p:cNvSpPr>
          <p:nvPr>
            <p:ph type="title"/>
          </p:nvPr>
        </p:nvSpPr>
        <p:spPr>
          <a:xfrm>
            <a:off x="2546360" y="342975"/>
            <a:ext cx="4810105" cy="650725"/>
          </a:xfrm>
        </p:spPr>
        <p:txBody>
          <a:bodyPr/>
          <a:lstStyle/>
          <a:p>
            <a:r>
              <a:rPr lang="ja-JP" altLang="en-US" dirty="0"/>
              <a:t>子宮収縮薬について④</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52</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正方形/長方形 1">
            <a:extLst>
              <a:ext uri="{FF2B5EF4-FFF2-40B4-BE49-F238E27FC236}">
                <a16:creationId xmlns:a16="http://schemas.microsoft.com/office/drawing/2014/main" id="{0CE4FEAE-3DA2-4C62-BEE8-DF5E9ABF186A}"/>
              </a:ext>
            </a:extLst>
          </p:cNvPr>
          <p:cNvSpPr>
            <a:spLocks noChangeArrowheads="1"/>
          </p:cNvSpPr>
          <p:nvPr/>
        </p:nvSpPr>
        <p:spPr bwMode="auto">
          <a:xfrm>
            <a:off x="415701" y="1593112"/>
            <a:ext cx="9073007" cy="47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endPar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テキスト ボックス 7">
            <a:extLst>
              <a:ext uri="{FF2B5EF4-FFF2-40B4-BE49-F238E27FC236}">
                <a16:creationId xmlns:a16="http://schemas.microsoft.com/office/drawing/2014/main" id="{A633C77C-C05D-4BC1-BD9C-892A0B642D42}"/>
              </a:ext>
            </a:extLst>
          </p:cNvPr>
          <p:cNvSpPr txBox="1"/>
          <p:nvPr/>
        </p:nvSpPr>
        <p:spPr>
          <a:xfrm>
            <a:off x="821262" y="1141043"/>
            <a:ext cx="8784976"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図</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子宮収縮薬使用事例における説明と同意の有無</a:t>
            </a:r>
          </a:p>
        </p:txBody>
      </p:sp>
      <p:sp>
        <p:nvSpPr>
          <p:cNvPr id="10" name="Rectangle 57">
            <a:extLst>
              <a:ext uri="{FF2B5EF4-FFF2-40B4-BE49-F238E27FC236}">
                <a16:creationId xmlns:a16="http://schemas.microsoft.com/office/drawing/2014/main" id="{6B11D2C3-8196-4FC7-A0BE-CF5A9F6823B8}"/>
              </a:ext>
            </a:extLst>
          </p:cNvPr>
          <p:cNvSpPr>
            <a:spLocks noChangeArrowheads="1"/>
          </p:cNvSpPr>
          <p:nvPr/>
        </p:nvSpPr>
        <p:spPr bwMode="auto">
          <a:xfrm>
            <a:off x="8108975" y="5842206"/>
            <a:ext cx="12221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R="0" lvl="0" algn="l" defTabSz="914400" rtl="0" eaLnBrk="1" fontAlgn="base" latinLnBrk="0" hangingPunct="1">
              <a:lnSpc>
                <a:spcPct val="100000"/>
              </a:lnSpc>
              <a:spcBef>
                <a:spcPct val="0"/>
              </a:spcBef>
              <a:spcAft>
                <a:spcPct val="0"/>
              </a:spcAft>
              <a:buClrTx/>
              <a:buSzTx/>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14</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47</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pic>
        <p:nvPicPr>
          <p:cNvPr id="7" name="図 6" descr="グラフ が含まれている画像&#10;&#10;自動的に生成された説明">
            <a:extLst>
              <a:ext uri="{FF2B5EF4-FFF2-40B4-BE49-F238E27FC236}">
                <a16:creationId xmlns:a16="http://schemas.microsoft.com/office/drawing/2014/main" id="{0E485D7E-D113-6822-6FEB-8068833A95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11" t="5139" r="1575" b="5620"/>
          <a:stretch/>
        </p:blipFill>
        <p:spPr>
          <a:xfrm>
            <a:off x="912841" y="1451391"/>
            <a:ext cx="7095247" cy="5024871"/>
          </a:xfrm>
          <a:prstGeom prst="rect">
            <a:avLst/>
          </a:prstGeom>
        </p:spPr>
      </p:pic>
    </p:spTree>
    <p:extLst>
      <p:ext uri="{BB962C8B-B14F-4D97-AF65-F5344CB8AC3E}">
        <p14:creationId xmlns:p14="http://schemas.microsoft.com/office/powerpoint/2010/main" val="1709173896"/>
      </p:ext>
    </p:extLst>
  </p:cSld>
  <p:clrMapOvr>
    <a:masterClrMapping/>
  </p:clrMapOvr>
  <p:extLst>
    <p:ext uri="{6950BFC3-D8DA-4A85-94F7-54DA5524770B}">
      <p188:commentRel xmlns:p188="http://schemas.microsoft.com/office/powerpoint/2018/8/main" r:id="rId3"/>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DD9B555-D3E0-49F4-9EAA-745D04F81AE1}"/>
              </a:ext>
            </a:extLst>
          </p:cNvPr>
          <p:cNvSpPr>
            <a:spLocks noGrp="1"/>
          </p:cNvSpPr>
          <p:nvPr>
            <p:ph type="title"/>
          </p:nvPr>
        </p:nvSpPr>
        <p:spPr>
          <a:xfrm>
            <a:off x="2546360" y="342975"/>
            <a:ext cx="4810105" cy="650725"/>
          </a:xfrm>
        </p:spPr>
        <p:txBody>
          <a:bodyPr/>
          <a:lstStyle/>
          <a:p>
            <a:r>
              <a:rPr lang="ja-JP" altLang="en-US" dirty="0"/>
              <a:t>子宮収縮薬について⑤</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53</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6" name="AutoShape 3">
            <a:extLst>
              <a:ext uri="{FF2B5EF4-FFF2-40B4-BE49-F238E27FC236}">
                <a16:creationId xmlns:a16="http://schemas.microsoft.com/office/drawing/2014/main" id="{97804E0F-D055-4261-96B6-FE0F0EA04505}"/>
              </a:ext>
            </a:extLst>
          </p:cNvPr>
          <p:cNvSpPr>
            <a:spLocks noChangeArrowheads="1"/>
          </p:cNvSpPr>
          <p:nvPr/>
        </p:nvSpPr>
        <p:spPr bwMode="auto">
          <a:xfrm>
            <a:off x="360000" y="1126800"/>
            <a:ext cx="9180000" cy="3599138"/>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lvl="0" indent="-266700" latinLnBrk="1" hangingPunct="1">
              <a:lnSpc>
                <a:spcPct val="120000"/>
              </a:lnSpc>
              <a:spcAft>
                <a:spcPts val="600"/>
              </a:spcAft>
              <a:buFont typeface="HG丸ｺﾞｼｯｸM-PRO" panose="020F0600000000000000" pitchFamily="50" charset="-128"/>
              <a:buChar char="○"/>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子宮収縮薬を使用した事例に</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おいて、文書での同意があった事例の出生年別の割合は、</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35.1</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％から</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72.5</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％まで増加傾向にあった。同意の有無が不明であった事例の割合は、</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38.6</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％から</a:t>
            </a:r>
            <a:r>
              <a:rPr lang="ja-JP" altLang="en-US" sz="2200" dirty="0">
                <a:solidFill>
                  <a:srgbClr val="000000"/>
                </a:solidFill>
                <a:latin typeface="HG丸ｺﾞｼｯｸM-PRO" panose="020F0600000000000000" pitchFamily="50" charset="-128"/>
                <a:ea typeface="HG丸ｺﾞｼｯｸM-PRO" panose="020F0600000000000000" pitchFamily="50" charset="-128"/>
              </a:rPr>
              <a:t>減少傾向にあり、</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2016</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年と</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年は</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0.0</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lang="ja-JP" altLang="en-US" sz="2200" dirty="0">
                <a:latin typeface="HG丸ｺﾞｼｯｸM-PRO" panose="020F0600000000000000" pitchFamily="50" charset="-128"/>
                <a:ea typeface="HG丸ｺﾞｼｯｸM-PRO" panose="020F0600000000000000" pitchFamily="50" charset="-128"/>
              </a:rPr>
              <a:t>であった</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なお、口頭での同意があった事例の集計結果は、本制度ホームページに集計表（</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Excel</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）を掲載している。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180975" marR="0" lvl="0" indent="-180975" algn="l" defTabSz="957263" rtl="0" eaLnBrk="0" fontAlgn="base" latinLnBrk="0" hangingPunct="1">
              <a:lnSpc>
                <a:spcPct val="120000"/>
              </a:lnSpc>
              <a:spcBef>
                <a:spcPct val="2000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年は原因分析報告書の未送付事例が多いため、傾向の解釈には留意する必要がある。</a:t>
            </a:r>
            <a:endPar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099625381"/>
      </p:ext>
    </p:extLst>
  </p:cSld>
  <p:clrMapOvr>
    <a:masterClrMapping/>
  </p:clrMapOvr>
  <p:extLst>
    <p:ext uri="{6950BFC3-D8DA-4A85-94F7-54DA5524770B}">
      <p188:commentRel xmlns:p188="http://schemas.microsoft.com/office/powerpoint/2018/8/main" r:id="rId3"/>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0000" y="1126800"/>
            <a:ext cx="9180000" cy="3734010"/>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lvl="0" indent="-266700" hangingPunct="1">
              <a:lnSpc>
                <a:spcPct val="120000"/>
              </a:lnSpc>
              <a:spcAft>
                <a:spcPts val="600"/>
              </a:spcAft>
              <a:buFont typeface="HG丸ｺﾞｼｯｸM-PRO" panose="020F0600000000000000" pitchFamily="50" charset="-128"/>
              <a:buChar char="○"/>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本章の</a:t>
            </a:r>
            <a:r>
              <a:rPr lang="ja-JP" altLang="en-US" sz="2200" dirty="0">
                <a:latin typeface="HG丸ｺﾞｼｯｸM-PRO" panose="020F0600000000000000" pitchFamily="50" charset="-128"/>
                <a:ea typeface="HG丸ｺﾞｼｯｸM-PRO" panose="020F0600000000000000" pitchFamily="50" charset="-128"/>
              </a:rPr>
              <a:t>集計</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対象</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3,146</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件のうち、生後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分以内の時点で心拍数が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回／分未満であった事例または自発呼吸がなかった事例（以下「生後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分以内に新生児蘇生処置が必要であった事例」）</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1,880</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件を集計対象とした。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marL="266700" lvl="0" indent="-266700" hangingPunct="1">
              <a:lnSpc>
                <a:spcPct val="120000"/>
              </a:lnSpc>
              <a:spcAft>
                <a:spcPts val="600"/>
              </a:spcAft>
              <a:buFont typeface="HG丸ｺﾞｼｯｸM-PRO" panose="020F0600000000000000" pitchFamily="50" charset="-128"/>
              <a:buChar char="○"/>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生後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分以内に新生児蘇生処置が必要であった事例</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1,880</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件における生後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分以内の人工呼吸開始の有無について出生年別に集計し、各出生年の生後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分以内に新生児蘇生処置が必要であった事例件数に対する割合をグラフで示した（図</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タイトル 3">
            <a:extLst>
              <a:ext uri="{FF2B5EF4-FFF2-40B4-BE49-F238E27FC236}">
                <a16:creationId xmlns:a16="http://schemas.microsoft.com/office/drawing/2014/main" id="{C8D3488E-C207-4B52-BA86-019F0F6285B1}"/>
              </a:ext>
            </a:extLst>
          </p:cNvPr>
          <p:cNvSpPr>
            <a:spLocks noGrp="1"/>
          </p:cNvSpPr>
          <p:nvPr>
            <p:ph type="title"/>
          </p:nvPr>
        </p:nvSpPr>
        <p:spPr>
          <a:xfrm>
            <a:off x="2546360" y="342975"/>
            <a:ext cx="4810105" cy="650725"/>
          </a:xfrm>
        </p:spPr>
        <p:txBody>
          <a:bodyPr/>
          <a:lstStyle/>
          <a:p>
            <a:r>
              <a:rPr lang="ja-JP" altLang="en-US" dirty="0"/>
              <a:t>新生児蘇生について①</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54</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4038523519"/>
      </p:ext>
    </p:extLst>
  </p:cSld>
  <p:clrMapOvr>
    <a:masterClrMapping/>
  </p:clrMapOvr>
  <p:extLst>
    <p:ext uri="{6950BFC3-D8DA-4A85-94F7-54DA5524770B}">
      <p188:commentRel xmlns:p188="http://schemas.microsoft.com/office/powerpoint/2018/8/main" r:id="rId3"/>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59972" y="1126800"/>
            <a:ext cx="9180000" cy="5471346"/>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タイトル 5">
            <a:extLst>
              <a:ext uri="{FF2B5EF4-FFF2-40B4-BE49-F238E27FC236}">
                <a16:creationId xmlns:a16="http://schemas.microsoft.com/office/drawing/2014/main" id="{635FBEE3-E252-4460-970D-381B5944E65D}"/>
              </a:ext>
            </a:extLst>
          </p:cNvPr>
          <p:cNvSpPr>
            <a:spLocks noGrp="1"/>
          </p:cNvSpPr>
          <p:nvPr>
            <p:ph type="title"/>
          </p:nvPr>
        </p:nvSpPr>
        <p:spPr>
          <a:xfrm>
            <a:off x="2546360" y="342975"/>
            <a:ext cx="4810105" cy="650725"/>
          </a:xfrm>
        </p:spPr>
        <p:txBody>
          <a:bodyPr/>
          <a:lstStyle/>
          <a:p>
            <a:r>
              <a:rPr lang="ja-JP" altLang="en-US" dirty="0"/>
              <a:t>新生児蘇生について②</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55</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正方形/長方形 1">
            <a:extLst>
              <a:ext uri="{FF2B5EF4-FFF2-40B4-BE49-F238E27FC236}">
                <a16:creationId xmlns:a16="http://schemas.microsoft.com/office/drawing/2014/main" id="{0CE4FEAE-3DA2-4C62-BEE8-DF5E9ABF186A}"/>
              </a:ext>
            </a:extLst>
          </p:cNvPr>
          <p:cNvSpPr>
            <a:spLocks noChangeArrowheads="1"/>
          </p:cNvSpPr>
          <p:nvPr/>
        </p:nvSpPr>
        <p:spPr bwMode="auto">
          <a:xfrm>
            <a:off x="415701" y="1593112"/>
            <a:ext cx="9073007" cy="47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endPar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テキスト ボックス 7">
            <a:extLst>
              <a:ext uri="{FF2B5EF4-FFF2-40B4-BE49-F238E27FC236}">
                <a16:creationId xmlns:a16="http://schemas.microsoft.com/office/drawing/2014/main" id="{A633C77C-C05D-4BC1-BD9C-892A0B642D42}"/>
              </a:ext>
            </a:extLst>
          </p:cNvPr>
          <p:cNvSpPr txBox="1"/>
          <p:nvPr/>
        </p:nvSpPr>
        <p:spPr>
          <a:xfrm>
            <a:off x="742902" y="1128152"/>
            <a:ext cx="8745806"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図</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生後</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分以内に新生児蘇生処置が必要であった事例における生後</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分以内の人工呼吸</a:t>
            </a:r>
            <a:r>
              <a:rPr kumimoji="1" lang="ja-JP" altLang="en-US" sz="1400" b="1" i="0" u="none" strike="noStrike" kern="1200" cap="none" spc="0" normalizeH="0" baseline="3000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注</a:t>
            </a:r>
            <a:r>
              <a:rPr kumimoji="1" lang="en-US" altLang="ja-JP" sz="1400" b="1" i="0" u="none" strike="noStrike" kern="1200" cap="none" spc="0" normalizeH="0" baseline="3000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400" b="1" i="0" u="none" strike="noStrike" kern="1200" cap="none" spc="0" normalizeH="0" baseline="3000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1" i="0" u="none" strike="noStrike" kern="1200" cap="none" spc="0" normalizeH="0" baseline="3000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3000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開始の有無</a:t>
            </a:r>
          </a:p>
        </p:txBody>
      </p:sp>
      <p:sp>
        <p:nvSpPr>
          <p:cNvPr id="9" name="Rectangle 57">
            <a:extLst>
              <a:ext uri="{FF2B5EF4-FFF2-40B4-BE49-F238E27FC236}">
                <a16:creationId xmlns:a16="http://schemas.microsoft.com/office/drawing/2014/main" id="{7D62F774-0409-499A-94AF-B73C09D16509}"/>
              </a:ext>
            </a:extLst>
          </p:cNvPr>
          <p:cNvSpPr>
            <a:spLocks noChangeArrowheads="1"/>
          </p:cNvSpPr>
          <p:nvPr/>
        </p:nvSpPr>
        <p:spPr bwMode="auto">
          <a:xfrm>
            <a:off x="8081390" y="5856243"/>
            <a:ext cx="12058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R="0" lvl="0" algn="l" defTabSz="914400" rtl="0" eaLnBrk="1" fontAlgn="base" latinLnBrk="0" hangingPunct="1">
              <a:lnSpc>
                <a:spcPct val="100000"/>
              </a:lnSpc>
              <a:spcBef>
                <a:spcPct val="0"/>
              </a:spcBef>
              <a:spcAft>
                <a:spcPct val="0"/>
              </a:spcAft>
              <a:buClrTx/>
              <a:buSzTx/>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14</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49</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pic>
        <p:nvPicPr>
          <p:cNvPr id="7" name="図 6" descr="ダイアグラム が含まれている画像&#10;&#10;自動的に生成された説明">
            <a:extLst>
              <a:ext uri="{FF2B5EF4-FFF2-40B4-BE49-F238E27FC236}">
                <a16:creationId xmlns:a16="http://schemas.microsoft.com/office/drawing/2014/main" id="{6D4ED71F-AF1E-534D-9BCD-B5E874003D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75" t="7212" r="3144" b="7367"/>
          <a:stretch/>
        </p:blipFill>
        <p:spPr>
          <a:xfrm>
            <a:off x="847750" y="1625793"/>
            <a:ext cx="7128792" cy="4875020"/>
          </a:xfrm>
          <a:prstGeom prst="rect">
            <a:avLst/>
          </a:prstGeom>
        </p:spPr>
      </p:pic>
    </p:spTree>
    <p:extLst>
      <p:ext uri="{BB962C8B-B14F-4D97-AF65-F5344CB8AC3E}">
        <p14:creationId xmlns:p14="http://schemas.microsoft.com/office/powerpoint/2010/main" val="1533183684"/>
      </p:ext>
    </p:extLst>
  </p:cSld>
  <p:clrMapOvr>
    <a:masterClrMapping/>
  </p:clrMapOvr>
  <p:extLst>
    <p:ext uri="{6950BFC3-D8DA-4A85-94F7-54DA5524770B}">
      <p188:commentRel xmlns:p188="http://schemas.microsoft.com/office/powerpoint/2018/8/main" r:id="rId3"/>
    </p:ext>
  </p:extLs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FAF719F-0D80-444E-867A-19A41F511182}"/>
              </a:ext>
            </a:extLst>
          </p:cNvPr>
          <p:cNvSpPr>
            <a:spLocks noGrp="1"/>
          </p:cNvSpPr>
          <p:nvPr>
            <p:ph type="title"/>
          </p:nvPr>
        </p:nvSpPr>
        <p:spPr>
          <a:xfrm>
            <a:off x="2546360" y="342975"/>
            <a:ext cx="4810105" cy="650725"/>
          </a:xfrm>
        </p:spPr>
        <p:txBody>
          <a:bodyPr/>
          <a:lstStyle/>
          <a:p>
            <a:r>
              <a:rPr lang="ja-JP" altLang="en-US" dirty="0"/>
              <a:t>新生児蘇生について③</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56</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6" name="AutoShape 3">
            <a:extLst>
              <a:ext uri="{FF2B5EF4-FFF2-40B4-BE49-F238E27FC236}">
                <a16:creationId xmlns:a16="http://schemas.microsoft.com/office/drawing/2014/main" id="{97804E0F-D055-4261-96B6-FE0F0EA04505}"/>
              </a:ext>
            </a:extLst>
          </p:cNvPr>
          <p:cNvSpPr>
            <a:spLocks noChangeArrowheads="1"/>
          </p:cNvSpPr>
          <p:nvPr/>
        </p:nvSpPr>
        <p:spPr bwMode="auto">
          <a:xfrm>
            <a:off x="360000" y="1126800"/>
            <a:ext cx="9180000" cy="3167090"/>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lvl="0" indent="-266700" hangingPunct="1">
              <a:lnSpc>
                <a:spcPct val="120000"/>
              </a:lnSpc>
              <a:spcAft>
                <a:spcPts val="600"/>
              </a:spcAft>
              <a:buFont typeface="HG丸ｺﾞｼｯｸM-PRO" panose="020F0600000000000000" pitchFamily="50" charset="-128"/>
              <a:buChar char="○"/>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生後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分以内に新生児蘇生処置が必要であった事例にお</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いて、生後</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分以内に人工呼吸が開始された事例の出生年別の割合は、</a:t>
            </a:r>
            <a:r>
              <a:rPr kumimoji="1" lang="en-US" altLang="ja-JP"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61.5</a:t>
            </a:r>
            <a:r>
              <a:rPr kumimoji="1" lang="ja-JP" altLang="en-US"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％から</a:t>
            </a:r>
            <a:r>
              <a:rPr kumimoji="1" lang="en-US" altLang="ja-JP"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2016</a:t>
            </a:r>
            <a:r>
              <a:rPr kumimoji="1" lang="ja-JP" altLang="en-US"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83.9</a:t>
            </a:r>
            <a:r>
              <a:rPr kumimoji="1" lang="ja-JP" altLang="en-US"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％まで</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増加傾向にあり、</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年は</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74.7</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％で減少した。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marL="266700" lvl="0" indent="-266700" hangingPunct="1">
              <a:lnSpc>
                <a:spcPct val="120000"/>
              </a:lnSpc>
              <a:spcAft>
                <a:spcPts val="600"/>
              </a:spcAft>
              <a:buFont typeface="HG丸ｺﾞｼｯｸM-PRO" panose="020F0600000000000000" pitchFamily="50" charset="-128"/>
              <a:buChar char="○"/>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生後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分以内に人工呼吸が開始されていなかった事例の出生年別の割合は、</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年から</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年まで</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10</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％台</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を推移している。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180975" marR="0" lvl="0" indent="-180975" algn="l" defTabSz="957263" rtl="0" eaLnBrk="0" fontAlgn="base" latinLnBrk="0" hangingPunct="1">
              <a:lnSpc>
                <a:spcPct val="120000"/>
              </a:lnSpc>
              <a:spcBef>
                <a:spcPct val="2000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年は原因分析報告書の未送付事例が多いため、傾向の解釈には留意する必要がある。</a:t>
            </a:r>
            <a:endPar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887188340"/>
      </p:ext>
    </p:extLst>
  </p:cSld>
  <p:clrMapOvr>
    <a:masterClrMapping/>
  </p:clrMapOvr>
  <p:extLst>
    <p:ext uri="{6950BFC3-D8DA-4A85-94F7-54DA5524770B}">
      <p188:commentRel xmlns:p188="http://schemas.microsoft.com/office/powerpoint/2018/8/main" r:id="rId3"/>
    </p:ext>
  </p:extLs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0000" y="1126800"/>
            <a:ext cx="9180000" cy="2230986"/>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本章の</a:t>
            </a:r>
            <a:r>
              <a:rPr lang="ja-JP" altLang="en-US" sz="2200" dirty="0">
                <a:latin typeface="HG丸ｺﾞｼｯｸM-PRO" panose="020F0600000000000000" pitchFamily="50" charset="-128"/>
                <a:ea typeface="HG丸ｺﾞｼｯｸM-PRO" panose="020F0600000000000000" pitchFamily="50" charset="-128"/>
              </a:rPr>
              <a:t>集計</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対象</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3,146</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件のうち、吸引分娩が行われた事例</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429</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件を集計対象とした。</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吸引分娩が行われた事例</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429</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件における総牽引回数について出生年別に集計し、各出生年の吸引分娩が行われた事例件数に対する割合をグラフで示した（図</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タイトル 3">
            <a:extLst>
              <a:ext uri="{FF2B5EF4-FFF2-40B4-BE49-F238E27FC236}">
                <a16:creationId xmlns:a16="http://schemas.microsoft.com/office/drawing/2014/main" id="{2EDB60D0-F2B4-456D-901B-F7AE0C14D006}"/>
              </a:ext>
            </a:extLst>
          </p:cNvPr>
          <p:cNvSpPr>
            <a:spLocks noGrp="1"/>
          </p:cNvSpPr>
          <p:nvPr>
            <p:ph type="title"/>
          </p:nvPr>
        </p:nvSpPr>
        <p:spPr>
          <a:xfrm>
            <a:off x="2777192" y="342975"/>
            <a:ext cx="4348441" cy="650725"/>
          </a:xfrm>
        </p:spPr>
        <p:txBody>
          <a:bodyPr/>
          <a:lstStyle/>
          <a:p>
            <a:r>
              <a:rPr lang="ja-JP" altLang="en-US" dirty="0"/>
              <a:t>吸引分娩について①</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57</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2710170440"/>
      </p:ext>
    </p:extLst>
  </p:cSld>
  <p:clrMapOvr>
    <a:masterClrMapping/>
  </p:clrMapOvr>
  <p:extLst>
    <p:ext uri="{6950BFC3-D8DA-4A85-94F7-54DA5524770B}">
      <p188:commentRel xmlns:p188="http://schemas.microsoft.com/office/powerpoint/2018/8/main" r:id="rId3"/>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1412" y="1126800"/>
            <a:ext cx="9180000" cy="5418000"/>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タイトル 3">
            <a:extLst>
              <a:ext uri="{FF2B5EF4-FFF2-40B4-BE49-F238E27FC236}">
                <a16:creationId xmlns:a16="http://schemas.microsoft.com/office/drawing/2014/main" id="{63E655AA-1BAA-47A0-9AA3-B49A7D37BF89}"/>
              </a:ext>
            </a:extLst>
          </p:cNvPr>
          <p:cNvSpPr>
            <a:spLocks noGrp="1"/>
          </p:cNvSpPr>
          <p:nvPr>
            <p:ph type="title"/>
          </p:nvPr>
        </p:nvSpPr>
        <p:spPr>
          <a:xfrm>
            <a:off x="2777192" y="342975"/>
            <a:ext cx="4348441" cy="650725"/>
          </a:xfrm>
        </p:spPr>
        <p:txBody>
          <a:bodyPr/>
          <a:lstStyle/>
          <a:p>
            <a:r>
              <a:rPr lang="ja-JP" altLang="en-US" dirty="0"/>
              <a:t>吸引分娩について②</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58</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正方形/長方形 1">
            <a:extLst>
              <a:ext uri="{FF2B5EF4-FFF2-40B4-BE49-F238E27FC236}">
                <a16:creationId xmlns:a16="http://schemas.microsoft.com/office/drawing/2014/main" id="{0CE4FEAE-3DA2-4C62-BEE8-DF5E9ABF186A}"/>
              </a:ext>
            </a:extLst>
          </p:cNvPr>
          <p:cNvSpPr>
            <a:spLocks noChangeArrowheads="1"/>
          </p:cNvSpPr>
          <p:nvPr/>
        </p:nvSpPr>
        <p:spPr bwMode="auto">
          <a:xfrm>
            <a:off x="415701" y="1593112"/>
            <a:ext cx="9073007" cy="47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endPar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テキスト ボックス 7">
            <a:extLst>
              <a:ext uri="{FF2B5EF4-FFF2-40B4-BE49-F238E27FC236}">
                <a16:creationId xmlns:a16="http://schemas.microsoft.com/office/drawing/2014/main" id="{A633C77C-C05D-4BC1-BD9C-892A0B642D42}"/>
              </a:ext>
            </a:extLst>
          </p:cNvPr>
          <p:cNvSpPr txBox="1"/>
          <p:nvPr/>
        </p:nvSpPr>
        <p:spPr>
          <a:xfrm>
            <a:off x="775742" y="1103590"/>
            <a:ext cx="9230464" cy="30546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図</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吸引分娩が行われた事例における総牽引回数</a:t>
            </a:r>
          </a:p>
        </p:txBody>
      </p:sp>
      <p:pic>
        <p:nvPicPr>
          <p:cNvPr id="7" name="図 6" descr="グラフ&#10;&#10;自動的に生成された説明">
            <a:extLst>
              <a:ext uri="{FF2B5EF4-FFF2-40B4-BE49-F238E27FC236}">
                <a16:creationId xmlns:a16="http://schemas.microsoft.com/office/drawing/2014/main" id="{68EF2F12-32DD-5FF9-5191-D48CB11C44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680" t="10116" r="3813" b="10582"/>
          <a:stretch/>
        </p:blipFill>
        <p:spPr>
          <a:xfrm>
            <a:off x="868229" y="1409056"/>
            <a:ext cx="7756385" cy="5045074"/>
          </a:xfrm>
          <a:prstGeom prst="rect">
            <a:avLst/>
          </a:prstGeom>
        </p:spPr>
      </p:pic>
    </p:spTree>
    <p:extLst>
      <p:ext uri="{BB962C8B-B14F-4D97-AF65-F5344CB8AC3E}">
        <p14:creationId xmlns:p14="http://schemas.microsoft.com/office/powerpoint/2010/main" val="1889481700"/>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315528" y="342975"/>
            <a:ext cx="5271770" cy="650725"/>
          </a:xfrm>
        </p:spPr>
        <p:txBody>
          <a:bodyPr/>
          <a:lstStyle/>
          <a:p>
            <a:pPr eaLnBrk="1" hangingPunct="1"/>
            <a:r>
              <a:rPr lang="ja-JP" altLang="en-US" dirty="0"/>
              <a:t>産科医療補償制度の</a:t>
            </a:r>
            <a:r>
              <a:rPr lang="ja-JP" altLang="en-US" dirty="0">
                <a:solidFill>
                  <a:schemeClr val="tx1"/>
                </a:solidFill>
              </a:rPr>
              <a:t>目的</a:t>
            </a:r>
          </a:p>
        </p:txBody>
      </p:sp>
      <p:sp>
        <p:nvSpPr>
          <p:cNvPr id="12292" name="AutoShape 15"/>
          <p:cNvSpPr>
            <a:spLocks noChangeArrowheads="1"/>
          </p:cNvSpPr>
          <p:nvPr/>
        </p:nvSpPr>
        <p:spPr bwMode="auto">
          <a:xfrm>
            <a:off x="5054600" y="1385909"/>
            <a:ext cx="4541838" cy="2040731"/>
          </a:xfrm>
          <a:prstGeom prst="roundRect">
            <a:avLst>
              <a:gd name="adj" fmla="val 16667"/>
            </a:avLst>
          </a:prstGeom>
          <a:gradFill rotWithShape="1">
            <a:gsLst>
              <a:gs pos="0">
                <a:srgbClr val="FFE7FF"/>
              </a:gs>
              <a:gs pos="100000">
                <a:srgbClr val="FFE7FF"/>
              </a:gs>
            </a:gsLst>
            <a:lin ang="5400000" scaled="1"/>
          </a:gradFill>
          <a:ln w="9525" algn="ctr">
            <a:solidFill>
              <a:schemeClr val="tx1"/>
            </a:solidFill>
            <a:round/>
            <a:headEnd/>
            <a:tailEnd/>
          </a:ln>
          <a:effectLst>
            <a:outerShdw dist="71842" dir="2700000" algn="ctr" rotWithShape="0">
              <a:srgbClr val="808080"/>
            </a:outerShdw>
          </a:effectLst>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0" fontAlgn="base" latinLnBrk="0" hangingPunct="0">
              <a:lnSpc>
                <a:spcPct val="100000"/>
              </a:lnSpc>
              <a:spcBef>
                <a:spcPct val="0"/>
              </a:spcBef>
              <a:spcAft>
                <a:spcPct val="0"/>
              </a:spcAft>
              <a:buClrTx/>
              <a:buSzTx/>
              <a:buFontTx/>
              <a:buNone/>
              <a:tabLst/>
              <a:defRPr/>
            </a:pPr>
            <a:endParaRPr kumimoji="1" lang="ja-JP" altLang="en-US" sz="2500" b="0" i="0" u="none" strike="noStrike" kern="1200" cap="none" spc="0" normalizeH="0" baseline="0" noProof="0">
              <a:ln>
                <a:noFill/>
              </a:ln>
              <a:solidFill>
                <a:srgbClr val="3333FF"/>
              </a:solidFill>
              <a:effectLst/>
              <a:uLnTx/>
              <a:uFillTx/>
              <a:latin typeface="Arial" panose="020B0604020202020204" pitchFamily="34" charset="0"/>
              <a:ea typeface="HGSｺﾞｼｯｸE" panose="020B0900000000000000" pitchFamily="50" charset="-128"/>
              <a:cs typeface="+mn-cs"/>
            </a:endParaRPr>
          </a:p>
        </p:txBody>
      </p:sp>
      <p:sp>
        <p:nvSpPr>
          <p:cNvPr id="12293" name="AutoShape 16"/>
          <p:cNvSpPr>
            <a:spLocks noChangeArrowheads="1"/>
          </p:cNvSpPr>
          <p:nvPr/>
        </p:nvSpPr>
        <p:spPr bwMode="auto">
          <a:xfrm>
            <a:off x="307975" y="5067300"/>
            <a:ext cx="9288463" cy="1404938"/>
          </a:xfrm>
          <a:prstGeom prst="roundRect">
            <a:avLst>
              <a:gd name="adj" fmla="val 0"/>
            </a:avLst>
          </a:prstGeom>
          <a:solidFill>
            <a:srgbClr val="FFFFCC"/>
          </a:solidFill>
          <a:ln w="9525">
            <a:solidFill>
              <a:schemeClr val="tx1"/>
            </a:solidFill>
            <a:round/>
            <a:headEnd/>
            <a:tailEnd/>
          </a:ln>
          <a:effec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2294" name="AutoShape 17"/>
          <p:cNvSpPr>
            <a:spLocks noChangeArrowheads="1"/>
          </p:cNvSpPr>
          <p:nvPr/>
        </p:nvSpPr>
        <p:spPr bwMode="auto">
          <a:xfrm>
            <a:off x="195263" y="1389063"/>
            <a:ext cx="4540250" cy="2040731"/>
          </a:xfrm>
          <a:prstGeom prst="roundRect">
            <a:avLst>
              <a:gd name="adj" fmla="val 16667"/>
            </a:avLst>
          </a:prstGeom>
          <a:gradFill rotWithShape="1">
            <a:gsLst>
              <a:gs pos="0">
                <a:srgbClr val="FFE7FF"/>
              </a:gs>
              <a:gs pos="100000">
                <a:srgbClr val="FFE7FF"/>
              </a:gs>
            </a:gsLst>
            <a:lin ang="5400000" scaled="1"/>
          </a:gradFill>
          <a:ln w="9525" algn="ctr">
            <a:solidFill>
              <a:schemeClr val="tx1"/>
            </a:solidFill>
            <a:round/>
            <a:headEnd/>
            <a:tailEnd/>
          </a:ln>
          <a:effectLst>
            <a:outerShdw dist="71842" dir="2700000" algn="ctr" rotWithShape="0">
              <a:srgbClr val="808080"/>
            </a:outerShdw>
          </a:effectLst>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0" fontAlgn="base" latinLnBrk="0" hangingPunct="0">
              <a:lnSpc>
                <a:spcPct val="100000"/>
              </a:lnSpc>
              <a:spcBef>
                <a:spcPct val="0"/>
              </a:spcBef>
              <a:spcAft>
                <a:spcPct val="0"/>
              </a:spcAft>
              <a:buClrTx/>
              <a:buSzTx/>
              <a:buFontTx/>
              <a:buNone/>
              <a:tabLst/>
              <a:defRPr/>
            </a:pPr>
            <a:endParaRPr kumimoji="1" lang="ja-JP" altLang="en-US" sz="2500" b="0" i="0" u="none" strike="noStrike" kern="1200" cap="none" spc="0" normalizeH="0" baseline="0" noProof="0">
              <a:ln>
                <a:noFill/>
              </a:ln>
              <a:solidFill>
                <a:srgbClr val="3333FF"/>
              </a:solidFill>
              <a:effectLst/>
              <a:uLnTx/>
              <a:uFillTx/>
              <a:latin typeface="Arial" panose="020B0604020202020204" pitchFamily="34" charset="0"/>
              <a:ea typeface="HGSｺﾞｼｯｸE" panose="020B0900000000000000" pitchFamily="50" charset="-128"/>
              <a:cs typeface="+mn-cs"/>
            </a:endParaRPr>
          </a:p>
        </p:txBody>
      </p:sp>
      <p:sp>
        <p:nvSpPr>
          <p:cNvPr id="254994" name="AutoShape 18"/>
          <p:cNvSpPr>
            <a:spLocks noChangeArrowheads="1"/>
          </p:cNvSpPr>
          <p:nvPr/>
        </p:nvSpPr>
        <p:spPr bwMode="auto">
          <a:xfrm>
            <a:off x="350838" y="5249863"/>
            <a:ext cx="4425950" cy="1042987"/>
          </a:xfrm>
          <a:prstGeom prst="roundRect">
            <a:avLst>
              <a:gd name="adj" fmla="val 50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793" tIns="47896" rIns="95793" bIns="47896"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479425"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957263"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436688"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1916113"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3733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305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877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49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0" fontAlgn="base" latinLnBrk="0" hangingPunct="0">
              <a:lnSpc>
                <a:spcPct val="100000"/>
              </a:lnSpc>
              <a:spcBef>
                <a:spcPct val="0"/>
              </a:spcBef>
              <a:spcAft>
                <a:spcPct val="0"/>
              </a:spcAft>
              <a:buClrTx/>
              <a:buSzTx/>
              <a:buFontTx/>
              <a:buNone/>
              <a:tabLst/>
              <a:defRPr/>
            </a:pPr>
            <a:r>
              <a:rPr kumimoji="1" lang="ja-JP" altLang="en-US" sz="2900" b="1"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紛争の防止・早期解決</a:t>
            </a:r>
          </a:p>
        </p:txBody>
      </p:sp>
      <p:sp>
        <p:nvSpPr>
          <p:cNvPr id="254995" name="AutoShape 19"/>
          <p:cNvSpPr>
            <a:spLocks noChangeArrowheads="1"/>
          </p:cNvSpPr>
          <p:nvPr/>
        </p:nvSpPr>
        <p:spPr bwMode="auto">
          <a:xfrm>
            <a:off x="5127625" y="5264150"/>
            <a:ext cx="4425950" cy="1035050"/>
          </a:xfrm>
          <a:prstGeom prst="roundRect">
            <a:avLst>
              <a:gd name="adj" fmla="val 50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793" tIns="47896" rIns="95793" bIns="47896"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479425"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957263"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436688"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1916113"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3733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305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877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49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0" fontAlgn="base" latinLnBrk="0" hangingPunct="0">
              <a:lnSpc>
                <a:spcPct val="100000"/>
              </a:lnSpc>
              <a:spcBef>
                <a:spcPct val="0"/>
              </a:spcBef>
              <a:spcAft>
                <a:spcPct val="0"/>
              </a:spcAft>
              <a:buClrTx/>
              <a:buSzTx/>
              <a:buFontTx/>
              <a:buNone/>
              <a:tabLst/>
              <a:defRPr/>
            </a:pPr>
            <a:r>
              <a:rPr kumimoji="1" lang="ja-JP" altLang="en-US" sz="2900" b="1"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産科医療の質の向上</a:t>
            </a:r>
          </a:p>
        </p:txBody>
      </p:sp>
      <p:sp>
        <p:nvSpPr>
          <p:cNvPr id="12297" name="Rectangle 20"/>
          <p:cNvSpPr>
            <a:spLocks noChangeArrowheads="1"/>
          </p:cNvSpPr>
          <p:nvPr/>
        </p:nvSpPr>
        <p:spPr bwMode="auto">
          <a:xfrm>
            <a:off x="824768" y="1700044"/>
            <a:ext cx="3086100" cy="548995"/>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0" fontAlgn="base" latinLnBrk="0" hangingPunct="0">
              <a:lnSpc>
                <a:spcPct val="100000"/>
              </a:lnSpc>
              <a:spcBef>
                <a:spcPct val="0"/>
              </a:spcBef>
              <a:spcAft>
                <a:spcPct val="0"/>
              </a:spcAft>
              <a:buClrTx/>
              <a:buSzTx/>
              <a:buFontTx/>
              <a:buNone/>
              <a:tabLst/>
              <a:defRPr/>
            </a:pPr>
            <a:r>
              <a:rPr kumimoji="0" lang="ja-JP" altLang="en-US" sz="2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補償の機能</a:t>
            </a:r>
          </a:p>
        </p:txBody>
      </p:sp>
      <p:sp>
        <p:nvSpPr>
          <p:cNvPr id="12298" name="Rectangle 21"/>
          <p:cNvSpPr>
            <a:spLocks noChangeArrowheads="1"/>
          </p:cNvSpPr>
          <p:nvPr/>
        </p:nvSpPr>
        <p:spPr bwMode="auto">
          <a:xfrm>
            <a:off x="5280025" y="1698694"/>
            <a:ext cx="4090988" cy="539750"/>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0" fontAlgn="base" latinLnBrk="0" hangingPunct="0">
              <a:lnSpc>
                <a:spcPct val="100000"/>
              </a:lnSpc>
              <a:spcBef>
                <a:spcPct val="0"/>
              </a:spcBef>
              <a:spcAft>
                <a:spcPct val="0"/>
              </a:spcAft>
              <a:buClrTx/>
              <a:buSzTx/>
              <a:buFontTx/>
              <a:buNone/>
              <a:tabLst/>
              <a:defRPr/>
            </a:pPr>
            <a:r>
              <a:rPr kumimoji="0" lang="ja-JP" altLang="en-US" sz="2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原因分析・再発防止の機能</a:t>
            </a:r>
          </a:p>
        </p:txBody>
      </p:sp>
      <p:sp>
        <p:nvSpPr>
          <p:cNvPr id="12299" name="Rectangle 22"/>
          <p:cNvSpPr>
            <a:spLocks noChangeArrowheads="1"/>
          </p:cNvSpPr>
          <p:nvPr/>
        </p:nvSpPr>
        <p:spPr bwMode="auto">
          <a:xfrm>
            <a:off x="1871663" y="3609183"/>
            <a:ext cx="992311" cy="805656"/>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2300" name="Rectangle 23"/>
          <p:cNvSpPr>
            <a:spLocks noChangeArrowheads="1"/>
          </p:cNvSpPr>
          <p:nvPr/>
        </p:nvSpPr>
        <p:spPr bwMode="auto">
          <a:xfrm>
            <a:off x="6989638" y="3609183"/>
            <a:ext cx="992311" cy="805656"/>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2301" name="Rectangle 24"/>
          <p:cNvSpPr>
            <a:spLocks noChangeArrowheads="1"/>
          </p:cNvSpPr>
          <p:nvPr/>
        </p:nvSpPr>
        <p:spPr bwMode="auto">
          <a:xfrm>
            <a:off x="1925638" y="4211638"/>
            <a:ext cx="6053137" cy="203200"/>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2302" name="AutoShape 25"/>
          <p:cNvSpPr>
            <a:spLocks noChangeArrowheads="1"/>
          </p:cNvSpPr>
          <p:nvPr/>
        </p:nvSpPr>
        <p:spPr bwMode="auto">
          <a:xfrm rot="5400000">
            <a:off x="4629944" y="3237707"/>
            <a:ext cx="647700" cy="3001962"/>
          </a:xfrm>
          <a:prstGeom prst="rightArrow">
            <a:avLst>
              <a:gd name="adj1" fmla="val 47601"/>
              <a:gd name="adj2" fmla="val 60780"/>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2303" name="Rectangle 26"/>
          <p:cNvSpPr>
            <a:spLocks noChangeArrowheads="1"/>
          </p:cNvSpPr>
          <p:nvPr/>
        </p:nvSpPr>
        <p:spPr bwMode="auto">
          <a:xfrm>
            <a:off x="194468" y="2428427"/>
            <a:ext cx="4540249" cy="65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100" normalizeH="0" baseline="0" noProof="0" dirty="0">
                <a:ln>
                  <a:noFill/>
                </a:ln>
                <a:solidFill>
                  <a:srgbClr val="3333FF"/>
                </a:solidFill>
                <a:effectLst/>
                <a:uLnTx/>
                <a:uFillTx/>
                <a:latin typeface="Arial" panose="020B0604020202020204" pitchFamily="34" charset="0"/>
                <a:ea typeface="HG丸ｺﾞｼｯｸM-PRO" panose="020F0600000000000000" pitchFamily="50" charset="-128"/>
                <a:cs typeface="+mn-cs"/>
              </a:rPr>
              <a:t>分娩に関連して発症した重度脳性麻痺児と</a:t>
            </a:r>
            <a:endParaRPr kumimoji="1" lang="en-US" altLang="ja-JP" sz="1800" b="1" i="0" u="none" strike="noStrike" kern="1200" cap="none" spc="-100" normalizeH="0" baseline="0" noProof="0" dirty="0">
              <a:ln>
                <a:noFill/>
              </a:ln>
              <a:solidFill>
                <a:srgbClr val="3333FF"/>
              </a:solidFill>
              <a:effectLst/>
              <a:uLnTx/>
              <a:uFillTx/>
              <a:latin typeface="Arial" panose="020B0604020202020204" pitchFamily="34" charset="0"/>
              <a:ea typeface="HG丸ｺﾞｼｯｸM-PRO" panose="020F0600000000000000" pitchFamily="50" charset="-128"/>
              <a:cs typeface="+mn-cs"/>
            </a:endParaRPr>
          </a:p>
          <a:p>
            <a:pPr marL="0" marR="0" lvl="0" indent="0" algn="ctr" defTabSz="957263"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100" normalizeH="0" baseline="0" noProof="0" dirty="0">
                <a:ln>
                  <a:noFill/>
                </a:ln>
                <a:solidFill>
                  <a:srgbClr val="3333FF"/>
                </a:solidFill>
                <a:effectLst/>
                <a:uLnTx/>
                <a:uFillTx/>
                <a:latin typeface="Arial" panose="020B0604020202020204" pitchFamily="34" charset="0"/>
                <a:ea typeface="HG丸ｺﾞｼｯｸM-PRO" panose="020F0600000000000000" pitchFamily="50" charset="-128"/>
                <a:cs typeface="+mn-cs"/>
              </a:rPr>
              <a:t>その家族の経済的負担を速やかに補償</a:t>
            </a:r>
          </a:p>
        </p:txBody>
      </p:sp>
      <p:sp>
        <p:nvSpPr>
          <p:cNvPr id="12304" name="Rectangle 27"/>
          <p:cNvSpPr>
            <a:spLocks noChangeArrowheads="1"/>
          </p:cNvSpPr>
          <p:nvPr/>
        </p:nvSpPr>
        <p:spPr bwMode="auto">
          <a:xfrm>
            <a:off x="5302250" y="2428427"/>
            <a:ext cx="4090988" cy="65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100" normalizeH="0" baseline="0" noProof="0" dirty="0">
                <a:ln>
                  <a:noFill/>
                </a:ln>
                <a:solidFill>
                  <a:srgbClr val="3333FF"/>
                </a:solidFill>
                <a:effectLst/>
                <a:uLnTx/>
                <a:uFillTx/>
                <a:latin typeface="Arial" panose="020B0604020202020204" pitchFamily="34" charset="0"/>
                <a:ea typeface="HG丸ｺﾞｼｯｸM-PRO" panose="020F0600000000000000" pitchFamily="50" charset="-128"/>
                <a:cs typeface="+mn-cs"/>
              </a:rPr>
              <a:t>脳性麻痺発症の原因分析を行い</a:t>
            </a:r>
            <a:endParaRPr lang="en-US" altLang="ja-JP" sz="1800" b="1" spc="-100" dirty="0">
              <a:solidFill>
                <a:srgbClr val="3333FF"/>
              </a:solidFill>
              <a:ea typeface="HG丸ｺﾞｼｯｸM-PRO" panose="020F0600000000000000" pitchFamily="50" charset="-128"/>
            </a:endParaRPr>
          </a:p>
          <a:p>
            <a:pPr marL="0" marR="0" lvl="0" indent="0" algn="ctr" defTabSz="957263"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100" normalizeH="0" baseline="0" noProof="0" dirty="0">
                <a:ln>
                  <a:noFill/>
                </a:ln>
                <a:solidFill>
                  <a:srgbClr val="3333FF"/>
                </a:solidFill>
                <a:effectLst/>
                <a:uLnTx/>
                <a:uFillTx/>
                <a:latin typeface="Arial" panose="020B0604020202020204" pitchFamily="34" charset="0"/>
                <a:ea typeface="HG丸ｺﾞｼｯｸM-PRO" panose="020F0600000000000000" pitchFamily="50" charset="-128"/>
                <a:cs typeface="+mn-cs"/>
              </a:rPr>
              <a:t>再発防止に資する情報の提供</a:t>
            </a:r>
          </a:p>
        </p:txBody>
      </p:sp>
      <p:sp>
        <p:nvSpPr>
          <p:cNvPr id="2" name="スライド番号プレースホルダー 1">
            <a:extLst>
              <a:ext uri="{FF2B5EF4-FFF2-40B4-BE49-F238E27FC236}">
                <a16:creationId xmlns:a16="http://schemas.microsoft.com/office/drawing/2014/main" id="{C1834B72-1C9B-4A33-95BC-B9FFCE8BBF1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2064896083"/>
      </p:ext>
    </p:extLst>
  </p:cSld>
  <p:clrMapOvr>
    <a:masterClrMapping/>
  </p:clrMapOvr>
  <p:extLst>
    <p:ext uri="{6950BFC3-D8DA-4A85-94F7-54DA5524770B}">
      <p188:commentRel xmlns:p188="http://schemas.microsoft.com/office/powerpoint/2018/8/main" r:id="rId3"/>
    </p:ext>
  </p:extLs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8D2BB7C-8B44-4042-94AD-5D61916ED1B2}"/>
              </a:ext>
            </a:extLst>
          </p:cNvPr>
          <p:cNvSpPr>
            <a:spLocks noGrp="1"/>
          </p:cNvSpPr>
          <p:nvPr>
            <p:ph type="title"/>
          </p:nvPr>
        </p:nvSpPr>
        <p:spPr>
          <a:xfrm>
            <a:off x="2777192" y="342975"/>
            <a:ext cx="4348441" cy="650725"/>
          </a:xfrm>
        </p:spPr>
        <p:txBody>
          <a:bodyPr/>
          <a:lstStyle/>
          <a:p>
            <a:r>
              <a:rPr lang="ja-JP" altLang="en-US" dirty="0"/>
              <a:t>吸引分娩について③</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59</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6" name="AutoShape 3">
            <a:extLst>
              <a:ext uri="{FF2B5EF4-FFF2-40B4-BE49-F238E27FC236}">
                <a16:creationId xmlns:a16="http://schemas.microsoft.com/office/drawing/2014/main" id="{97804E0F-D055-4261-96B6-FE0F0EA04505}"/>
              </a:ext>
            </a:extLst>
          </p:cNvPr>
          <p:cNvSpPr>
            <a:spLocks noChangeArrowheads="1"/>
          </p:cNvSpPr>
          <p:nvPr/>
        </p:nvSpPr>
        <p:spPr bwMode="auto">
          <a:xfrm>
            <a:off x="360000" y="1126800"/>
            <a:ext cx="9180000" cy="3311106"/>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吸引分娩が行われた事例において、総牽引回数が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回以内であった事例の出生年別の割合は、</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81.0</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％から</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2011</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58.5</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％まで減少し、</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2012</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年に増加し</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80</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％を超え、その後、</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2013</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75.6</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％以降やや減少した。</a:t>
            </a:r>
            <a:endPar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総牽引回数が不明の事例の出生年別の割合は、</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年から</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年まで</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％前後を推移し、一定の傾向はみられない</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180975" marR="0" lvl="0" indent="-180975" algn="l" defTabSz="957263" rtl="0" eaLnBrk="0" fontAlgn="base" latinLnBrk="0" hangingPunct="1">
              <a:lnSpc>
                <a:spcPct val="120000"/>
              </a:lnSpc>
              <a:spcBef>
                <a:spcPct val="2000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年は原因分析報告書の未送付事例が多いため、傾向の解釈には留意する必要がある。</a:t>
            </a:r>
            <a:endPar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820620498"/>
      </p:ext>
    </p:extLst>
  </p:cSld>
  <p:clrMapOvr>
    <a:masterClrMapping/>
  </p:clrMapOvr>
  <p:extLst>
    <p:ext uri="{6950BFC3-D8DA-4A85-94F7-54DA5524770B}">
      <p188:commentRel xmlns:p188="http://schemas.microsoft.com/office/powerpoint/2018/8/main" r:id="rId3"/>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0000" y="1126800"/>
            <a:ext cx="9180000" cy="3599138"/>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本章の</a:t>
            </a:r>
            <a:r>
              <a:rPr lang="ja-JP" altLang="en-US" sz="2200" dirty="0">
                <a:latin typeface="HG丸ｺﾞｼｯｸM-PRO" panose="020F0600000000000000" pitchFamily="50" charset="-128"/>
                <a:ea typeface="HG丸ｺﾞｼｯｸM-PRO" panose="020F0600000000000000" pitchFamily="50" charset="-128"/>
              </a:rPr>
              <a:t>集計</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対象</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3,146</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件のうち、入院から分娩までに胎児心拍数聴取が実施された事例</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3,104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件を集計対象とした。</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胎児心拍数聴取が実施された事例</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3,104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において、産科医療の質の向上を図るための指摘があった胎児心拍数聴取に関する項目を出生年別に集計し、各出生年の胎児心拍数聴取が実施された事例件数に対する割合をグラフで示した。このうち、胎児心拍数の監視方法、および胎児心拍数陣痛図の判読と対応についても集計し、同様にグラフで示した（図</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タイトル 3">
            <a:extLst>
              <a:ext uri="{FF2B5EF4-FFF2-40B4-BE49-F238E27FC236}">
                <a16:creationId xmlns:a16="http://schemas.microsoft.com/office/drawing/2014/main" id="{0B22AAAF-B82D-430F-AE3B-9FB73CFAE80F}"/>
              </a:ext>
            </a:extLst>
          </p:cNvPr>
          <p:cNvSpPr>
            <a:spLocks noGrp="1"/>
          </p:cNvSpPr>
          <p:nvPr>
            <p:ph type="title"/>
          </p:nvPr>
        </p:nvSpPr>
        <p:spPr>
          <a:xfrm>
            <a:off x="2084695" y="342975"/>
            <a:ext cx="5733435" cy="650725"/>
          </a:xfrm>
        </p:spPr>
        <p:txBody>
          <a:bodyPr/>
          <a:lstStyle/>
          <a:p>
            <a:r>
              <a:rPr lang="ja-JP" altLang="en-US" dirty="0"/>
              <a:t>胎児心拍数聴取について①</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60</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9303503"/>
      </p:ext>
    </p:extLst>
  </p:cSld>
  <p:clrMapOvr>
    <a:masterClrMapping/>
  </p:clrMapOvr>
  <p:extLst>
    <p:ext uri="{6950BFC3-D8DA-4A85-94F7-54DA5524770B}">
      <p188:commentRel xmlns:p188="http://schemas.microsoft.com/office/powerpoint/2018/8/main" r:id="rId3"/>
    </p:ext>
  </p:extLs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1412" y="1126800"/>
            <a:ext cx="9180000" cy="5418000"/>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タイトル 5">
            <a:extLst>
              <a:ext uri="{FF2B5EF4-FFF2-40B4-BE49-F238E27FC236}">
                <a16:creationId xmlns:a16="http://schemas.microsoft.com/office/drawing/2014/main" id="{F6B6EF5F-B188-4ED6-8B16-F9DA43E1E4B8}"/>
              </a:ext>
            </a:extLst>
          </p:cNvPr>
          <p:cNvSpPr>
            <a:spLocks noGrp="1"/>
          </p:cNvSpPr>
          <p:nvPr>
            <p:ph type="title"/>
          </p:nvPr>
        </p:nvSpPr>
        <p:spPr>
          <a:xfrm>
            <a:off x="2084695" y="342975"/>
            <a:ext cx="5733435" cy="650725"/>
          </a:xfrm>
        </p:spPr>
        <p:txBody>
          <a:bodyPr/>
          <a:lstStyle/>
          <a:p>
            <a:r>
              <a:rPr lang="ja-JP" altLang="en-US" dirty="0"/>
              <a:t>胎児心拍数聴取について②</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61</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正方形/長方形 1">
            <a:extLst>
              <a:ext uri="{FF2B5EF4-FFF2-40B4-BE49-F238E27FC236}">
                <a16:creationId xmlns:a16="http://schemas.microsoft.com/office/drawing/2014/main" id="{0CE4FEAE-3DA2-4C62-BEE8-DF5E9ABF186A}"/>
              </a:ext>
            </a:extLst>
          </p:cNvPr>
          <p:cNvSpPr>
            <a:spLocks noChangeArrowheads="1"/>
          </p:cNvSpPr>
          <p:nvPr/>
        </p:nvSpPr>
        <p:spPr bwMode="auto">
          <a:xfrm>
            <a:off x="415701" y="1593112"/>
            <a:ext cx="9073007" cy="47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endPar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テキスト ボックス 7">
            <a:extLst>
              <a:ext uri="{FF2B5EF4-FFF2-40B4-BE49-F238E27FC236}">
                <a16:creationId xmlns:a16="http://schemas.microsoft.com/office/drawing/2014/main" id="{A633C77C-C05D-4BC1-BD9C-892A0B642D42}"/>
              </a:ext>
            </a:extLst>
          </p:cNvPr>
          <p:cNvSpPr txBox="1"/>
          <p:nvPr/>
        </p:nvSpPr>
        <p:spPr>
          <a:xfrm>
            <a:off x="739153" y="1126800"/>
            <a:ext cx="9073007"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図</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胎児心拍数聴取実施事例における胎児心拍数聴取に関する産科医療の質の向上を図るための</a:t>
            </a:r>
            <a:endPar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1169988"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指摘があった項目</a:t>
            </a:r>
          </a:p>
        </p:txBody>
      </p:sp>
      <p:sp>
        <p:nvSpPr>
          <p:cNvPr id="9" name="Rectangle 57">
            <a:extLst>
              <a:ext uri="{FF2B5EF4-FFF2-40B4-BE49-F238E27FC236}">
                <a16:creationId xmlns:a16="http://schemas.microsoft.com/office/drawing/2014/main" id="{42019FE8-A97C-4511-AE64-49D4764418B1}"/>
              </a:ext>
            </a:extLst>
          </p:cNvPr>
          <p:cNvSpPr>
            <a:spLocks noChangeArrowheads="1"/>
          </p:cNvSpPr>
          <p:nvPr/>
        </p:nvSpPr>
        <p:spPr bwMode="auto">
          <a:xfrm>
            <a:off x="8327030" y="5777048"/>
            <a:ext cx="11718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R="0" lvl="0" algn="l" defTabSz="914400" rtl="0" eaLnBrk="1" fontAlgn="base" latinLnBrk="0" hangingPunct="1">
              <a:lnSpc>
                <a:spcPct val="100000"/>
              </a:lnSpc>
              <a:spcBef>
                <a:spcPct val="0"/>
              </a:spcBef>
              <a:spcAft>
                <a:spcPct val="0"/>
              </a:spcAft>
              <a:buClrTx/>
              <a:buSzTx/>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14</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53</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pic>
        <p:nvPicPr>
          <p:cNvPr id="7" name="図 6" descr="ダイアグラム が含まれている画像&#10;&#10;自動的に生成された説明">
            <a:extLst>
              <a:ext uri="{FF2B5EF4-FFF2-40B4-BE49-F238E27FC236}">
                <a16:creationId xmlns:a16="http://schemas.microsoft.com/office/drawing/2014/main" id="{D128A60E-17D5-607D-FA0C-CEBCAF275F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80" t="9710" r="3422" b="10181"/>
          <a:stretch/>
        </p:blipFill>
        <p:spPr>
          <a:xfrm>
            <a:off x="878108" y="1640330"/>
            <a:ext cx="7367255" cy="4810012"/>
          </a:xfrm>
          <a:prstGeom prst="rect">
            <a:avLst/>
          </a:prstGeom>
        </p:spPr>
      </p:pic>
    </p:spTree>
    <p:extLst>
      <p:ext uri="{BB962C8B-B14F-4D97-AF65-F5344CB8AC3E}">
        <p14:creationId xmlns:p14="http://schemas.microsoft.com/office/powerpoint/2010/main" val="2805791759"/>
      </p:ext>
    </p:extLst>
  </p:cSld>
  <p:clrMapOvr>
    <a:masterClrMapping/>
  </p:clrMapOvr>
  <p:extLst>
    <p:ext uri="{6950BFC3-D8DA-4A85-94F7-54DA5524770B}">
      <p188:commentRel xmlns:p188="http://schemas.microsoft.com/office/powerpoint/2018/8/main" r:id="rId3"/>
    </p:ext>
  </p:extLs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5B9F8C0-944C-4C07-A9AB-000BFACEBD46}"/>
              </a:ext>
            </a:extLst>
          </p:cNvPr>
          <p:cNvSpPr>
            <a:spLocks noGrp="1"/>
          </p:cNvSpPr>
          <p:nvPr>
            <p:ph type="title"/>
          </p:nvPr>
        </p:nvSpPr>
        <p:spPr>
          <a:xfrm>
            <a:off x="2084695" y="342975"/>
            <a:ext cx="5733435" cy="650725"/>
          </a:xfrm>
        </p:spPr>
        <p:txBody>
          <a:bodyPr/>
          <a:lstStyle/>
          <a:p>
            <a:r>
              <a:rPr lang="ja-JP" altLang="en-US" dirty="0"/>
              <a:t>胎児心拍数聴取について③</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62</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6" name="AutoShape 3">
            <a:extLst>
              <a:ext uri="{FF2B5EF4-FFF2-40B4-BE49-F238E27FC236}">
                <a16:creationId xmlns:a16="http://schemas.microsoft.com/office/drawing/2014/main" id="{97804E0F-D055-4261-96B6-FE0F0EA04505}"/>
              </a:ext>
            </a:extLst>
          </p:cNvPr>
          <p:cNvSpPr>
            <a:spLocks noChangeArrowheads="1"/>
          </p:cNvSpPr>
          <p:nvPr/>
        </p:nvSpPr>
        <p:spPr bwMode="auto">
          <a:xfrm>
            <a:off x="360000" y="1126800"/>
            <a:ext cx="9180000" cy="2662994"/>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入院から分娩までに胎児心拍数聴取が実施された事例において、胎児心拍数聴取に関する産科医療の質の向上を図るための指摘があった事例の出生年別の割合は、</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年から</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2012</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年までは</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30</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％前後で横ばいであり、</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2013</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a:t>
            </a:r>
            <a:r>
              <a:rPr kumimoji="1" lang="ja-JP" altLang="en-US"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の</a:t>
            </a:r>
            <a:r>
              <a:rPr kumimoji="1" lang="en-US" altLang="ja-JP"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23.7%</a:t>
            </a:r>
            <a:r>
              <a:rPr kumimoji="1" lang="ja-JP" altLang="en-US"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で</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減少し、その後</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年から</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年まで</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％前後を推移している</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180975" marR="0" lvl="0" indent="-180975" algn="l" defTabSz="957263" rtl="0" eaLnBrk="0" fontAlgn="base" latinLnBrk="0" hangingPunct="1">
              <a:lnSpc>
                <a:spcPct val="120000"/>
              </a:lnSpc>
              <a:spcBef>
                <a:spcPct val="2000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年は原因分析報告書の未送付事例が多いため、傾向の解釈には留意する必要がある。</a:t>
            </a:r>
            <a:endPar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57263" rtl="0" eaLnBrk="0" fontAlgn="base" latinLnBrk="0" hangingPunct="1">
              <a:lnSpc>
                <a:spcPct val="120000"/>
              </a:lnSpc>
              <a:spcBef>
                <a:spcPct val="20000"/>
              </a:spcBef>
              <a:spcAft>
                <a:spcPct val="0"/>
              </a:spcAft>
              <a:buClrTx/>
              <a:buSzTx/>
              <a:buFontTx/>
              <a:buNone/>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406572029"/>
      </p:ext>
    </p:extLst>
  </p:cSld>
  <p:clrMapOvr>
    <a:masterClrMapping/>
  </p:clrMapOvr>
  <p:extLst>
    <p:ext uri="{6950BFC3-D8DA-4A85-94F7-54DA5524770B}">
      <p188:commentRel xmlns:p188="http://schemas.microsoft.com/office/powerpoint/2018/8/main" r:id="rId3"/>
    </p:ext>
  </p:extLs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1412" y="1126801"/>
            <a:ext cx="9180000" cy="3527130"/>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本章の</a:t>
            </a:r>
            <a:r>
              <a:rPr lang="ja-JP" altLang="en-US" sz="2200" dirty="0">
                <a:latin typeface="HG丸ｺﾞｼｯｸM-PRO" panose="020F0600000000000000" pitchFamily="50" charset="-128"/>
                <a:ea typeface="HG丸ｺﾞｼｯｸM-PRO" panose="020F0600000000000000" pitchFamily="50" charset="-128"/>
              </a:rPr>
              <a:t>集計</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対象</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3,146</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件のうち、出生年が</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年から</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年の事例</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1,278</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件を集計対象とした。</a:t>
            </a:r>
            <a:endPar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出生年が</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年から</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年の事例</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1,278</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において、診療録等の記載に関する産科医療の質の向上を図るための指摘があった項目を出生年別に集計し、各出生年の集計対象事例に対する割合をグラフで示した。このうち、分娩誘発・促進に関する記録、急速遂娩に関する記録、新生児蘇生に関する記録、およびその他の記録</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についても集計し、同様にグラフで示した（図</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タイトル 3">
            <a:extLst>
              <a:ext uri="{FF2B5EF4-FFF2-40B4-BE49-F238E27FC236}">
                <a16:creationId xmlns:a16="http://schemas.microsoft.com/office/drawing/2014/main" id="{BBEC1BD6-CB4C-406F-A1AA-907ECA34C7E9}"/>
              </a:ext>
            </a:extLst>
          </p:cNvPr>
          <p:cNvSpPr>
            <a:spLocks noGrp="1"/>
          </p:cNvSpPr>
          <p:nvPr>
            <p:ph type="title"/>
          </p:nvPr>
        </p:nvSpPr>
        <p:spPr>
          <a:xfrm>
            <a:off x="2084695" y="342975"/>
            <a:ext cx="5733435" cy="650725"/>
          </a:xfrm>
        </p:spPr>
        <p:txBody>
          <a:bodyPr/>
          <a:lstStyle/>
          <a:p>
            <a:r>
              <a:rPr lang="ja-JP" altLang="en-US" dirty="0"/>
              <a:t>診療録等の記載について①</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63</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4218980603"/>
      </p:ext>
    </p:extLst>
  </p:cSld>
  <p:clrMapOvr>
    <a:masterClrMapping/>
  </p:clrMapOvr>
  <p:extLst>
    <p:ext uri="{6950BFC3-D8DA-4A85-94F7-54DA5524770B}">
      <p188:commentRel xmlns:p188="http://schemas.microsoft.com/office/powerpoint/2018/8/main" r:id="rId3"/>
    </p:ext>
  </p:extLs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1413" y="1126800"/>
            <a:ext cx="9180000" cy="5615363"/>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タイトル 3">
            <a:extLst>
              <a:ext uri="{FF2B5EF4-FFF2-40B4-BE49-F238E27FC236}">
                <a16:creationId xmlns:a16="http://schemas.microsoft.com/office/drawing/2014/main" id="{C03FB472-C5A5-4EA0-AB39-4B426E1BC635}"/>
              </a:ext>
            </a:extLst>
          </p:cNvPr>
          <p:cNvSpPr>
            <a:spLocks noGrp="1"/>
          </p:cNvSpPr>
          <p:nvPr>
            <p:ph type="title"/>
          </p:nvPr>
        </p:nvSpPr>
        <p:spPr>
          <a:xfrm>
            <a:off x="2084696" y="342976"/>
            <a:ext cx="5733435" cy="650725"/>
          </a:xfrm>
        </p:spPr>
        <p:txBody>
          <a:bodyPr/>
          <a:lstStyle/>
          <a:p>
            <a:r>
              <a:rPr lang="ja-JP" altLang="en-US" dirty="0">
                <a:solidFill>
                  <a:srgbClr val="000000"/>
                </a:solidFill>
                <a:latin typeface="HG丸ｺﾞｼｯｸM-PRO" panose="020F0600000000000000" pitchFamily="50" charset="-128"/>
                <a:ea typeface="HG丸ｺﾞｼｯｸM-PRO" panose="020F0600000000000000" pitchFamily="50" charset="-128"/>
              </a:rPr>
              <a:t>診療録等の記載について②</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64</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正方形/長方形 1">
            <a:extLst>
              <a:ext uri="{FF2B5EF4-FFF2-40B4-BE49-F238E27FC236}">
                <a16:creationId xmlns:a16="http://schemas.microsoft.com/office/drawing/2014/main" id="{0CE4FEAE-3DA2-4C62-BEE8-DF5E9ABF186A}"/>
              </a:ext>
            </a:extLst>
          </p:cNvPr>
          <p:cNvSpPr>
            <a:spLocks noChangeArrowheads="1"/>
          </p:cNvSpPr>
          <p:nvPr/>
        </p:nvSpPr>
        <p:spPr bwMode="auto">
          <a:xfrm>
            <a:off x="415701" y="1593112"/>
            <a:ext cx="9073007" cy="47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endPar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テキスト ボックス 7">
            <a:extLst>
              <a:ext uri="{FF2B5EF4-FFF2-40B4-BE49-F238E27FC236}">
                <a16:creationId xmlns:a16="http://schemas.microsoft.com/office/drawing/2014/main" id="{A633C77C-C05D-4BC1-BD9C-892A0B642D42}"/>
              </a:ext>
            </a:extLst>
          </p:cNvPr>
          <p:cNvSpPr txBox="1"/>
          <p:nvPr/>
        </p:nvSpPr>
        <p:spPr>
          <a:xfrm>
            <a:off x="908014" y="1096602"/>
            <a:ext cx="7815299"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図</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集計対象事例における診療録等の記載に関する産科医療の質の向上を図るための</a:t>
            </a:r>
            <a:endPar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1169988"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指摘があった項目</a:t>
            </a:r>
          </a:p>
        </p:txBody>
      </p:sp>
      <p:pic>
        <p:nvPicPr>
          <p:cNvPr id="7" name="図 6" descr="テーブル&#10;&#10;自動的に生成された説明">
            <a:extLst>
              <a:ext uri="{FF2B5EF4-FFF2-40B4-BE49-F238E27FC236}">
                <a16:creationId xmlns:a16="http://schemas.microsoft.com/office/drawing/2014/main" id="{AF305004-F693-F0C4-4C7E-3C1319CA018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89" t="4249" r="2716" b="5731"/>
          <a:stretch/>
        </p:blipFill>
        <p:spPr>
          <a:xfrm>
            <a:off x="991766" y="1582122"/>
            <a:ext cx="7000600" cy="5092582"/>
          </a:xfrm>
          <a:prstGeom prst="rect">
            <a:avLst/>
          </a:prstGeom>
        </p:spPr>
      </p:pic>
      <p:sp>
        <p:nvSpPr>
          <p:cNvPr id="9" name="Rectangle 57">
            <a:extLst>
              <a:ext uri="{FF2B5EF4-FFF2-40B4-BE49-F238E27FC236}">
                <a16:creationId xmlns:a16="http://schemas.microsoft.com/office/drawing/2014/main" id="{E6910E59-0CFC-C398-F042-3C2E1E1A767C}"/>
              </a:ext>
            </a:extLst>
          </p:cNvPr>
          <p:cNvSpPr>
            <a:spLocks noChangeArrowheads="1"/>
          </p:cNvSpPr>
          <p:nvPr/>
        </p:nvSpPr>
        <p:spPr bwMode="auto">
          <a:xfrm>
            <a:off x="8041930" y="6028373"/>
            <a:ext cx="11718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R="0" lvl="0" algn="l" defTabSz="914400" rtl="0" eaLnBrk="1" fontAlgn="base" latinLnBrk="0" hangingPunct="1">
              <a:lnSpc>
                <a:spcPct val="100000"/>
              </a:lnSpc>
              <a:spcBef>
                <a:spcPct val="0"/>
              </a:spcBef>
              <a:spcAft>
                <a:spcPct val="0"/>
              </a:spcAft>
              <a:buClrTx/>
              <a:buSzTx/>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14</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55</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spTree>
    <p:extLst>
      <p:ext uri="{BB962C8B-B14F-4D97-AF65-F5344CB8AC3E}">
        <p14:creationId xmlns:p14="http://schemas.microsoft.com/office/powerpoint/2010/main" val="3084056512"/>
      </p:ext>
    </p:extLst>
  </p:cSld>
  <p:clrMapOvr>
    <a:masterClrMapping/>
  </p:clrMapOvr>
  <p:extLst>
    <p:ext uri="{6950BFC3-D8DA-4A85-94F7-54DA5524770B}">
      <p188:commentRel xmlns:p188="http://schemas.microsoft.com/office/powerpoint/2018/8/main" r:id="rId3"/>
    </p:ext>
  </p:extLs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1412" y="1126801"/>
            <a:ext cx="9180000" cy="2302993"/>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集計対象事例において、診療録等の記載に関する産科医療の質の向上を図るための指摘があった事例の出生年別の割合は、</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年と</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2015</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年は</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19.3</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％で横ばい、</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2016</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年は</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13.7</a:t>
            </a:r>
            <a:r>
              <a:rPr lang="en-US" altLang="ja-JP" sz="2200" dirty="0">
                <a:latin typeface="HG丸ｺﾞｼｯｸM-PRO" panose="020F0600000000000000" pitchFamily="50" charset="-128"/>
                <a:ea typeface="HG丸ｺﾞｼｯｸM-PRO" panose="020F0600000000000000" pitchFamily="50" charset="-128"/>
              </a:rPr>
              <a:t>%</a:t>
            </a:r>
            <a:r>
              <a:rPr lang="ja-JP" altLang="en-US" sz="2200" dirty="0">
                <a:latin typeface="HG丸ｺﾞｼｯｸM-PRO" panose="020F0600000000000000" pitchFamily="50" charset="-128"/>
                <a:ea typeface="HG丸ｺﾞｼｯｸM-PRO" panose="020F0600000000000000" pitchFamily="50" charset="-128"/>
              </a:rPr>
              <a:t>で減少し、</a:t>
            </a:r>
            <a:r>
              <a:rPr lang="en-US" altLang="ja-JP" sz="2200" dirty="0">
                <a:latin typeface="HG丸ｺﾞｼｯｸM-PRO" panose="020F0600000000000000" pitchFamily="50" charset="-128"/>
                <a:ea typeface="HG丸ｺﾞｼｯｸM-PRO" panose="020F0600000000000000" pitchFamily="50" charset="-128"/>
              </a:rPr>
              <a:t>2017</a:t>
            </a:r>
            <a:r>
              <a:rPr lang="ja-JP" altLang="en-US" sz="2200" dirty="0">
                <a:latin typeface="HG丸ｺﾞｼｯｸM-PRO" panose="020F0600000000000000" pitchFamily="50" charset="-128"/>
                <a:ea typeface="HG丸ｺﾞｼｯｸM-PRO" panose="020F0600000000000000" pitchFamily="50" charset="-128"/>
              </a:rPr>
              <a:t>年は</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17.4</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％に増加した</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180975" marR="0" lvl="0" indent="-180975" algn="l" defTabSz="957263" rtl="0" eaLnBrk="0" fontAlgn="base" latinLnBrk="0" hangingPunct="1">
              <a:lnSpc>
                <a:spcPct val="120000"/>
              </a:lnSpc>
              <a:spcBef>
                <a:spcPct val="2000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年は原因分析報告書の未送付事例が多いため、傾向の解釈には留意する必要がある。</a:t>
            </a:r>
            <a:endPar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タイトル 3">
            <a:extLst>
              <a:ext uri="{FF2B5EF4-FFF2-40B4-BE49-F238E27FC236}">
                <a16:creationId xmlns:a16="http://schemas.microsoft.com/office/drawing/2014/main" id="{BBEC1BD6-CB4C-406F-A1AA-907ECA34C7E9}"/>
              </a:ext>
            </a:extLst>
          </p:cNvPr>
          <p:cNvSpPr>
            <a:spLocks noGrp="1"/>
          </p:cNvSpPr>
          <p:nvPr>
            <p:ph type="title"/>
          </p:nvPr>
        </p:nvSpPr>
        <p:spPr>
          <a:xfrm>
            <a:off x="2084695" y="342975"/>
            <a:ext cx="5733435" cy="650725"/>
          </a:xfrm>
        </p:spPr>
        <p:txBody>
          <a:bodyPr/>
          <a:lstStyle/>
          <a:p>
            <a:r>
              <a:rPr lang="ja-JP" altLang="en-US" dirty="0"/>
              <a:t>診療録等の記載について③</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65</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377978233"/>
      </p:ext>
    </p:extLst>
  </p:cSld>
  <p:clrMapOvr>
    <a:masterClrMapping/>
  </p:clrMapOvr>
  <p:extLst>
    <p:ext uri="{6950BFC3-D8DA-4A85-94F7-54DA5524770B}">
      <p188:commentRel xmlns:p188="http://schemas.microsoft.com/office/powerpoint/2018/8/main" r:id="rId3"/>
    </p:ext>
  </p:extLs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subTitle" idx="4294967295"/>
          </p:nvPr>
        </p:nvSpPr>
        <p:spPr>
          <a:xfrm>
            <a:off x="199678" y="2582054"/>
            <a:ext cx="9158287" cy="1752600"/>
          </a:xfrm>
        </p:spPr>
        <p:txBody>
          <a:bodyPr anchor="ctr"/>
          <a:lstStyle/>
          <a:p>
            <a:pPr marL="0" indent="0" algn="ctr" eaLnBrk="1" hangingPunct="1">
              <a:lnSpc>
                <a:spcPct val="90000"/>
              </a:lnSpc>
              <a:buFontTx/>
              <a:buNone/>
            </a:pPr>
            <a:r>
              <a:rPr lang="ja-JP" altLang="en-US" sz="5400" dirty="0">
                <a:latin typeface="+mj-ea"/>
                <a:ea typeface="+mj-ea"/>
              </a:rPr>
              <a:t>資料</a:t>
            </a:r>
            <a:endParaRPr lang="en-US" altLang="ja-JP" sz="5400" dirty="0">
              <a:solidFill>
                <a:srgbClr val="EC9E02"/>
              </a:solidFill>
              <a:latin typeface="+mj-ea"/>
              <a:ea typeface="+mj-ea"/>
            </a:endParaRPr>
          </a:p>
          <a:p>
            <a:pPr marL="0" indent="0" algn="ctr" eaLnBrk="1" hangingPunct="1">
              <a:lnSpc>
                <a:spcPct val="90000"/>
              </a:lnSpc>
              <a:buFontTx/>
              <a:buNone/>
            </a:pPr>
            <a:r>
              <a:rPr lang="ja-JP" altLang="en-US" sz="5400" dirty="0">
                <a:latin typeface="+mj-ea"/>
                <a:ea typeface="+mj-ea"/>
              </a:rPr>
              <a:t>分析対象事例の概況</a:t>
            </a:r>
          </a:p>
        </p:txBody>
      </p:sp>
      <p:sp>
        <p:nvSpPr>
          <p:cNvPr id="2" name="スライド番号プレースホルダー 1">
            <a:extLst>
              <a:ext uri="{FF2B5EF4-FFF2-40B4-BE49-F238E27FC236}">
                <a16:creationId xmlns:a16="http://schemas.microsoft.com/office/drawing/2014/main" id="{D4FA7326-CD95-4AC5-911F-1B31A7007967}"/>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66</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 name="Rectangle 2">
            <a:extLst>
              <a:ext uri="{FF2B5EF4-FFF2-40B4-BE49-F238E27FC236}">
                <a16:creationId xmlns:a16="http://schemas.microsoft.com/office/drawing/2014/main" id="{0E003565-AA90-4E3C-A075-6A9BCC7AF5A5}"/>
              </a:ext>
            </a:extLst>
          </p:cNvPr>
          <p:cNvSpPr txBox="1">
            <a:spLocks noChangeArrowheads="1"/>
          </p:cNvSpPr>
          <p:nvPr/>
        </p:nvSpPr>
        <p:spPr bwMode="auto">
          <a:xfrm>
            <a:off x="1999878" y="5103217"/>
            <a:ext cx="7663111" cy="60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bodyPr>
          <a:lst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r" defTabSz="957263" rtl="0" eaLnBrk="1" fontAlgn="base" latinLnBrk="0" hangingPunct="1">
              <a:lnSpc>
                <a:spcPct val="9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lang="en-US" altLang="ja-JP" sz="1800" dirty="0">
                <a:solidFill>
                  <a:srgbClr val="000000"/>
                </a:solidFill>
                <a:latin typeface="HG丸ｺﾞｼｯｸM-PRO"/>
                <a:ea typeface="HG丸ｺﾞｼｯｸM-PRO"/>
              </a:rPr>
              <a:t>62</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lang="en-US" altLang="ja-JP" sz="1800" dirty="0">
                <a:solidFill>
                  <a:srgbClr val="000000"/>
                </a:solidFill>
                <a:latin typeface="HG丸ｺﾞｼｯｸM-PRO"/>
                <a:ea typeface="HG丸ｺﾞｼｯｸM-PRO"/>
              </a:rPr>
              <a:t>81</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ページより</a:t>
            </a:r>
          </a:p>
        </p:txBody>
      </p:sp>
    </p:spTree>
    <p:extLst>
      <p:ext uri="{BB962C8B-B14F-4D97-AF65-F5344CB8AC3E}">
        <p14:creationId xmlns:p14="http://schemas.microsoft.com/office/powerpoint/2010/main" val="10062221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ja-JP" altLang="en-US" dirty="0"/>
              <a:t>集計対象</a:t>
            </a:r>
          </a:p>
        </p:txBody>
      </p:sp>
      <p:sp>
        <p:nvSpPr>
          <p:cNvPr id="2" name="スライド番号プレースホルダー 1">
            <a:extLst>
              <a:ext uri="{FF2B5EF4-FFF2-40B4-BE49-F238E27FC236}">
                <a16:creationId xmlns:a16="http://schemas.microsoft.com/office/drawing/2014/main" id="{35C3BA6A-DD1F-4029-A07C-C5531A4CEE7D}"/>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67</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24580" name="AutoShape 3"/>
          <p:cNvSpPr>
            <a:spLocks noChangeArrowheads="1"/>
          </p:cNvSpPr>
          <p:nvPr/>
        </p:nvSpPr>
        <p:spPr bwMode="auto">
          <a:xfrm>
            <a:off x="360000" y="1126800"/>
            <a:ext cx="9180000" cy="3028971"/>
          </a:xfrm>
          <a:prstGeom prst="roundRect">
            <a:avLst>
              <a:gd name="adj" fmla="val 12806"/>
            </a:avLst>
          </a:prstGeom>
          <a:solidFill>
            <a:srgbClr val="CCFFFF"/>
          </a:solidFill>
          <a:ln w="9525">
            <a:solidFill>
              <a:schemeClr val="tx1"/>
            </a:solidFill>
            <a:round/>
            <a:headEnd/>
            <a:tailEnd/>
          </a:ln>
        </p:spPr>
        <p:txBody>
          <a:bodyPr lIns="95793" tIns="47896" rIns="95793" bIns="47896" anchor="t" anchorCtr="0"/>
          <a:lstStyle>
            <a:lvl1pPr marL="269875" indent="-2698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9875" marR="0" lvl="0" indent="-269875" algn="l" defTabSz="957263" rtl="0" eaLnBrk="1" fontAlgn="base" latinLnBrk="0" hangingPunct="1">
              <a:lnSpc>
                <a:spcPct val="140000"/>
              </a:lnSpc>
              <a:spcBef>
                <a:spcPct val="20000"/>
              </a:spcBef>
              <a:spcAft>
                <a:spcPct val="0"/>
              </a:spcAft>
              <a:buClrTx/>
              <a:buSzTx/>
              <a:buFontTx/>
              <a:buNone/>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lang="en-US" altLang="ja-JP" sz="2200" dirty="0">
                <a:solidFill>
                  <a:srgbClr val="000000"/>
                </a:solidFill>
                <a:latin typeface="HG丸ｺﾞｼｯｸM-PRO" panose="020F0600000000000000" pitchFamily="50" charset="-128"/>
                <a:ea typeface="HG丸ｺﾞｼｯｸM-PRO" panose="020F0600000000000000" pitchFamily="50" charset="-128"/>
              </a:rPr>
              <a:t>14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回再発防止に関する報告書の分析対象事例は、本制度の補償対象となった脳性麻痺事例のうち、</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2022</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月末までに原因分析報告書を児・保護者および分娩機関に送付した事例</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3,442</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件である。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テキスト ボックス 4">
            <a:extLst>
              <a:ext uri="{FF2B5EF4-FFF2-40B4-BE49-F238E27FC236}">
                <a16:creationId xmlns:a16="http://schemas.microsoft.com/office/drawing/2014/main" id="{A9C30A10-0BA6-40EB-ADA1-613E05E48C0F}"/>
              </a:ext>
            </a:extLst>
          </p:cNvPr>
          <p:cNvSpPr txBox="1"/>
          <p:nvPr/>
        </p:nvSpPr>
        <p:spPr>
          <a:xfrm>
            <a:off x="786160" y="3306683"/>
            <a:ext cx="8486526" cy="523220"/>
          </a:xfrm>
          <a:prstGeom prst="rect">
            <a:avLst/>
          </a:prstGeom>
          <a:noFill/>
        </p:spPr>
        <p:txBody>
          <a:bodyPr wrap="square" rtlCol="0">
            <a:spAutoFit/>
          </a:bodyPr>
          <a:lstStyle/>
          <a:p>
            <a:pPr marL="182563" marR="0" lvl="0" indent="-182563"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表に記載している割合は、計算過程において四捨五入しているため、その合計が</a:t>
            </a: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％にならない場合がある。</a:t>
            </a:r>
            <a:endPar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1636289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700522" y="342975"/>
            <a:ext cx="2501781" cy="650725"/>
          </a:xfrm>
        </p:spPr>
        <p:txBody>
          <a:bodyPr/>
          <a:lstStyle/>
          <a:p>
            <a:pPr eaLnBrk="1" hangingPunct="1"/>
            <a:r>
              <a:rPr lang="ja-JP" altLang="en-US" dirty="0"/>
              <a:t>分娩の状況</a:t>
            </a:r>
          </a:p>
        </p:txBody>
      </p:sp>
      <p:sp>
        <p:nvSpPr>
          <p:cNvPr id="25603" name="AutoShape 3"/>
          <p:cNvSpPr>
            <a:spLocks noGrp="1" noChangeArrowheads="1"/>
          </p:cNvSpPr>
          <p:nvPr>
            <p:ph idx="1"/>
          </p:nvPr>
        </p:nvSpPr>
        <p:spPr>
          <a:xfrm>
            <a:off x="180000" y="1440000"/>
            <a:ext cx="3681560" cy="3502606"/>
          </a:xfrm>
          <a:prstGeom prst="wedgeRoundRectCallout">
            <a:avLst>
              <a:gd name="adj1" fmla="val 62942"/>
              <a:gd name="adj2" fmla="val -35328"/>
              <a:gd name="adj3" fmla="val 16667"/>
            </a:avLst>
          </a:prstGeom>
          <a:solidFill>
            <a:srgbClr val="CCFFFF"/>
          </a:solidFill>
          <a:ln>
            <a:solidFill>
              <a:schemeClr val="tx1"/>
            </a:solidFill>
            <a:miter lim="800000"/>
            <a:headEnd type="none" w="med" len="med"/>
            <a:tailEnd type="none" w="med" len="med"/>
          </a:ln>
        </p:spPr>
        <p:txBody>
          <a:bodyPr anchor="ctr"/>
          <a:lstStyle/>
          <a:p>
            <a:pPr eaLnBrk="1" hangingPunct="1">
              <a:lnSpc>
                <a:spcPct val="150000"/>
              </a:lnSpc>
              <a:buFontTx/>
              <a:buNone/>
            </a:pPr>
            <a:r>
              <a:rPr lang="ja-JP" altLang="en-US" sz="2200" dirty="0">
                <a:latin typeface="+mj-ea"/>
                <a:ea typeface="+mj-ea"/>
              </a:rPr>
              <a:t>・曜日別件数</a:t>
            </a:r>
          </a:p>
          <a:p>
            <a:pPr eaLnBrk="1" hangingPunct="1">
              <a:lnSpc>
                <a:spcPct val="150000"/>
              </a:lnSpc>
              <a:buFontTx/>
              <a:buNone/>
            </a:pPr>
            <a:r>
              <a:rPr lang="ja-JP" altLang="en-US" sz="2200" dirty="0">
                <a:latin typeface="+mj-ea"/>
                <a:ea typeface="+mj-ea"/>
              </a:rPr>
              <a:t>・出生時間別件数</a:t>
            </a:r>
          </a:p>
          <a:p>
            <a:pPr eaLnBrk="1" hangingPunct="1">
              <a:lnSpc>
                <a:spcPct val="150000"/>
              </a:lnSpc>
              <a:buFontTx/>
              <a:buNone/>
            </a:pPr>
            <a:r>
              <a:rPr lang="ja-JP" altLang="en-US" sz="2200" dirty="0">
                <a:latin typeface="+mj-ea"/>
                <a:ea typeface="+mj-ea"/>
              </a:rPr>
              <a:t>・</a:t>
            </a:r>
            <a:r>
              <a:rPr lang="ja-JP" altLang="en-US" sz="2200" u="sng" dirty="0">
                <a:latin typeface="+mj-ea"/>
                <a:ea typeface="+mj-ea"/>
              </a:rPr>
              <a:t>分娩週数別件数</a:t>
            </a:r>
          </a:p>
          <a:p>
            <a:pPr eaLnBrk="1" hangingPunct="1">
              <a:lnSpc>
                <a:spcPct val="150000"/>
              </a:lnSpc>
              <a:buFontTx/>
              <a:buNone/>
            </a:pPr>
            <a:r>
              <a:rPr lang="ja-JP" altLang="en-US" sz="2200" dirty="0">
                <a:latin typeface="+mj-ea"/>
                <a:ea typeface="+mj-ea"/>
              </a:rPr>
              <a:t>・分娩機関区分別件数</a:t>
            </a:r>
            <a:endParaRPr lang="en-US" altLang="ja-JP" sz="2200" dirty="0">
              <a:latin typeface="+mj-ea"/>
              <a:ea typeface="+mj-ea"/>
            </a:endParaRPr>
          </a:p>
          <a:p>
            <a:pPr eaLnBrk="1" hangingPunct="1">
              <a:lnSpc>
                <a:spcPct val="150000"/>
              </a:lnSpc>
              <a:buFontTx/>
              <a:buNone/>
            </a:pPr>
            <a:r>
              <a:rPr lang="ja-JP" altLang="en-US" sz="2200" dirty="0">
                <a:latin typeface="+mj-ea"/>
                <a:ea typeface="+mj-ea"/>
              </a:rPr>
              <a:t>・都道府県別件数</a:t>
            </a:r>
          </a:p>
        </p:txBody>
      </p:sp>
      <p:sp>
        <p:nvSpPr>
          <p:cNvPr id="25605" name="Rectangle 57"/>
          <p:cNvSpPr>
            <a:spLocks noChangeArrowheads="1"/>
          </p:cNvSpPr>
          <p:nvPr/>
        </p:nvSpPr>
        <p:spPr bwMode="auto">
          <a:xfrm>
            <a:off x="4428903" y="1177289"/>
            <a:ext cx="30909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Ⅰ</a:t>
            </a:r>
            <a:r>
              <a:rPr lang="ja-JP" altLang="en-US" sz="2000" dirty="0">
                <a:solidFill>
                  <a:srgbClr val="000000"/>
                </a:solidFill>
                <a:latin typeface="HG丸ｺﾞｼｯｸM-PRO"/>
                <a:ea typeface="HG丸ｺﾞｼｯｸM-PRO"/>
              </a:rPr>
              <a:t>－</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３ 分娩週数別件数</a:t>
            </a:r>
          </a:p>
        </p:txBody>
      </p:sp>
      <p:sp>
        <p:nvSpPr>
          <p:cNvPr id="2" name="スライド番号プレースホルダー 1">
            <a:extLst>
              <a:ext uri="{FF2B5EF4-FFF2-40B4-BE49-F238E27FC236}">
                <a16:creationId xmlns:a16="http://schemas.microsoft.com/office/drawing/2014/main" id="{A30D86E4-0C93-4C2A-AE7C-E35F4307771C}"/>
              </a:ext>
            </a:extLst>
          </p:cNvPr>
          <p:cNvSpPr>
            <a:spLocks noGrp="1"/>
          </p:cNvSpPr>
          <p:nvPr>
            <p:ph type="sldNum" sz="quarter" idx="12"/>
          </p:nvPr>
        </p:nvSpPr>
        <p:spPr>
          <a:xfrm>
            <a:off x="7567613" y="6500813"/>
            <a:ext cx="2311400" cy="476250"/>
          </a:xfrm>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68</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9" name="Rectangle 57">
            <a:extLst>
              <a:ext uri="{FF2B5EF4-FFF2-40B4-BE49-F238E27FC236}">
                <a16:creationId xmlns:a16="http://schemas.microsoft.com/office/drawing/2014/main" id="{77EA3486-BD93-4CFD-B259-F2A934444983}"/>
              </a:ext>
            </a:extLst>
          </p:cNvPr>
          <p:cNvSpPr>
            <a:spLocks noChangeArrowheads="1"/>
          </p:cNvSpPr>
          <p:nvPr/>
        </p:nvSpPr>
        <p:spPr bwMode="auto">
          <a:xfrm>
            <a:off x="5965420" y="6166098"/>
            <a:ext cx="352329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14</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lang="en-US" altLang="ja-JP" sz="900" dirty="0">
                <a:solidFill>
                  <a:srgbClr val="000000"/>
                </a:solidFill>
                <a:latin typeface="HG丸ｺﾞｼｯｸM-PRO"/>
                <a:ea typeface="HG丸ｺﾞｼｯｸM-PRO"/>
              </a:rPr>
              <a:t>63</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sp>
        <p:nvSpPr>
          <p:cNvPr id="3" name="テキスト ボックス 2">
            <a:extLst>
              <a:ext uri="{FF2B5EF4-FFF2-40B4-BE49-F238E27FC236}">
                <a16:creationId xmlns:a16="http://schemas.microsoft.com/office/drawing/2014/main" id="{ACE29BFA-8BE6-4B7F-AEEE-44A8477CB045}"/>
              </a:ext>
            </a:extLst>
          </p:cNvPr>
          <p:cNvSpPr txBox="1">
            <a:spLocks/>
          </p:cNvSpPr>
          <p:nvPr/>
        </p:nvSpPr>
        <p:spPr>
          <a:xfrm>
            <a:off x="66090" y="5013970"/>
            <a:ext cx="3950012"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Ⅰ</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1</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5</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P62</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lang="en-US" altLang="ja-JP" sz="1600" dirty="0">
                <a:solidFill>
                  <a:srgbClr val="000000"/>
                </a:solidFill>
                <a:latin typeface="HG丸ｺﾞｼｯｸM-PRO"/>
                <a:ea typeface="HG丸ｺﾞｼｯｸM-PRO"/>
              </a:rPr>
              <a:t>64</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endPar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pic>
        <p:nvPicPr>
          <p:cNvPr id="7" name="図 6">
            <a:extLst>
              <a:ext uri="{FF2B5EF4-FFF2-40B4-BE49-F238E27FC236}">
                <a16:creationId xmlns:a16="http://schemas.microsoft.com/office/drawing/2014/main" id="{79EBD7A6-3465-0A69-0F52-47182FD40CE9}"/>
              </a:ext>
            </a:extLst>
          </p:cNvPr>
          <p:cNvPicPr>
            <a:picLocks noChangeAspect="1"/>
          </p:cNvPicPr>
          <p:nvPr/>
        </p:nvPicPr>
        <p:blipFill>
          <a:blip r:embed="rId4"/>
          <a:stretch>
            <a:fillRect/>
          </a:stretch>
        </p:blipFill>
        <p:spPr>
          <a:xfrm>
            <a:off x="4428903" y="1701602"/>
            <a:ext cx="4838681" cy="4478034"/>
          </a:xfrm>
          <a:prstGeom prst="rect">
            <a:avLst/>
          </a:prstGeom>
        </p:spPr>
      </p:pic>
    </p:spTree>
    <p:extLst>
      <p:ext uri="{BB962C8B-B14F-4D97-AF65-F5344CB8AC3E}">
        <p14:creationId xmlns:p14="http://schemas.microsoft.com/office/powerpoint/2010/main" val="210822481"/>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936B454-679B-4552-A369-A2061EB4B41A}"/>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 name="Rectangle 2">
            <a:extLst>
              <a:ext uri="{FF2B5EF4-FFF2-40B4-BE49-F238E27FC236}">
                <a16:creationId xmlns:a16="http://schemas.microsoft.com/office/drawing/2014/main" id="{C7F3F139-9841-420A-9AAC-B5E10E0CB182}"/>
              </a:ext>
            </a:extLst>
          </p:cNvPr>
          <p:cNvSpPr txBox="1">
            <a:spLocks noChangeArrowheads="1"/>
          </p:cNvSpPr>
          <p:nvPr/>
        </p:nvSpPr>
        <p:spPr>
          <a:xfrm>
            <a:off x="1234481" y="333450"/>
            <a:ext cx="7488832"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HG丸ｺﾞｼｯｸM-PRO"/>
                <a:ea typeface="HG丸ｺﾞｼｯｸM-PRO"/>
                <a:cs typeface="+mj-cs"/>
              </a:rPr>
              <a:t>産科医療補償制度の補償対象者</a:t>
            </a:r>
          </a:p>
        </p:txBody>
      </p:sp>
      <p:sp>
        <p:nvSpPr>
          <p:cNvPr id="4" name="テキスト ボックス 3">
            <a:extLst>
              <a:ext uri="{FF2B5EF4-FFF2-40B4-BE49-F238E27FC236}">
                <a16:creationId xmlns:a16="http://schemas.microsoft.com/office/drawing/2014/main" id="{25C1F0A6-1966-4673-B970-E84F5D579AD6}"/>
              </a:ext>
            </a:extLst>
          </p:cNvPr>
          <p:cNvSpPr txBox="1"/>
          <p:nvPr/>
        </p:nvSpPr>
        <p:spPr>
          <a:xfrm>
            <a:off x="451705" y="1125187"/>
            <a:ext cx="9001001"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2009</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年</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1</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月</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1</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日以降に出生した児で、次の基準を全て満たす場合、補償対象となる。</a:t>
            </a:r>
          </a:p>
        </p:txBody>
      </p:sp>
      <p:graphicFrame>
        <p:nvGraphicFramePr>
          <p:cNvPr id="6" name="表 6">
            <a:extLst>
              <a:ext uri="{FF2B5EF4-FFF2-40B4-BE49-F238E27FC236}">
                <a16:creationId xmlns:a16="http://schemas.microsoft.com/office/drawing/2014/main" id="{653954A2-8EF3-4DC8-A67F-C475DEDD6D5E}"/>
              </a:ext>
            </a:extLst>
          </p:cNvPr>
          <p:cNvGraphicFramePr>
            <a:graphicFrameLocks noGrp="1"/>
          </p:cNvGraphicFramePr>
          <p:nvPr/>
        </p:nvGraphicFramePr>
        <p:xfrm>
          <a:off x="487710" y="1571463"/>
          <a:ext cx="8640960" cy="1619867"/>
        </p:xfrm>
        <a:graphic>
          <a:graphicData uri="http://schemas.openxmlformats.org/drawingml/2006/table">
            <a:tbl>
              <a:tblPr firstRow="1" bandRow="1">
                <a:tableStyleId>{5C22544A-7EE6-4342-B048-85BDC9FD1C3A}</a:tableStyleId>
              </a:tblPr>
              <a:tblGrid>
                <a:gridCol w="8640960">
                  <a:extLst>
                    <a:ext uri="{9D8B030D-6E8A-4147-A177-3AD203B41FA5}">
                      <a16:colId xmlns:a16="http://schemas.microsoft.com/office/drawing/2014/main" val="3568532921"/>
                    </a:ext>
                  </a:extLst>
                </a:gridCol>
              </a:tblGrid>
              <a:tr h="1619867">
                <a:tc>
                  <a:txBody>
                    <a:bodyPr/>
                    <a:lstStyle/>
                    <a:p>
                      <a:pPr marL="625475" indent="-625475">
                        <a:lnSpc>
                          <a:spcPct val="150000"/>
                        </a:lnSpc>
                      </a:pPr>
                      <a:r>
                        <a:rPr kumimoji="1" lang="en-US" altLang="ja-JP"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2009</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年</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1</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月</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1</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日から</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2014</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年</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12</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月</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31</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日まで</a:t>
                      </a:r>
                      <a:r>
                        <a:rPr kumimoji="1" lang="ja-JP" altLang="en-US" b="0" dirty="0">
                          <a:solidFill>
                            <a:schemeClr val="tx1"/>
                          </a:solidFill>
                          <a:latin typeface="HG丸ｺﾞｼｯｸM-PRO" panose="020F0600000000000000" pitchFamily="50" charset="-128"/>
                          <a:ea typeface="HG丸ｺﾞｼｯｸM-PRO" panose="020F0600000000000000" pitchFamily="50" charset="-128"/>
                        </a:rPr>
                        <a:t>に出生した児の場合</a:t>
                      </a:r>
                      <a:r>
                        <a:rPr kumimoji="1" lang="en-US" altLang="ja-JP" b="0" dirty="0">
                          <a:solidFill>
                            <a:schemeClr val="tx1"/>
                          </a:solidFill>
                          <a:latin typeface="HG丸ｺﾞｼｯｸM-PRO" panose="020F0600000000000000" pitchFamily="50" charset="-128"/>
                          <a:ea typeface="HG丸ｺﾞｼｯｸM-PRO" panose="020F0600000000000000" pitchFamily="50" charset="-128"/>
                        </a:rPr>
                        <a:t>】</a:t>
                      </a: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）出生体重</a:t>
                      </a:r>
                      <a:r>
                        <a:rPr kumimoji="1" lang="en-US" altLang="ja-JP" sz="1600" b="1" dirty="0">
                          <a:solidFill>
                            <a:schemeClr val="tx1"/>
                          </a:solidFill>
                          <a:latin typeface="HG丸ｺﾞｼｯｸM-PRO" panose="020F0600000000000000" pitchFamily="50" charset="-128"/>
                          <a:ea typeface="HG丸ｺﾞｼｯｸM-PRO" panose="020F0600000000000000" pitchFamily="50" charset="-128"/>
                        </a:rPr>
                        <a:t>2,000g</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以上かつ在胎週数</a:t>
                      </a:r>
                      <a:r>
                        <a:rPr kumimoji="1" lang="en-US" altLang="ja-JP" sz="1600" b="1" dirty="0">
                          <a:solidFill>
                            <a:schemeClr val="tx1"/>
                          </a:solidFill>
                          <a:latin typeface="HG丸ｺﾞｼｯｸM-PRO" panose="020F0600000000000000" pitchFamily="50" charset="-128"/>
                          <a:ea typeface="HG丸ｺﾞｼｯｸM-PRO" panose="020F0600000000000000" pitchFamily="50" charset="-128"/>
                        </a:rPr>
                        <a:t>33</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週</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以上、または在胎週数</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28</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週以上で</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所定の要件</a:t>
                      </a:r>
                      <a:endParaRPr kumimoji="1"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）先天性や新生児期の要因によらない脳性麻痺</a:t>
                      </a:r>
                      <a:endParaRPr kumimoji="1" lang="en-US" altLang="ja-JP" sz="1600" b="0" dirty="0">
                        <a:solidFill>
                          <a:schemeClr val="tx1"/>
                        </a:solidFill>
                        <a:latin typeface="HG丸ｺﾞｼｯｸM-PRO" panose="020F0600000000000000" pitchFamily="50" charset="-128"/>
                        <a:ea typeface="HG丸ｺﾞｼｯｸM-PRO" panose="020F0600000000000000" pitchFamily="50" charset="-128"/>
                      </a:endParaRP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）身体障害者障害程度等級</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級または</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級相当の脳性麻痺</a:t>
                      </a:r>
                      <a:endParaRPr kumimoji="1" lang="en-US" altLang="ja-JP" sz="16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4146326973"/>
                  </a:ext>
                </a:extLst>
              </a:tr>
            </a:tbl>
          </a:graphicData>
        </a:graphic>
      </p:graphicFrame>
      <p:graphicFrame>
        <p:nvGraphicFramePr>
          <p:cNvPr id="8" name="表 6">
            <a:extLst>
              <a:ext uri="{FF2B5EF4-FFF2-40B4-BE49-F238E27FC236}">
                <a16:creationId xmlns:a16="http://schemas.microsoft.com/office/drawing/2014/main" id="{578F1CB1-F14A-4B13-A2C2-63C5E344D670}"/>
              </a:ext>
            </a:extLst>
          </p:cNvPr>
          <p:cNvGraphicFramePr>
            <a:graphicFrameLocks noGrp="1"/>
          </p:cNvGraphicFramePr>
          <p:nvPr/>
        </p:nvGraphicFramePr>
        <p:xfrm>
          <a:off x="487710" y="4923274"/>
          <a:ext cx="8640960" cy="1619868"/>
        </p:xfrm>
        <a:graphic>
          <a:graphicData uri="http://schemas.openxmlformats.org/drawingml/2006/table">
            <a:tbl>
              <a:tblPr firstRow="1" bandRow="1">
                <a:tableStyleId>{5C22544A-7EE6-4342-B048-85BDC9FD1C3A}</a:tableStyleId>
              </a:tblPr>
              <a:tblGrid>
                <a:gridCol w="8640960">
                  <a:extLst>
                    <a:ext uri="{9D8B030D-6E8A-4147-A177-3AD203B41FA5}">
                      <a16:colId xmlns:a16="http://schemas.microsoft.com/office/drawing/2014/main" val="3568532921"/>
                    </a:ext>
                  </a:extLst>
                </a:gridCol>
              </a:tblGrid>
              <a:tr h="1619868">
                <a:tc>
                  <a:txBody>
                    <a:bodyPr/>
                    <a:lstStyle/>
                    <a:p>
                      <a:pPr marL="625475" indent="-625475">
                        <a:lnSpc>
                          <a:spcPct val="150000"/>
                        </a:lnSpc>
                      </a:pPr>
                      <a:r>
                        <a:rPr kumimoji="1" lang="en-US" altLang="ja-JP"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b="1" dirty="0">
                          <a:solidFill>
                            <a:srgbClr val="FF0000"/>
                          </a:solidFill>
                          <a:latin typeface="HG丸ｺﾞｼｯｸM-PRO" panose="020F0600000000000000" pitchFamily="50" charset="-128"/>
                          <a:ea typeface="HG丸ｺﾞｼｯｸM-PRO" panose="020F0600000000000000" pitchFamily="50" charset="-128"/>
                        </a:rPr>
                        <a:t>2022</a:t>
                      </a:r>
                      <a:r>
                        <a:rPr kumimoji="1" lang="ja-JP" altLang="en-US" b="1" dirty="0">
                          <a:solidFill>
                            <a:srgbClr val="FF0000"/>
                          </a:solidFill>
                          <a:latin typeface="HG丸ｺﾞｼｯｸM-PRO" panose="020F0600000000000000" pitchFamily="50" charset="-128"/>
                          <a:ea typeface="HG丸ｺﾞｼｯｸM-PRO" panose="020F0600000000000000" pitchFamily="50" charset="-128"/>
                        </a:rPr>
                        <a:t>年</a:t>
                      </a:r>
                      <a:r>
                        <a:rPr kumimoji="1" lang="en-US" altLang="ja-JP" b="1" dirty="0">
                          <a:solidFill>
                            <a:srgbClr val="FF0000"/>
                          </a:solidFill>
                          <a:latin typeface="HG丸ｺﾞｼｯｸM-PRO" panose="020F0600000000000000" pitchFamily="50" charset="-128"/>
                          <a:ea typeface="HG丸ｺﾞｼｯｸM-PRO" panose="020F0600000000000000" pitchFamily="50" charset="-128"/>
                        </a:rPr>
                        <a:t>1</a:t>
                      </a:r>
                      <a:r>
                        <a:rPr kumimoji="1" lang="ja-JP" altLang="en-US" b="1" dirty="0">
                          <a:solidFill>
                            <a:srgbClr val="FF0000"/>
                          </a:solidFill>
                          <a:latin typeface="HG丸ｺﾞｼｯｸM-PRO" panose="020F0600000000000000" pitchFamily="50" charset="-128"/>
                          <a:ea typeface="HG丸ｺﾞｼｯｸM-PRO" panose="020F0600000000000000" pitchFamily="50" charset="-128"/>
                        </a:rPr>
                        <a:t>月</a:t>
                      </a:r>
                      <a:r>
                        <a:rPr kumimoji="1" lang="en-US" altLang="ja-JP" b="1" dirty="0">
                          <a:solidFill>
                            <a:srgbClr val="FF0000"/>
                          </a:solidFill>
                          <a:latin typeface="HG丸ｺﾞｼｯｸM-PRO" panose="020F0600000000000000" pitchFamily="50" charset="-128"/>
                          <a:ea typeface="HG丸ｺﾞｼｯｸM-PRO" panose="020F0600000000000000" pitchFamily="50" charset="-128"/>
                        </a:rPr>
                        <a:t>1</a:t>
                      </a:r>
                      <a:r>
                        <a:rPr kumimoji="1" lang="ja-JP" altLang="en-US" b="1" dirty="0">
                          <a:solidFill>
                            <a:srgbClr val="FF0000"/>
                          </a:solidFill>
                          <a:latin typeface="HG丸ｺﾞｼｯｸM-PRO" panose="020F0600000000000000" pitchFamily="50" charset="-128"/>
                          <a:ea typeface="HG丸ｺﾞｼｯｸM-PRO" panose="020F0600000000000000" pitchFamily="50" charset="-128"/>
                        </a:rPr>
                        <a:t>日以降</a:t>
                      </a:r>
                      <a:r>
                        <a:rPr kumimoji="1" lang="ja-JP" altLang="en-US" b="0" dirty="0">
                          <a:solidFill>
                            <a:schemeClr val="tx1"/>
                          </a:solidFill>
                          <a:latin typeface="HG丸ｺﾞｼｯｸM-PRO" panose="020F0600000000000000" pitchFamily="50" charset="-128"/>
                          <a:ea typeface="HG丸ｺﾞｼｯｸM-PRO" panose="020F0600000000000000" pitchFamily="50" charset="-128"/>
                        </a:rPr>
                        <a:t>に出生した児の場合</a:t>
                      </a:r>
                      <a:r>
                        <a:rPr kumimoji="1" lang="en-US" altLang="ja-JP" b="0" dirty="0">
                          <a:solidFill>
                            <a:schemeClr val="tx1"/>
                          </a:solidFill>
                          <a:latin typeface="HG丸ｺﾞｼｯｸM-PRO" panose="020F0600000000000000" pitchFamily="50" charset="-128"/>
                          <a:ea typeface="HG丸ｺﾞｼｯｸM-PRO" panose="020F0600000000000000" pitchFamily="50" charset="-128"/>
                        </a:rPr>
                        <a:t>】</a:t>
                      </a: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）在胎週数</a:t>
                      </a:r>
                      <a:r>
                        <a:rPr kumimoji="1" lang="en-US" altLang="ja-JP" sz="1600" b="1" dirty="0">
                          <a:solidFill>
                            <a:schemeClr val="tx1"/>
                          </a:solidFill>
                          <a:latin typeface="HG丸ｺﾞｼｯｸM-PRO" panose="020F0600000000000000" pitchFamily="50" charset="-128"/>
                          <a:ea typeface="HG丸ｺﾞｼｯｸM-PRO" panose="020F0600000000000000" pitchFamily="50" charset="-128"/>
                        </a:rPr>
                        <a:t>28</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週</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以上</a:t>
                      </a:r>
                      <a:endParaRPr kumimoji="1"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）先天性や新生児期の要因によらない脳性麻痺</a:t>
                      </a:r>
                      <a:endParaRPr kumimoji="1" lang="en-US" altLang="ja-JP" sz="1600" b="0" dirty="0">
                        <a:solidFill>
                          <a:schemeClr val="tx1"/>
                        </a:solidFill>
                        <a:latin typeface="HG丸ｺﾞｼｯｸM-PRO" panose="020F0600000000000000" pitchFamily="50" charset="-128"/>
                        <a:ea typeface="HG丸ｺﾞｼｯｸM-PRO" panose="020F0600000000000000" pitchFamily="50" charset="-128"/>
                      </a:endParaRP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）身体障害者障害程度等級</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級または</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級相当の脳性麻痺</a:t>
                      </a:r>
                      <a:endParaRPr kumimoji="1" lang="en-US" altLang="ja-JP" sz="16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FF"/>
                    </a:solidFill>
                  </a:tcPr>
                </a:tc>
                <a:extLst>
                  <a:ext uri="{0D108BD9-81ED-4DB2-BD59-A6C34878D82A}">
                    <a16:rowId xmlns:a16="http://schemas.microsoft.com/office/drawing/2014/main" val="4146326973"/>
                  </a:ext>
                </a:extLst>
              </a:tr>
            </a:tbl>
          </a:graphicData>
        </a:graphic>
      </p:graphicFrame>
      <p:sp>
        <p:nvSpPr>
          <p:cNvPr id="10" name="正方形/長方形 9">
            <a:extLst>
              <a:ext uri="{FF2B5EF4-FFF2-40B4-BE49-F238E27FC236}">
                <a16:creationId xmlns:a16="http://schemas.microsoft.com/office/drawing/2014/main" id="{C16D4690-9BF2-41DC-9DB5-3C20427EE714}"/>
              </a:ext>
            </a:extLst>
          </p:cNvPr>
          <p:cNvSpPr/>
          <p:nvPr/>
        </p:nvSpPr>
        <p:spPr>
          <a:xfrm>
            <a:off x="3728070" y="6543142"/>
            <a:ext cx="5519689" cy="2616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100" b="0" i="0" u="none" strike="noStrike" kern="1200" cap="none" spc="0" normalizeH="0" baseline="0" noProof="0" dirty="0">
                <a:ln>
                  <a:noFill/>
                </a:ln>
                <a:solidFill>
                  <a:srgbClr val="000000"/>
                </a:solidFill>
                <a:effectLst/>
                <a:uLnTx/>
                <a:uFillTx/>
                <a:latin typeface="HG丸ｺﾞｼｯｸM-PRO"/>
                <a:ea typeface="HG丸ｺﾞｼｯｸM-PRO"/>
                <a:cs typeface="+mn-cs"/>
              </a:rPr>
              <a:t>所定の要件等の詳細については、産科医療補償制度のホームページに掲載している。</a:t>
            </a:r>
          </a:p>
        </p:txBody>
      </p:sp>
      <p:graphicFrame>
        <p:nvGraphicFramePr>
          <p:cNvPr id="9" name="表 6">
            <a:extLst>
              <a:ext uri="{FF2B5EF4-FFF2-40B4-BE49-F238E27FC236}">
                <a16:creationId xmlns:a16="http://schemas.microsoft.com/office/drawing/2014/main" id="{C966BDFA-EDE2-451C-9570-2D1C440D1D84}"/>
              </a:ext>
            </a:extLst>
          </p:cNvPr>
          <p:cNvGraphicFramePr>
            <a:graphicFrameLocks noGrp="1"/>
          </p:cNvGraphicFramePr>
          <p:nvPr/>
        </p:nvGraphicFramePr>
        <p:xfrm>
          <a:off x="487710" y="3243991"/>
          <a:ext cx="8640960" cy="1619868"/>
        </p:xfrm>
        <a:graphic>
          <a:graphicData uri="http://schemas.openxmlformats.org/drawingml/2006/table">
            <a:tbl>
              <a:tblPr firstRow="1" bandRow="1">
                <a:tableStyleId>{5C22544A-7EE6-4342-B048-85BDC9FD1C3A}</a:tableStyleId>
              </a:tblPr>
              <a:tblGrid>
                <a:gridCol w="8640960">
                  <a:extLst>
                    <a:ext uri="{9D8B030D-6E8A-4147-A177-3AD203B41FA5}">
                      <a16:colId xmlns:a16="http://schemas.microsoft.com/office/drawing/2014/main" val="3568532921"/>
                    </a:ext>
                  </a:extLst>
                </a:gridCol>
              </a:tblGrid>
              <a:tr h="1619868">
                <a:tc>
                  <a:txBody>
                    <a:bodyPr/>
                    <a:lstStyle/>
                    <a:p>
                      <a:pPr marL="625475" indent="-625475">
                        <a:lnSpc>
                          <a:spcPct val="150000"/>
                        </a:lnSpc>
                      </a:pPr>
                      <a:r>
                        <a:rPr kumimoji="1" lang="en-US" altLang="ja-JP"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2015</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年</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1</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月</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1</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日から</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2021</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年</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12</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月</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31</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日まで</a:t>
                      </a:r>
                      <a:r>
                        <a:rPr kumimoji="1" lang="ja-JP" altLang="en-US" b="0" dirty="0">
                          <a:solidFill>
                            <a:schemeClr val="tx1"/>
                          </a:solidFill>
                          <a:latin typeface="HG丸ｺﾞｼｯｸM-PRO" panose="020F0600000000000000" pitchFamily="50" charset="-128"/>
                          <a:ea typeface="HG丸ｺﾞｼｯｸM-PRO" panose="020F0600000000000000" pitchFamily="50" charset="-128"/>
                        </a:rPr>
                        <a:t>に出生した児の場合</a:t>
                      </a:r>
                      <a:r>
                        <a:rPr kumimoji="1" lang="en-US" altLang="ja-JP" b="0" dirty="0">
                          <a:solidFill>
                            <a:schemeClr val="tx1"/>
                          </a:solidFill>
                          <a:latin typeface="HG丸ｺﾞｼｯｸM-PRO" panose="020F0600000000000000" pitchFamily="50" charset="-128"/>
                          <a:ea typeface="HG丸ｺﾞｼｯｸM-PRO" panose="020F0600000000000000" pitchFamily="50" charset="-128"/>
                        </a:rPr>
                        <a:t>】</a:t>
                      </a: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）出生体重</a:t>
                      </a:r>
                      <a:r>
                        <a:rPr kumimoji="1" lang="en-US" altLang="ja-JP" sz="1600" b="1" dirty="0">
                          <a:solidFill>
                            <a:schemeClr val="tx1"/>
                          </a:solidFill>
                          <a:latin typeface="HG丸ｺﾞｼｯｸM-PRO" panose="020F0600000000000000" pitchFamily="50" charset="-128"/>
                          <a:ea typeface="HG丸ｺﾞｼｯｸM-PRO" panose="020F0600000000000000" pitchFamily="50" charset="-128"/>
                        </a:rPr>
                        <a:t>1,400g</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以上かつ在胎週数</a:t>
                      </a:r>
                      <a:r>
                        <a:rPr kumimoji="1" lang="en-US" altLang="ja-JP" sz="1600" b="1" dirty="0">
                          <a:solidFill>
                            <a:schemeClr val="tx1"/>
                          </a:solidFill>
                          <a:latin typeface="HG丸ｺﾞｼｯｸM-PRO" panose="020F0600000000000000" pitchFamily="50" charset="-128"/>
                          <a:ea typeface="HG丸ｺﾞｼｯｸM-PRO" panose="020F0600000000000000" pitchFamily="50" charset="-128"/>
                        </a:rPr>
                        <a:t>32</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週</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以上、または在胎週数</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28</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週以上で</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所定の要件</a:t>
                      </a:r>
                      <a:endParaRPr kumimoji="1"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）先天性や新生児期の要因によらない脳性麻痺</a:t>
                      </a:r>
                      <a:endParaRPr kumimoji="1" lang="en-US" altLang="ja-JP" sz="1600" b="0" dirty="0">
                        <a:solidFill>
                          <a:schemeClr val="tx1"/>
                        </a:solidFill>
                        <a:latin typeface="HG丸ｺﾞｼｯｸM-PRO" panose="020F0600000000000000" pitchFamily="50" charset="-128"/>
                        <a:ea typeface="HG丸ｺﾞｼｯｸM-PRO" panose="020F0600000000000000" pitchFamily="50" charset="-128"/>
                      </a:endParaRP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）身体障害者障害程度等級</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級または</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級相当の脳性麻痺</a:t>
                      </a:r>
                      <a:endParaRPr kumimoji="1" lang="en-US" altLang="ja-JP" sz="16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4146326973"/>
                  </a:ext>
                </a:extLst>
              </a:tr>
            </a:tbl>
          </a:graphicData>
        </a:graphic>
      </p:graphicFrame>
    </p:spTree>
    <p:extLst>
      <p:ext uri="{BB962C8B-B14F-4D97-AF65-F5344CB8AC3E}">
        <p14:creationId xmlns:p14="http://schemas.microsoft.com/office/powerpoint/2010/main" val="11899666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086282" y="342975"/>
            <a:ext cx="5733435" cy="650725"/>
          </a:xfrm>
        </p:spPr>
        <p:txBody>
          <a:bodyPr/>
          <a:lstStyle/>
          <a:p>
            <a:pPr eaLnBrk="1" hangingPunct="1"/>
            <a:r>
              <a:rPr lang="ja-JP" altLang="en-US" dirty="0"/>
              <a:t>妊産婦等に関する基本情報</a:t>
            </a:r>
          </a:p>
        </p:txBody>
      </p:sp>
      <p:sp>
        <p:nvSpPr>
          <p:cNvPr id="26627" name="AutoShape 3"/>
          <p:cNvSpPr>
            <a:spLocks noGrp="1" noChangeArrowheads="1"/>
          </p:cNvSpPr>
          <p:nvPr>
            <p:ph idx="1"/>
          </p:nvPr>
        </p:nvSpPr>
        <p:spPr>
          <a:xfrm>
            <a:off x="180000" y="1440000"/>
            <a:ext cx="3803243" cy="4593008"/>
          </a:xfrm>
          <a:prstGeom prst="wedgeRoundRectCallout">
            <a:avLst>
              <a:gd name="adj1" fmla="val 57075"/>
              <a:gd name="adj2" fmla="val -42383"/>
              <a:gd name="adj3" fmla="val 16667"/>
            </a:avLst>
          </a:prstGeom>
          <a:solidFill>
            <a:srgbClr val="CCFFFF"/>
          </a:solidFill>
          <a:ln>
            <a:solidFill>
              <a:schemeClr val="tx1"/>
            </a:solidFill>
            <a:miter lim="800000"/>
            <a:headEnd type="none" w="med" len="med"/>
            <a:tailEnd type="none" w="med" len="med"/>
          </a:ln>
        </p:spPr>
        <p:txBody>
          <a:bodyPr lIns="54000" tIns="54000" rIns="54000" bIns="54000" anchor="ctr"/>
          <a:lstStyle/>
          <a:p>
            <a:pPr marL="257175" indent="-257175" eaLnBrk="1" hangingPunct="1">
              <a:lnSpc>
                <a:spcPct val="130000"/>
              </a:lnSpc>
              <a:buFontTx/>
              <a:buNone/>
              <a:tabLst>
                <a:tab pos="0" algn="l"/>
              </a:tabLst>
            </a:pPr>
            <a:r>
              <a:rPr lang="ja-JP" altLang="en-US" sz="1700" dirty="0">
                <a:latin typeface="+mj-ea"/>
                <a:ea typeface="+mj-ea"/>
              </a:rPr>
              <a:t>・</a:t>
            </a:r>
            <a:r>
              <a:rPr lang="ja-JP" altLang="en-US" sz="1700" u="sng" dirty="0">
                <a:latin typeface="+mj-ea"/>
                <a:ea typeface="+mj-ea"/>
              </a:rPr>
              <a:t>出産時における妊産婦の年齢</a:t>
            </a:r>
          </a:p>
          <a:p>
            <a:pPr marL="257175" indent="-257175" eaLnBrk="1" hangingPunct="1">
              <a:lnSpc>
                <a:spcPct val="130000"/>
              </a:lnSpc>
              <a:buFontTx/>
              <a:buNone/>
              <a:tabLst>
                <a:tab pos="0" algn="l"/>
              </a:tabLst>
            </a:pPr>
            <a:r>
              <a:rPr lang="ja-JP" altLang="en-US" sz="1700" dirty="0">
                <a:latin typeface="+mj-ea"/>
                <a:ea typeface="+mj-ea"/>
              </a:rPr>
              <a:t>・妊産婦の身長</a:t>
            </a:r>
          </a:p>
          <a:p>
            <a:pPr marL="257175" indent="-257175" eaLnBrk="1" hangingPunct="1">
              <a:lnSpc>
                <a:spcPct val="130000"/>
              </a:lnSpc>
              <a:buFontTx/>
              <a:buNone/>
              <a:tabLst>
                <a:tab pos="0" algn="l"/>
              </a:tabLst>
            </a:pPr>
            <a:r>
              <a:rPr lang="ja-JP" altLang="en-US" sz="1700" dirty="0">
                <a:latin typeface="+mj-ea"/>
                <a:ea typeface="+mj-ea"/>
              </a:rPr>
              <a:t>・</a:t>
            </a:r>
            <a:r>
              <a:rPr lang="ja-JP" altLang="en-US" sz="1700" spc="-70" dirty="0">
                <a:latin typeface="+mj-ea"/>
                <a:ea typeface="+mj-ea"/>
              </a:rPr>
              <a:t>非妊娠時・分娩時別妊産婦の体重</a:t>
            </a:r>
          </a:p>
          <a:p>
            <a:pPr marL="257175" indent="-257175" eaLnBrk="1" hangingPunct="1">
              <a:lnSpc>
                <a:spcPct val="130000"/>
              </a:lnSpc>
              <a:buFontTx/>
              <a:buNone/>
              <a:tabLst>
                <a:tab pos="0" algn="l"/>
              </a:tabLst>
            </a:pPr>
            <a:r>
              <a:rPr lang="ja-JP" altLang="en-US" sz="1700" dirty="0">
                <a:latin typeface="+mj-ea"/>
                <a:ea typeface="+mj-ea"/>
              </a:rPr>
              <a:t>・</a:t>
            </a:r>
            <a:r>
              <a:rPr lang="ja-JP" altLang="en-US" sz="1700" u="sng" dirty="0">
                <a:latin typeface="+mj-ea"/>
                <a:ea typeface="+mj-ea"/>
              </a:rPr>
              <a:t>非妊娠時における妊産婦の</a:t>
            </a:r>
            <a:r>
              <a:rPr lang="en-US" altLang="ja-JP" sz="1700" u="sng" dirty="0">
                <a:latin typeface="+mj-ea"/>
                <a:ea typeface="+mj-ea"/>
              </a:rPr>
              <a:t>BMI</a:t>
            </a:r>
            <a:endParaRPr lang="ja-JP" altLang="en-US" sz="1700" u="sng" dirty="0">
              <a:latin typeface="+mj-ea"/>
              <a:ea typeface="+mj-ea"/>
            </a:endParaRPr>
          </a:p>
          <a:p>
            <a:pPr marL="257175" indent="-257175" eaLnBrk="1" hangingPunct="1">
              <a:lnSpc>
                <a:spcPct val="130000"/>
              </a:lnSpc>
              <a:buFontTx/>
              <a:buNone/>
              <a:tabLst>
                <a:tab pos="0" algn="l"/>
              </a:tabLst>
            </a:pPr>
            <a:r>
              <a:rPr lang="ja-JP" altLang="en-US" sz="1700" dirty="0">
                <a:latin typeface="+mj-ea"/>
                <a:ea typeface="+mj-ea"/>
              </a:rPr>
              <a:t>・妊娠中の体重の増減</a:t>
            </a:r>
          </a:p>
          <a:p>
            <a:pPr marL="257175" indent="-257175" eaLnBrk="1" hangingPunct="1">
              <a:lnSpc>
                <a:spcPct val="130000"/>
              </a:lnSpc>
              <a:buFontTx/>
              <a:buNone/>
              <a:tabLst>
                <a:tab pos="0" algn="l"/>
              </a:tabLst>
            </a:pPr>
            <a:r>
              <a:rPr lang="ja-JP" altLang="en-US" sz="1700" dirty="0">
                <a:latin typeface="+mj-ea"/>
                <a:ea typeface="+mj-ea"/>
              </a:rPr>
              <a:t>・妊産婦の飲酒および喫煙の有無</a:t>
            </a:r>
          </a:p>
          <a:p>
            <a:pPr marL="257175" indent="-257175" eaLnBrk="1" hangingPunct="1">
              <a:lnSpc>
                <a:spcPct val="130000"/>
              </a:lnSpc>
              <a:buFontTx/>
              <a:buNone/>
              <a:tabLst>
                <a:tab pos="0" algn="l"/>
              </a:tabLst>
            </a:pPr>
            <a:r>
              <a:rPr lang="ja-JP" altLang="en-US" sz="1700" dirty="0">
                <a:latin typeface="+mj-ea"/>
                <a:ea typeface="+mj-ea"/>
              </a:rPr>
              <a:t>・妊産婦の既往</a:t>
            </a:r>
          </a:p>
          <a:p>
            <a:pPr marL="257175" indent="-257175" eaLnBrk="1" hangingPunct="1">
              <a:lnSpc>
                <a:spcPct val="130000"/>
              </a:lnSpc>
              <a:buFontTx/>
              <a:buNone/>
              <a:tabLst>
                <a:tab pos="0" algn="l"/>
              </a:tabLst>
            </a:pPr>
            <a:r>
              <a:rPr lang="ja-JP" altLang="en-US" sz="1700" dirty="0">
                <a:latin typeface="+mj-ea"/>
                <a:ea typeface="+mj-ea"/>
              </a:rPr>
              <a:t>・既往分娩回数</a:t>
            </a:r>
          </a:p>
          <a:p>
            <a:pPr marL="227013" indent="-227013" eaLnBrk="1" hangingPunct="1">
              <a:lnSpc>
                <a:spcPct val="130000"/>
              </a:lnSpc>
              <a:buFontTx/>
              <a:buNone/>
              <a:tabLst>
                <a:tab pos="0" algn="l"/>
              </a:tabLst>
            </a:pPr>
            <a:r>
              <a:rPr lang="ja-JP" altLang="en-US" sz="1700" dirty="0">
                <a:latin typeface="+mj-ea"/>
                <a:ea typeface="+mj-ea"/>
              </a:rPr>
              <a:t>・経産婦における既往帝王切開術の回数</a:t>
            </a:r>
          </a:p>
        </p:txBody>
      </p:sp>
      <p:sp>
        <p:nvSpPr>
          <p:cNvPr id="26679" name="Rectangle 138"/>
          <p:cNvSpPr>
            <a:spLocks noChangeArrowheads="1"/>
          </p:cNvSpPr>
          <p:nvPr/>
        </p:nvSpPr>
        <p:spPr bwMode="auto">
          <a:xfrm>
            <a:off x="4583382" y="1252791"/>
            <a:ext cx="18428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Ⅰ</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－６</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出産時における</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妊産婦の年齢</a:t>
            </a:r>
          </a:p>
        </p:txBody>
      </p:sp>
      <p:sp>
        <p:nvSpPr>
          <p:cNvPr id="26722" name="Rectangle 327"/>
          <p:cNvSpPr>
            <a:spLocks noChangeArrowheads="1"/>
          </p:cNvSpPr>
          <p:nvPr/>
        </p:nvSpPr>
        <p:spPr bwMode="auto">
          <a:xfrm>
            <a:off x="7112446" y="1252791"/>
            <a:ext cx="20651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Ⅰ</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－９</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非妊娠時における</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妊産婦の</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BMI</a:t>
            </a:r>
            <a:endPar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12" name="Rectangle 138">
            <a:extLst>
              <a:ext uri="{FF2B5EF4-FFF2-40B4-BE49-F238E27FC236}">
                <a16:creationId xmlns:a16="http://schemas.microsoft.com/office/drawing/2014/main" id="{244C4D6F-572A-4B2B-8610-138196B39026}"/>
              </a:ext>
            </a:extLst>
          </p:cNvPr>
          <p:cNvSpPr>
            <a:spLocks noChangeArrowheads="1"/>
          </p:cNvSpPr>
          <p:nvPr/>
        </p:nvSpPr>
        <p:spPr bwMode="auto">
          <a:xfrm>
            <a:off x="4179418" y="1534675"/>
            <a:ext cx="27890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n-cs"/>
              </a:rPr>
              <a:t>　　　　　　</a:t>
            </a:r>
          </a:p>
        </p:txBody>
      </p:sp>
      <p:sp>
        <p:nvSpPr>
          <p:cNvPr id="2" name="スライド番号プレースホルダー 1">
            <a:extLst>
              <a:ext uri="{FF2B5EF4-FFF2-40B4-BE49-F238E27FC236}">
                <a16:creationId xmlns:a16="http://schemas.microsoft.com/office/drawing/2014/main" id="{53E3F1E0-197A-490F-9A37-4563BE6F2F6F}"/>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69</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5" name="Rectangle 57">
            <a:extLst>
              <a:ext uri="{FF2B5EF4-FFF2-40B4-BE49-F238E27FC236}">
                <a16:creationId xmlns:a16="http://schemas.microsoft.com/office/drawing/2014/main" id="{8FE9BD4A-A540-4D99-8E2F-A5F7FEF5F718}"/>
              </a:ext>
            </a:extLst>
          </p:cNvPr>
          <p:cNvSpPr>
            <a:spLocks noChangeArrowheads="1"/>
          </p:cNvSpPr>
          <p:nvPr/>
        </p:nvSpPr>
        <p:spPr bwMode="auto">
          <a:xfrm>
            <a:off x="7292898" y="5446018"/>
            <a:ext cx="23711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a:t>
            </a:r>
            <a:endPar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14</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lang="en-US" altLang="ja-JP" sz="900" dirty="0">
                <a:solidFill>
                  <a:srgbClr val="000000"/>
                </a:solidFill>
                <a:latin typeface="HG丸ｺﾞｼｯｸM-PRO"/>
                <a:ea typeface="HG丸ｺﾞｼｯｸM-PRO"/>
              </a:rPr>
              <a:t>65</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sp>
        <p:nvSpPr>
          <p:cNvPr id="14" name="テキスト ボックス 13">
            <a:extLst>
              <a:ext uri="{FF2B5EF4-FFF2-40B4-BE49-F238E27FC236}">
                <a16:creationId xmlns:a16="http://schemas.microsoft.com/office/drawing/2014/main" id="{886CB8D4-60DF-43BD-B513-D5DB6897F962}"/>
              </a:ext>
            </a:extLst>
          </p:cNvPr>
          <p:cNvSpPr txBox="1"/>
          <p:nvPr/>
        </p:nvSpPr>
        <p:spPr>
          <a:xfrm>
            <a:off x="38208" y="6110333"/>
            <a:ext cx="419218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Ⅰ</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6</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14</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P64</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lang="en-US" altLang="ja-JP" sz="1600" dirty="0">
                <a:solidFill>
                  <a:srgbClr val="000000"/>
                </a:solidFill>
                <a:latin typeface="HG丸ｺﾞｼｯｸM-PRO"/>
                <a:ea typeface="HG丸ｺﾞｼｯｸM-PRO"/>
              </a:rPr>
              <a:t>67</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endPar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pic>
        <p:nvPicPr>
          <p:cNvPr id="3" name="図 2">
            <a:extLst>
              <a:ext uri="{FF2B5EF4-FFF2-40B4-BE49-F238E27FC236}">
                <a16:creationId xmlns:a16="http://schemas.microsoft.com/office/drawing/2014/main" id="{6CE19120-F443-F301-AF5E-0738A6EBD1FA}"/>
              </a:ext>
            </a:extLst>
          </p:cNvPr>
          <p:cNvPicPr>
            <a:picLocks noChangeAspect="1"/>
          </p:cNvPicPr>
          <p:nvPr/>
        </p:nvPicPr>
        <p:blipFill>
          <a:blip r:embed="rId4"/>
          <a:stretch>
            <a:fillRect/>
          </a:stretch>
        </p:blipFill>
        <p:spPr>
          <a:xfrm>
            <a:off x="4317340" y="2278224"/>
            <a:ext cx="2435066" cy="2585025"/>
          </a:xfrm>
          <a:prstGeom prst="rect">
            <a:avLst/>
          </a:prstGeom>
        </p:spPr>
      </p:pic>
      <p:pic>
        <p:nvPicPr>
          <p:cNvPr id="4" name="図 3">
            <a:extLst>
              <a:ext uri="{FF2B5EF4-FFF2-40B4-BE49-F238E27FC236}">
                <a16:creationId xmlns:a16="http://schemas.microsoft.com/office/drawing/2014/main" id="{75C5820E-B4B6-5AA9-29D0-9595BF8FD5CE}"/>
              </a:ext>
            </a:extLst>
          </p:cNvPr>
          <p:cNvPicPr>
            <a:picLocks noChangeAspect="1"/>
          </p:cNvPicPr>
          <p:nvPr/>
        </p:nvPicPr>
        <p:blipFill>
          <a:blip r:embed="rId5"/>
          <a:stretch>
            <a:fillRect/>
          </a:stretch>
        </p:blipFill>
        <p:spPr>
          <a:xfrm>
            <a:off x="6873345" y="2277666"/>
            <a:ext cx="2810406" cy="3195053"/>
          </a:xfrm>
          <a:prstGeom prst="rect">
            <a:avLst/>
          </a:prstGeom>
        </p:spPr>
      </p:pic>
    </p:spTree>
    <p:extLst>
      <p:ext uri="{BB962C8B-B14F-4D97-AF65-F5344CB8AC3E}">
        <p14:creationId xmlns:p14="http://schemas.microsoft.com/office/powerpoint/2010/main" val="2357477240"/>
      </p:ext>
    </p:extLst>
  </p:cSld>
  <p:clrMapOvr>
    <a:masterClrMapping/>
  </p:clrMapOvr>
  <p:extLst>
    <p:ext uri="{6950BFC3-D8DA-4A85-94F7-54DA5524770B}">
      <p188:commentRel xmlns:p188="http://schemas.microsoft.com/office/powerpoint/2018/8/main" r:id="rId3"/>
    </p:ext>
  </p:extLs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931355" y="342975"/>
            <a:ext cx="2040116" cy="650725"/>
          </a:xfrm>
        </p:spPr>
        <p:txBody>
          <a:bodyPr/>
          <a:lstStyle/>
          <a:p>
            <a:pPr eaLnBrk="1" hangingPunct="1"/>
            <a:r>
              <a:rPr lang="ja-JP" altLang="en-US" dirty="0"/>
              <a:t>妊娠経過</a:t>
            </a:r>
          </a:p>
        </p:txBody>
      </p:sp>
      <p:sp>
        <p:nvSpPr>
          <p:cNvPr id="27651" name="AutoShape 3"/>
          <p:cNvSpPr>
            <a:spLocks noGrp="1" noChangeArrowheads="1"/>
          </p:cNvSpPr>
          <p:nvPr>
            <p:ph idx="1"/>
          </p:nvPr>
        </p:nvSpPr>
        <p:spPr>
          <a:xfrm>
            <a:off x="180000" y="1440000"/>
            <a:ext cx="3592810" cy="3849315"/>
          </a:xfrm>
          <a:prstGeom prst="wedgeRoundRectCallout">
            <a:avLst>
              <a:gd name="adj1" fmla="val 67289"/>
              <a:gd name="adj2" fmla="val -37408"/>
              <a:gd name="adj3" fmla="val 16667"/>
            </a:avLst>
          </a:prstGeom>
          <a:solidFill>
            <a:srgbClr val="CCFFFF"/>
          </a:solidFill>
          <a:ln>
            <a:solidFill>
              <a:schemeClr val="tx1"/>
            </a:solidFill>
            <a:miter lim="800000"/>
            <a:headEnd type="none" w="med" len="med"/>
            <a:tailEnd type="none" w="med" len="med"/>
          </a:ln>
        </p:spPr>
        <p:txBody>
          <a:bodyPr anchor="ctr"/>
          <a:lstStyle/>
          <a:p>
            <a:pPr marL="257175" indent="-257175" eaLnBrk="1" hangingPunct="1">
              <a:lnSpc>
                <a:spcPct val="150000"/>
              </a:lnSpc>
              <a:buFontTx/>
              <a:buNone/>
            </a:pPr>
            <a:r>
              <a:rPr lang="ja-JP" altLang="en-US" sz="2200" dirty="0">
                <a:latin typeface="+mj-ea"/>
                <a:ea typeface="+mj-ea"/>
              </a:rPr>
              <a:t>・不妊治療の有無</a:t>
            </a:r>
          </a:p>
          <a:p>
            <a:pPr marL="257175" indent="-257175" eaLnBrk="1" hangingPunct="1">
              <a:lnSpc>
                <a:spcPct val="150000"/>
              </a:lnSpc>
              <a:buFontTx/>
              <a:buNone/>
            </a:pPr>
            <a:r>
              <a:rPr lang="ja-JP" altLang="en-US" sz="2200" dirty="0">
                <a:latin typeface="+mj-ea"/>
                <a:ea typeface="+mj-ea"/>
              </a:rPr>
              <a:t>・</a:t>
            </a:r>
            <a:r>
              <a:rPr lang="ja-JP" altLang="en-US" sz="2200" u="sng" dirty="0">
                <a:latin typeface="+mj-ea"/>
                <a:ea typeface="+mj-ea"/>
              </a:rPr>
              <a:t>妊婦健診受診状況</a:t>
            </a:r>
          </a:p>
          <a:p>
            <a:pPr marL="257175" indent="-257175" eaLnBrk="1" hangingPunct="1">
              <a:lnSpc>
                <a:spcPct val="150000"/>
              </a:lnSpc>
              <a:buFontTx/>
              <a:buNone/>
            </a:pPr>
            <a:r>
              <a:rPr lang="ja-JP" altLang="en-US" sz="2200" dirty="0">
                <a:latin typeface="+mj-ea"/>
                <a:ea typeface="+mj-ea"/>
              </a:rPr>
              <a:t>・</a:t>
            </a:r>
            <a:r>
              <a:rPr lang="ja-JP" altLang="en-US" sz="2200" u="sng" dirty="0">
                <a:latin typeface="+mj-ea"/>
                <a:ea typeface="+mj-ea"/>
              </a:rPr>
              <a:t>胎児数</a:t>
            </a:r>
          </a:p>
          <a:p>
            <a:pPr marL="257175" indent="-257175" eaLnBrk="1" hangingPunct="1">
              <a:lnSpc>
                <a:spcPct val="150000"/>
              </a:lnSpc>
              <a:buFontTx/>
              <a:buNone/>
            </a:pPr>
            <a:r>
              <a:rPr lang="ja-JP" altLang="en-US" sz="2200" dirty="0">
                <a:latin typeface="+mj-ea"/>
                <a:ea typeface="+mj-ea"/>
              </a:rPr>
              <a:t>・胎盤位置</a:t>
            </a:r>
          </a:p>
          <a:p>
            <a:pPr marL="257175" indent="-257175" eaLnBrk="1" hangingPunct="1">
              <a:lnSpc>
                <a:spcPct val="150000"/>
              </a:lnSpc>
              <a:buFontTx/>
              <a:buNone/>
            </a:pPr>
            <a:r>
              <a:rPr lang="ja-JP" altLang="en-US" sz="2200" dirty="0">
                <a:latin typeface="+mj-ea"/>
                <a:ea typeface="+mj-ea"/>
              </a:rPr>
              <a:t>・羊水量異常</a:t>
            </a:r>
          </a:p>
          <a:p>
            <a:pPr marL="257175" indent="-257175" eaLnBrk="1" hangingPunct="1">
              <a:lnSpc>
                <a:spcPct val="150000"/>
              </a:lnSpc>
              <a:buFontTx/>
              <a:buNone/>
            </a:pPr>
            <a:r>
              <a:rPr lang="ja-JP" altLang="en-US" sz="2200" dirty="0">
                <a:latin typeface="+mj-ea"/>
                <a:ea typeface="+mj-ea"/>
              </a:rPr>
              <a:t>・産科合併症</a:t>
            </a:r>
          </a:p>
        </p:txBody>
      </p:sp>
      <p:sp>
        <p:nvSpPr>
          <p:cNvPr id="27683" name="Rectangle 105"/>
          <p:cNvSpPr>
            <a:spLocks noChangeArrowheads="1"/>
          </p:cNvSpPr>
          <p:nvPr/>
        </p:nvSpPr>
        <p:spPr bwMode="auto">
          <a:xfrm>
            <a:off x="4592166" y="3574318"/>
            <a:ext cx="21900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Ⅰ</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17 </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胎児数</a:t>
            </a:r>
          </a:p>
        </p:txBody>
      </p:sp>
      <p:sp>
        <p:nvSpPr>
          <p:cNvPr id="27684" name="Rectangle 293"/>
          <p:cNvSpPr>
            <a:spLocks noChangeArrowheads="1"/>
          </p:cNvSpPr>
          <p:nvPr/>
        </p:nvSpPr>
        <p:spPr bwMode="auto">
          <a:xfrm>
            <a:off x="4551444" y="1157476"/>
            <a:ext cx="34724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Ⅰ</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16 </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妊婦健診受診状況</a:t>
            </a:r>
          </a:p>
        </p:txBody>
      </p:sp>
      <p:sp>
        <p:nvSpPr>
          <p:cNvPr id="2" name="スライド番号プレースホルダー 1">
            <a:extLst>
              <a:ext uri="{FF2B5EF4-FFF2-40B4-BE49-F238E27FC236}">
                <a16:creationId xmlns:a16="http://schemas.microsoft.com/office/drawing/2014/main" id="{17954F3D-5B63-40B8-8357-EC4738C81B6D}"/>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70</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3" name="Rectangle 57">
            <a:extLst>
              <a:ext uri="{FF2B5EF4-FFF2-40B4-BE49-F238E27FC236}">
                <a16:creationId xmlns:a16="http://schemas.microsoft.com/office/drawing/2014/main" id="{7EC4DBE4-6D73-4FD4-90ED-3D41AE8C8F7F}"/>
              </a:ext>
            </a:extLst>
          </p:cNvPr>
          <p:cNvSpPr>
            <a:spLocks noChangeArrowheads="1"/>
          </p:cNvSpPr>
          <p:nvPr/>
        </p:nvSpPr>
        <p:spPr bwMode="auto">
          <a:xfrm>
            <a:off x="5487094" y="6398097"/>
            <a:ext cx="38955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14</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lang="en-US" altLang="ja-JP" sz="900" dirty="0">
                <a:solidFill>
                  <a:srgbClr val="000000"/>
                </a:solidFill>
                <a:latin typeface="HG丸ｺﾞｼｯｸM-PRO"/>
                <a:ea typeface="HG丸ｺﾞｼｯｸM-PRO"/>
              </a:rPr>
              <a:t>67</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lang="en-US" altLang="ja-JP" sz="900" dirty="0">
                <a:solidFill>
                  <a:srgbClr val="000000"/>
                </a:solidFill>
                <a:latin typeface="HG丸ｺﾞｼｯｸM-PRO"/>
                <a:ea typeface="HG丸ｺﾞｼｯｸM-PRO"/>
              </a:rPr>
              <a:t>68</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sp>
        <p:nvSpPr>
          <p:cNvPr id="10" name="テキスト ボックス 9">
            <a:extLst>
              <a:ext uri="{FF2B5EF4-FFF2-40B4-BE49-F238E27FC236}">
                <a16:creationId xmlns:a16="http://schemas.microsoft.com/office/drawing/2014/main" id="{B1835CFD-E1AB-4483-AE59-08FDEB35E774}"/>
              </a:ext>
            </a:extLst>
          </p:cNvPr>
          <p:cNvSpPr txBox="1"/>
          <p:nvPr/>
        </p:nvSpPr>
        <p:spPr>
          <a:xfrm>
            <a:off x="0" y="5291758"/>
            <a:ext cx="4291348"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Ⅰ</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15</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20</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P67</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lang="en-US" altLang="ja-JP" sz="1600" dirty="0">
                <a:solidFill>
                  <a:srgbClr val="000000"/>
                </a:solidFill>
                <a:latin typeface="HG丸ｺﾞｼｯｸM-PRO"/>
                <a:ea typeface="HG丸ｺﾞｼｯｸM-PRO"/>
              </a:rPr>
              <a:t>68</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endPar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pic>
        <p:nvPicPr>
          <p:cNvPr id="8" name="図 7">
            <a:extLst>
              <a:ext uri="{FF2B5EF4-FFF2-40B4-BE49-F238E27FC236}">
                <a16:creationId xmlns:a16="http://schemas.microsoft.com/office/drawing/2014/main" id="{44AAFF66-80AC-FFA8-C09E-D71E5E7A7029}"/>
              </a:ext>
            </a:extLst>
          </p:cNvPr>
          <p:cNvPicPr>
            <a:picLocks noChangeAspect="1"/>
          </p:cNvPicPr>
          <p:nvPr/>
        </p:nvPicPr>
        <p:blipFill>
          <a:blip r:embed="rId4"/>
          <a:stretch>
            <a:fillRect/>
          </a:stretch>
        </p:blipFill>
        <p:spPr>
          <a:xfrm>
            <a:off x="4551444" y="3974428"/>
            <a:ext cx="4870944" cy="2423669"/>
          </a:xfrm>
          <a:prstGeom prst="rect">
            <a:avLst/>
          </a:prstGeom>
        </p:spPr>
      </p:pic>
      <p:pic>
        <p:nvPicPr>
          <p:cNvPr id="3" name="図 2">
            <a:extLst>
              <a:ext uri="{FF2B5EF4-FFF2-40B4-BE49-F238E27FC236}">
                <a16:creationId xmlns:a16="http://schemas.microsoft.com/office/drawing/2014/main" id="{344D8EF7-FF80-D465-6865-603EB12CFFCA}"/>
              </a:ext>
            </a:extLst>
          </p:cNvPr>
          <p:cNvPicPr>
            <a:picLocks noChangeAspect="1"/>
          </p:cNvPicPr>
          <p:nvPr/>
        </p:nvPicPr>
        <p:blipFill>
          <a:blip r:embed="rId5"/>
          <a:stretch>
            <a:fillRect/>
          </a:stretch>
        </p:blipFill>
        <p:spPr>
          <a:xfrm>
            <a:off x="4520157" y="1566541"/>
            <a:ext cx="4862447" cy="2047346"/>
          </a:xfrm>
          <a:prstGeom prst="rect">
            <a:avLst/>
          </a:prstGeom>
        </p:spPr>
      </p:pic>
    </p:spTree>
    <p:extLst>
      <p:ext uri="{BB962C8B-B14F-4D97-AF65-F5344CB8AC3E}">
        <p14:creationId xmlns:p14="http://schemas.microsoft.com/office/powerpoint/2010/main" val="3984347737"/>
      </p:ext>
    </p:extLst>
  </p:cSld>
  <p:clrMapOvr>
    <a:masterClrMapping/>
  </p:clrMapOvr>
  <p:extLst>
    <p:ext uri="{6950BFC3-D8DA-4A85-94F7-54DA5524770B}">
      <p188:commentRel xmlns:p188="http://schemas.microsoft.com/office/powerpoint/2018/8/main" r:id="rId3"/>
    </p:ext>
  </p:extLs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546360" y="342975"/>
            <a:ext cx="4810105" cy="650725"/>
          </a:xfrm>
        </p:spPr>
        <p:txBody>
          <a:bodyPr/>
          <a:lstStyle/>
          <a:p>
            <a:pPr eaLnBrk="1" hangingPunct="1"/>
            <a:r>
              <a:rPr lang="ja-JP" altLang="en-US" dirty="0"/>
              <a:t>分娩経過（主な結果）</a:t>
            </a:r>
          </a:p>
        </p:txBody>
      </p:sp>
      <p:sp>
        <p:nvSpPr>
          <p:cNvPr id="28675" name="AutoShape 3"/>
          <p:cNvSpPr>
            <a:spLocks noGrp="1" noChangeArrowheads="1"/>
          </p:cNvSpPr>
          <p:nvPr>
            <p:ph idx="1"/>
          </p:nvPr>
        </p:nvSpPr>
        <p:spPr>
          <a:xfrm>
            <a:off x="180000" y="1440000"/>
            <a:ext cx="4124134" cy="4798485"/>
          </a:xfrm>
          <a:prstGeom prst="wedgeRoundRectCallout">
            <a:avLst>
              <a:gd name="adj1" fmla="val 53994"/>
              <a:gd name="adj2" fmla="val -36031"/>
              <a:gd name="adj3" fmla="val 16667"/>
            </a:avLst>
          </a:prstGeom>
          <a:solidFill>
            <a:srgbClr val="CCFFFF"/>
          </a:solidFill>
          <a:ln>
            <a:solidFill>
              <a:schemeClr val="tx1"/>
            </a:solidFill>
            <a:miter lim="800000"/>
            <a:headEnd type="none" w="med" len="med"/>
            <a:tailEnd type="none" w="med" len="med"/>
          </a:ln>
        </p:spPr>
        <p:txBody>
          <a:bodyPr/>
          <a:lstStyle/>
          <a:p>
            <a:pPr marL="269875" indent="-269875" eaLnBrk="1" hangingPunct="1">
              <a:lnSpc>
                <a:spcPct val="130000"/>
              </a:lnSpc>
              <a:buFontTx/>
              <a:buNone/>
            </a:pPr>
            <a:r>
              <a:rPr lang="ja-JP" altLang="en-US" sz="1800" dirty="0">
                <a:latin typeface="+mj-ea"/>
                <a:ea typeface="+mj-ea"/>
              </a:rPr>
              <a:t>・</a:t>
            </a:r>
            <a:r>
              <a:rPr lang="ja-JP" altLang="en-US" sz="1800" u="sng" dirty="0">
                <a:latin typeface="+mj-ea"/>
                <a:ea typeface="+mj-ea"/>
              </a:rPr>
              <a:t>児娩出経路</a:t>
            </a:r>
          </a:p>
          <a:p>
            <a:pPr marL="269875" indent="-269875" eaLnBrk="1" hangingPunct="1">
              <a:lnSpc>
                <a:spcPct val="130000"/>
              </a:lnSpc>
              <a:buFontTx/>
              <a:buNone/>
            </a:pPr>
            <a:r>
              <a:rPr lang="ja-JP" altLang="en-US" sz="1800" dirty="0">
                <a:latin typeface="+mj-ea"/>
                <a:ea typeface="+mj-ea"/>
              </a:rPr>
              <a:t>・臍帯脱出の有無および関連因子</a:t>
            </a:r>
          </a:p>
          <a:p>
            <a:pPr marL="269875" indent="-269875" eaLnBrk="1" hangingPunct="1">
              <a:lnSpc>
                <a:spcPct val="130000"/>
              </a:lnSpc>
              <a:buFontTx/>
              <a:buNone/>
            </a:pPr>
            <a:r>
              <a:rPr lang="ja-JP" altLang="en-US" sz="1800" dirty="0">
                <a:latin typeface="+mj-ea"/>
                <a:ea typeface="+mj-ea"/>
              </a:rPr>
              <a:t>・分娩誘発・促進の処置の方法</a:t>
            </a:r>
          </a:p>
          <a:p>
            <a:pPr marL="217488" indent="-217488" eaLnBrk="1" hangingPunct="1">
              <a:lnSpc>
                <a:spcPct val="130000"/>
              </a:lnSpc>
              <a:buFontTx/>
              <a:buNone/>
            </a:pPr>
            <a:r>
              <a:rPr lang="ja-JP" altLang="en-US" sz="1800" dirty="0">
                <a:latin typeface="+mj-ea"/>
                <a:ea typeface="+mj-ea"/>
              </a:rPr>
              <a:t>・急速遂娩決定から児娩出までの時間</a:t>
            </a:r>
          </a:p>
          <a:p>
            <a:pPr marL="217488" indent="-217488" eaLnBrk="1" hangingPunct="1">
              <a:lnSpc>
                <a:spcPct val="130000"/>
              </a:lnSpc>
              <a:buFontTx/>
              <a:buNone/>
            </a:pPr>
            <a:r>
              <a:rPr lang="ja-JP" altLang="en-US" sz="1800" dirty="0">
                <a:latin typeface="+mj-ea"/>
                <a:ea typeface="+mj-ea"/>
              </a:rPr>
              <a:t>・吸引分娩実施の有無および総牽引回数</a:t>
            </a:r>
            <a:endParaRPr lang="en-US" altLang="ja-JP" sz="1800" dirty="0">
              <a:latin typeface="+mj-ea"/>
              <a:ea typeface="+mj-ea"/>
            </a:endParaRPr>
          </a:p>
          <a:p>
            <a:pPr marL="228600" indent="-219075" eaLnBrk="1" hangingPunct="1">
              <a:lnSpc>
                <a:spcPct val="130000"/>
              </a:lnSpc>
              <a:buFontTx/>
              <a:buNone/>
            </a:pPr>
            <a:r>
              <a:rPr lang="ja-JP" altLang="en-US" sz="1800" dirty="0">
                <a:latin typeface="+mj-ea"/>
                <a:ea typeface="+mj-ea"/>
              </a:rPr>
              <a:t>・鉗子分娩実施の有無および総牽引回数　</a:t>
            </a:r>
            <a:endParaRPr lang="en-US" altLang="ja-JP" sz="1800" dirty="0">
              <a:latin typeface="+mj-ea"/>
              <a:ea typeface="+mj-ea"/>
            </a:endParaRPr>
          </a:p>
          <a:p>
            <a:pPr marL="219075" indent="-219075" eaLnBrk="1" hangingPunct="1">
              <a:lnSpc>
                <a:spcPct val="130000"/>
              </a:lnSpc>
              <a:buFontTx/>
              <a:buNone/>
            </a:pPr>
            <a:r>
              <a:rPr lang="ja-JP" altLang="en-US" sz="1800" dirty="0">
                <a:latin typeface="+mj-ea"/>
                <a:ea typeface="+mj-ea"/>
              </a:rPr>
              <a:t>　など</a:t>
            </a:r>
          </a:p>
        </p:txBody>
      </p:sp>
      <p:sp>
        <p:nvSpPr>
          <p:cNvPr id="28731" name="Rectangle 526"/>
          <p:cNvSpPr>
            <a:spLocks noChangeArrowheads="1"/>
          </p:cNvSpPr>
          <p:nvPr/>
        </p:nvSpPr>
        <p:spPr bwMode="auto">
          <a:xfrm>
            <a:off x="4528797" y="1341562"/>
            <a:ext cx="27029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Ⅰ</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22 </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児娩出経路</a:t>
            </a:r>
          </a:p>
        </p:txBody>
      </p:sp>
      <p:sp>
        <p:nvSpPr>
          <p:cNvPr id="2" name="スライド番号プレースホルダー 1">
            <a:extLst>
              <a:ext uri="{FF2B5EF4-FFF2-40B4-BE49-F238E27FC236}">
                <a16:creationId xmlns:a16="http://schemas.microsoft.com/office/drawing/2014/main" id="{888D0CC7-9A97-45D9-84DC-509B35E0D4ED}"/>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71</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9" name="Rectangle 57">
            <a:extLst>
              <a:ext uri="{FF2B5EF4-FFF2-40B4-BE49-F238E27FC236}">
                <a16:creationId xmlns:a16="http://schemas.microsoft.com/office/drawing/2014/main" id="{C390D167-E455-4882-83BE-7A8EF0579017}"/>
              </a:ext>
            </a:extLst>
          </p:cNvPr>
          <p:cNvSpPr>
            <a:spLocks noChangeArrowheads="1"/>
          </p:cNvSpPr>
          <p:nvPr/>
        </p:nvSpPr>
        <p:spPr bwMode="auto">
          <a:xfrm>
            <a:off x="6229549" y="4855146"/>
            <a:ext cx="350764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14</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lang="en-US" altLang="ja-JP" sz="900" dirty="0">
                <a:solidFill>
                  <a:srgbClr val="000000"/>
                </a:solidFill>
                <a:latin typeface="HG丸ｺﾞｼｯｸM-PRO"/>
                <a:ea typeface="HG丸ｺﾞｼｯｸM-PRO"/>
              </a:rPr>
              <a:t>69</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sp>
        <p:nvSpPr>
          <p:cNvPr id="8" name="テキスト ボックス 7">
            <a:extLst>
              <a:ext uri="{FF2B5EF4-FFF2-40B4-BE49-F238E27FC236}">
                <a16:creationId xmlns:a16="http://schemas.microsoft.com/office/drawing/2014/main" id="{970E1327-D52C-47F5-A248-3ABA4CF74637}"/>
              </a:ext>
            </a:extLst>
          </p:cNvPr>
          <p:cNvSpPr txBox="1"/>
          <p:nvPr/>
        </p:nvSpPr>
        <p:spPr>
          <a:xfrm>
            <a:off x="83061" y="6238485"/>
            <a:ext cx="4207559"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Ⅰ</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21</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45</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P69</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lang="en-US" altLang="ja-JP" sz="1600" dirty="0">
                <a:solidFill>
                  <a:srgbClr val="000000"/>
                </a:solidFill>
                <a:latin typeface="HG丸ｺﾞｼｯｸM-PRO"/>
                <a:ea typeface="HG丸ｺﾞｼｯｸM-PRO"/>
              </a:rPr>
              <a:t>75</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endPar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pic>
        <p:nvPicPr>
          <p:cNvPr id="3" name="図 2">
            <a:extLst>
              <a:ext uri="{FF2B5EF4-FFF2-40B4-BE49-F238E27FC236}">
                <a16:creationId xmlns:a16="http://schemas.microsoft.com/office/drawing/2014/main" id="{405869C1-269A-D5A3-A3EC-E130BD95038F}"/>
              </a:ext>
            </a:extLst>
          </p:cNvPr>
          <p:cNvPicPr>
            <a:picLocks noChangeAspect="1"/>
          </p:cNvPicPr>
          <p:nvPr/>
        </p:nvPicPr>
        <p:blipFill>
          <a:blip r:embed="rId4"/>
          <a:stretch>
            <a:fillRect/>
          </a:stretch>
        </p:blipFill>
        <p:spPr>
          <a:xfrm>
            <a:off x="4520158" y="1813680"/>
            <a:ext cx="5012602" cy="3056274"/>
          </a:xfrm>
          <a:prstGeom prst="rect">
            <a:avLst/>
          </a:prstGeom>
        </p:spPr>
      </p:pic>
    </p:spTree>
    <p:extLst>
      <p:ext uri="{BB962C8B-B14F-4D97-AF65-F5344CB8AC3E}">
        <p14:creationId xmlns:p14="http://schemas.microsoft.com/office/powerpoint/2010/main" val="948659002"/>
      </p:ext>
    </p:extLst>
  </p:cSld>
  <p:clrMapOvr>
    <a:masterClrMapping/>
  </p:clrMapOvr>
  <p:extLst>
    <p:ext uri="{6950BFC3-D8DA-4A85-94F7-54DA5524770B}">
      <p188:commentRel xmlns:p188="http://schemas.microsoft.com/office/powerpoint/2018/8/main" r:id="rId3"/>
    </p:ext>
  </p:extLs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238857" y="342975"/>
            <a:ext cx="3425111" cy="650725"/>
          </a:xfrm>
        </p:spPr>
        <p:txBody>
          <a:bodyPr/>
          <a:lstStyle/>
          <a:p>
            <a:pPr eaLnBrk="1" hangingPunct="1"/>
            <a:r>
              <a:rPr lang="ja-JP" altLang="en-US" dirty="0"/>
              <a:t>新生児期の経過</a:t>
            </a:r>
          </a:p>
        </p:txBody>
      </p:sp>
      <p:sp>
        <p:nvSpPr>
          <p:cNvPr id="29699" name="AutoShape 3"/>
          <p:cNvSpPr>
            <a:spLocks noGrp="1" noChangeArrowheads="1"/>
          </p:cNvSpPr>
          <p:nvPr>
            <p:ph idx="1"/>
          </p:nvPr>
        </p:nvSpPr>
        <p:spPr>
          <a:xfrm>
            <a:off x="180000" y="1548000"/>
            <a:ext cx="3682181" cy="4732582"/>
          </a:xfrm>
          <a:prstGeom prst="wedgeRoundRectCallout">
            <a:avLst>
              <a:gd name="adj1" fmla="val 61296"/>
              <a:gd name="adj2" fmla="val -36952"/>
              <a:gd name="adj3" fmla="val 16667"/>
            </a:avLst>
          </a:prstGeom>
          <a:solidFill>
            <a:srgbClr val="CCFFFF"/>
          </a:solidFill>
          <a:ln>
            <a:solidFill>
              <a:schemeClr val="tx1"/>
            </a:solidFill>
            <a:miter lim="800000"/>
            <a:headEnd type="none" w="med" len="med"/>
            <a:tailEnd type="none" w="med" len="med"/>
          </a:ln>
        </p:spPr>
        <p:txBody>
          <a:bodyPr/>
          <a:lstStyle/>
          <a:p>
            <a:pPr marL="269875" indent="-269875" eaLnBrk="1" hangingPunct="1">
              <a:lnSpc>
                <a:spcPct val="130000"/>
              </a:lnSpc>
              <a:buFontTx/>
              <a:buNone/>
            </a:pPr>
            <a:r>
              <a:rPr lang="ja-JP" altLang="en-US" sz="2200" dirty="0">
                <a:latin typeface="+mj-ea"/>
                <a:ea typeface="+mj-ea"/>
              </a:rPr>
              <a:t>・出生体重</a:t>
            </a:r>
          </a:p>
          <a:p>
            <a:pPr marL="269875" indent="-269875" eaLnBrk="1" hangingPunct="1">
              <a:lnSpc>
                <a:spcPct val="130000"/>
              </a:lnSpc>
              <a:buFontTx/>
              <a:buNone/>
            </a:pPr>
            <a:r>
              <a:rPr lang="ja-JP" altLang="en-US" sz="2200" dirty="0">
                <a:latin typeface="+mj-ea"/>
                <a:ea typeface="+mj-ea"/>
              </a:rPr>
              <a:t>・出生時の発育状態</a:t>
            </a:r>
          </a:p>
          <a:p>
            <a:pPr marL="269875" indent="-269875" eaLnBrk="1" hangingPunct="1">
              <a:lnSpc>
                <a:spcPct val="130000"/>
              </a:lnSpc>
              <a:buFontTx/>
              <a:buNone/>
            </a:pPr>
            <a:r>
              <a:rPr lang="ja-JP" altLang="en-US" sz="2200" dirty="0">
                <a:latin typeface="+mj-ea"/>
                <a:ea typeface="+mj-ea"/>
              </a:rPr>
              <a:t>・新生児の性別</a:t>
            </a:r>
          </a:p>
          <a:p>
            <a:pPr marL="269875" indent="-269875" eaLnBrk="1" hangingPunct="1">
              <a:lnSpc>
                <a:spcPct val="130000"/>
              </a:lnSpc>
              <a:buFontTx/>
              <a:buNone/>
            </a:pPr>
            <a:r>
              <a:rPr lang="ja-JP" altLang="en-US" sz="2200" dirty="0">
                <a:latin typeface="+mj-ea"/>
                <a:ea typeface="+mj-ea"/>
              </a:rPr>
              <a:t>・</a:t>
            </a:r>
            <a:r>
              <a:rPr lang="ja-JP" altLang="en-US" sz="2200" u="sng" dirty="0">
                <a:latin typeface="+mj-ea"/>
                <a:ea typeface="+mj-ea"/>
              </a:rPr>
              <a:t>アプガースコア</a:t>
            </a:r>
          </a:p>
          <a:p>
            <a:pPr marL="269875" indent="-269875" eaLnBrk="1" hangingPunct="1">
              <a:lnSpc>
                <a:spcPct val="130000"/>
              </a:lnSpc>
              <a:buFontTx/>
              <a:buNone/>
            </a:pPr>
            <a:r>
              <a:rPr lang="ja-JP" altLang="en-US" sz="2200" dirty="0">
                <a:latin typeface="+mj-ea"/>
                <a:ea typeface="+mj-ea"/>
              </a:rPr>
              <a:t>・臍帯動脈血ガス分析</a:t>
            </a:r>
          </a:p>
          <a:p>
            <a:pPr marL="269875" indent="-269875" eaLnBrk="1" hangingPunct="1">
              <a:lnSpc>
                <a:spcPct val="130000"/>
              </a:lnSpc>
              <a:buFontTx/>
              <a:buNone/>
            </a:pPr>
            <a:r>
              <a:rPr lang="ja-JP" altLang="en-US" sz="2200" dirty="0">
                <a:latin typeface="+mj-ea"/>
                <a:ea typeface="+mj-ea"/>
              </a:rPr>
              <a:t>・新生児蘇生処置の実施の有無</a:t>
            </a:r>
          </a:p>
          <a:p>
            <a:pPr marL="269875" indent="-269875" eaLnBrk="1" hangingPunct="1">
              <a:lnSpc>
                <a:spcPct val="130000"/>
              </a:lnSpc>
              <a:buFontTx/>
              <a:buNone/>
            </a:pPr>
            <a:r>
              <a:rPr lang="ja-JP" altLang="en-US" sz="2200" dirty="0">
                <a:latin typeface="+mj-ea"/>
                <a:ea typeface="+mj-ea"/>
              </a:rPr>
              <a:t>・新生児搬送の有無</a:t>
            </a:r>
          </a:p>
          <a:p>
            <a:pPr marL="269875" indent="-269875" eaLnBrk="1" hangingPunct="1">
              <a:lnSpc>
                <a:spcPct val="130000"/>
              </a:lnSpc>
              <a:buFontTx/>
              <a:buNone/>
            </a:pPr>
            <a:r>
              <a:rPr lang="ja-JP" altLang="en-US" sz="2200" dirty="0">
                <a:latin typeface="+mj-ea"/>
                <a:ea typeface="+mj-ea"/>
              </a:rPr>
              <a:t>・新生児期の診断名</a:t>
            </a:r>
            <a:endParaRPr lang="en-US" altLang="ja-JP" sz="2200" dirty="0">
              <a:latin typeface="+mj-ea"/>
              <a:ea typeface="+mj-ea"/>
            </a:endParaRPr>
          </a:p>
        </p:txBody>
      </p:sp>
      <p:sp>
        <p:nvSpPr>
          <p:cNvPr id="29797" name="Rectangle 278"/>
          <p:cNvSpPr>
            <a:spLocks noChangeArrowheads="1"/>
          </p:cNvSpPr>
          <p:nvPr/>
        </p:nvSpPr>
        <p:spPr bwMode="auto">
          <a:xfrm>
            <a:off x="4375876" y="1197546"/>
            <a:ext cx="32159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Ⅰ</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49 </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アプガースコア</a:t>
            </a:r>
          </a:p>
        </p:txBody>
      </p:sp>
      <p:sp>
        <p:nvSpPr>
          <p:cNvPr id="2" name="スライド番号プレースホルダー 1">
            <a:extLst>
              <a:ext uri="{FF2B5EF4-FFF2-40B4-BE49-F238E27FC236}">
                <a16:creationId xmlns:a16="http://schemas.microsoft.com/office/drawing/2014/main" id="{365FFAFC-E93C-44E5-8A61-A562EC851E5C}"/>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72</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7" name="テキスト ボックス 6">
            <a:extLst>
              <a:ext uri="{FF2B5EF4-FFF2-40B4-BE49-F238E27FC236}">
                <a16:creationId xmlns:a16="http://schemas.microsoft.com/office/drawing/2014/main" id="{FD9F9399-229E-48FD-B9A7-7744B30B670A}"/>
              </a:ext>
            </a:extLst>
          </p:cNvPr>
          <p:cNvSpPr txBox="1"/>
          <p:nvPr/>
        </p:nvSpPr>
        <p:spPr>
          <a:xfrm>
            <a:off x="25400" y="6280582"/>
            <a:ext cx="420672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Ⅰ</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46</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53</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P76</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lang="en-US" altLang="ja-JP" sz="1600" dirty="0">
                <a:solidFill>
                  <a:srgbClr val="000000"/>
                </a:solidFill>
                <a:latin typeface="HG丸ｺﾞｼｯｸM-PRO"/>
                <a:ea typeface="HG丸ｺﾞｼｯｸM-PRO"/>
              </a:rPr>
              <a:t>78</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endPar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12" name="Rectangle 57">
            <a:extLst>
              <a:ext uri="{FF2B5EF4-FFF2-40B4-BE49-F238E27FC236}">
                <a16:creationId xmlns:a16="http://schemas.microsoft.com/office/drawing/2014/main" id="{95890145-E0EB-468E-87DF-C307988CC044}"/>
              </a:ext>
            </a:extLst>
          </p:cNvPr>
          <p:cNvSpPr>
            <a:spLocks noChangeArrowheads="1"/>
          </p:cNvSpPr>
          <p:nvPr/>
        </p:nvSpPr>
        <p:spPr bwMode="auto">
          <a:xfrm>
            <a:off x="6059461" y="6165166"/>
            <a:ext cx="373759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14</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lang="en-US" altLang="ja-JP" sz="900" dirty="0">
                <a:solidFill>
                  <a:srgbClr val="000000"/>
                </a:solidFill>
                <a:latin typeface="HG丸ｺﾞｼｯｸM-PRO"/>
                <a:ea typeface="HG丸ｺﾞｼｯｸM-PRO"/>
              </a:rPr>
              <a:t>77</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pic>
        <p:nvPicPr>
          <p:cNvPr id="5" name="図 4">
            <a:extLst>
              <a:ext uri="{FF2B5EF4-FFF2-40B4-BE49-F238E27FC236}">
                <a16:creationId xmlns:a16="http://schemas.microsoft.com/office/drawing/2014/main" id="{05ACC611-C441-571A-DA9F-744A4B2AF9CD}"/>
              </a:ext>
            </a:extLst>
          </p:cNvPr>
          <p:cNvPicPr>
            <a:picLocks noChangeAspect="1"/>
          </p:cNvPicPr>
          <p:nvPr/>
        </p:nvPicPr>
        <p:blipFill>
          <a:blip r:embed="rId4"/>
          <a:stretch>
            <a:fillRect/>
          </a:stretch>
        </p:blipFill>
        <p:spPr>
          <a:xfrm>
            <a:off x="4375876" y="1597656"/>
            <a:ext cx="5248126" cy="4567510"/>
          </a:xfrm>
          <a:prstGeom prst="rect">
            <a:avLst/>
          </a:prstGeom>
        </p:spPr>
      </p:pic>
    </p:spTree>
    <p:extLst>
      <p:ext uri="{BB962C8B-B14F-4D97-AF65-F5344CB8AC3E}">
        <p14:creationId xmlns:p14="http://schemas.microsoft.com/office/powerpoint/2010/main" val="3617235811"/>
      </p:ext>
    </p:extLst>
  </p:cSld>
  <p:clrMapOvr>
    <a:masterClrMapping/>
  </p:clrMapOvr>
  <p:extLst>
    <p:ext uri="{6950BFC3-D8DA-4A85-94F7-54DA5524770B}">
      <p188:commentRel xmlns:p188="http://schemas.microsoft.com/office/powerpoint/2018/8/main" r:id="rId3"/>
    </p:ext>
  </p:extLs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95547" y="340478"/>
            <a:ext cx="2040116" cy="650725"/>
          </a:xfrm>
        </p:spPr>
        <p:txBody>
          <a:bodyPr/>
          <a:lstStyle/>
          <a:p>
            <a:pPr eaLnBrk="1" hangingPunct="1"/>
            <a:r>
              <a:rPr lang="ja-JP" altLang="en-US" dirty="0"/>
              <a:t>診療体制</a:t>
            </a:r>
          </a:p>
        </p:txBody>
      </p:sp>
      <p:sp>
        <p:nvSpPr>
          <p:cNvPr id="30723" name="AutoShape 3"/>
          <p:cNvSpPr>
            <a:spLocks noGrp="1" noChangeArrowheads="1"/>
          </p:cNvSpPr>
          <p:nvPr>
            <p:ph idx="1"/>
          </p:nvPr>
        </p:nvSpPr>
        <p:spPr>
          <a:xfrm>
            <a:off x="180000" y="1548000"/>
            <a:ext cx="3980118" cy="4582082"/>
          </a:xfrm>
          <a:prstGeom prst="wedgeRoundRectCallout">
            <a:avLst>
              <a:gd name="adj1" fmla="val 54796"/>
              <a:gd name="adj2" fmla="val -34759"/>
              <a:gd name="adj3" fmla="val 16667"/>
            </a:avLst>
          </a:prstGeom>
          <a:solidFill>
            <a:srgbClr val="CCFFFF"/>
          </a:solidFill>
          <a:ln>
            <a:solidFill>
              <a:schemeClr val="tx1"/>
            </a:solidFill>
            <a:miter lim="800000"/>
            <a:headEnd type="none" w="med" len="med"/>
            <a:tailEnd type="none" w="med" len="med"/>
          </a:ln>
        </p:spPr>
        <p:txBody>
          <a:bodyPr anchor="ctr"/>
          <a:lstStyle/>
          <a:p>
            <a:pPr marL="269875" indent="-269875" eaLnBrk="1" hangingPunct="1">
              <a:lnSpc>
                <a:spcPct val="110000"/>
              </a:lnSpc>
              <a:buFontTx/>
              <a:buNone/>
            </a:pPr>
            <a:r>
              <a:rPr lang="ja-JP" altLang="en-US" sz="2200" dirty="0">
                <a:latin typeface="HG丸ｺﾞｼｯｸM-PRO" panose="020F0600000000000000" pitchFamily="50" charset="-128"/>
                <a:ea typeface="HG丸ｺﾞｼｯｸM-PRO" panose="020F0600000000000000" pitchFamily="50" charset="-128"/>
              </a:rPr>
              <a:t>・病院における診療体制</a:t>
            </a:r>
            <a:endParaRPr lang="en-US" altLang="ja-JP" sz="2200" dirty="0">
              <a:latin typeface="HG丸ｺﾞｼｯｸM-PRO" panose="020F0600000000000000" pitchFamily="50" charset="-128"/>
              <a:ea typeface="HG丸ｺﾞｼｯｸM-PRO" panose="020F0600000000000000" pitchFamily="50" charset="-128"/>
            </a:endParaRPr>
          </a:p>
          <a:p>
            <a:pPr marL="269875" indent="-269875" eaLnBrk="1" hangingPunct="1">
              <a:lnSpc>
                <a:spcPct val="110000"/>
              </a:lnSpc>
              <a:buFontTx/>
              <a:buNone/>
            </a:pPr>
            <a:r>
              <a:rPr lang="ja-JP" altLang="en-US" sz="2200" dirty="0">
                <a:latin typeface="HG丸ｺﾞｼｯｸM-PRO" panose="020F0600000000000000" pitchFamily="50" charset="-128"/>
                <a:ea typeface="HG丸ｺﾞｼｯｸM-PRO" panose="020F0600000000000000" pitchFamily="50" charset="-128"/>
              </a:rPr>
              <a:t>・病院および診療所における院内助産（所）の有無</a:t>
            </a:r>
            <a:endParaRPr lang="en-US" altLang="ja-JP" sz="2200" dirty="0">
              <a:latin typeface="HG丸ｺﾞｼｯｸM-PRO" panose="020F0600000000000000" pitchFamily="50" charset="-128"/>
              <a:ea typeface="HG丸ｺﾞｼｯｸM-PRO" panose="020F0600000000000000" pitchFamily="50" charset="-128"/>
            </a:endParaRPr>
          </a:p>
          <a:p>
            <a:pPr marL="269875" indent="-269875" eaLnBrk="1" hangingPunct="1">
              <a:lnSpc>
                <a:spcPct val="110000"/>
              </a:lnSpc>
              <a:buFontTx/>
              <a:buNone/>
            </a:pPr>
            <a:r>
              <a:rPr lang="ja-JP" altLang="en-US" sz="2200" dirty="0">
                <a:latin typeface="HG丸ｺﾞｼｯｸM-PRO" panose="020F0600000000000000" pitchFamily="50" charset="-128"/>
                <a:ea typeface="HG丸ｺﾞｼｯｸM-PRO" panose="020F0600000000000000" pitchFamily="50" charset="-128"/>
              </a:rPr>
              <a:t>・診療所および助産所における産科オープンシステム登録の有無</a:t>
            </a:r>
          </a:p>
          <a:p>
            <a:pPr marL="269875" indent="-269875" eaLnBrk="1" hangingPunct="1">
              <a:lnSpc>
                <a:spcPct val="110000"/>
              </a:lnSpc>
              <a:buFontTx/>
              <a:buNone/>
            </a:pPr>
            <a:r>
              <a:rPr lang="ja-JP" altLang="en-US" sz="2200" dirty="0">
                <a:latin typeface="HG丸ｺﾞｼｯｸM-PRO" panose="020F0600000000000000" pitchFamily="50" charset="-128"/>
                <a:ea typeface="HG丸ｺﾞｼｯｸM-PRO" panose="020F0600000000000000" pitchFamily="50" charset="-128"/>
              </a:rPr>
              <a:t>・</a:t>
            </a:r>
            <a:r>
              <a:rPr lang="ja-JP" altLang="en-US" sz="2200" u="sng" dirty="0">
                <a:latin typeface="HG丸ｺﾞｼｯｸM-PRO" panose="020F0600000000000000" pitchFamily="50" charset="-128"/>
                <a:ea typeface="HG丸ｺﾞｼｯｸM-PRO" panose="020F0600000000000000" pitchFamily="50" charset="-128"/>
              </a:rPr>
              <a:t>分娩機関の病棟</a:t>
            </a:r>
          </a:p>
          <a:p>
            <a:pPr marL="269875" indent="-269875" eaLnBrk="1" hangingPunct="1">
              <a:lnSpc>
                <a:spcPct val="110000"/>
              </a:lnSpc>
              <a:buFontTx/>
              <a:buNone/>
            </a:pPr>
            <a:r>
              <a:rPr lang="ja-JP" altLang="en-US" sz="2200" dirty="0">
                <a:latin typeface="HG丸ｺﾞｼｯｸM-PRO" panose="020F0600000000000000" pitchFamily="50" charset="-128"/>
                <a:ea typeface="HG丸ｺﾞｼｯｸM-PRO" panose="020F0600000000000000" pitchFamily="50" charset="-128"/>
              </a:rPr>
              <a:t>・年間分娩件数</a:t>
            </a:r>
          </a:p>
          <a:p>
            <a:pPr marL="269875" indent="-269875" eaLnBrk="1" hangingPunct="1">
              <a:lnSpc>
                <a:spcPct val="110000"/>
              </a:lnSpc>
              <a:buFontTx/>
              <a:buNone/>
            </a:pPr>
            <a:r>
              <a:rPr lang="ja-JP" altLang="en-US" sz="2200" dirty="0">
                <a:latin typeface="HG丸ｺﾞｼｯｸM-PRO" panose="020F0600000000000000" pitchFamily="50" charset="-128"/>
                <a:ea typeface="HG丸ｺﾞｼｯｸM-PRO" panose="020F0600000000000000" pitchFamily="50" charset="-128"/>
              </a:rPr>
              <a:t>・事例に関わった医療従事者の経験年数</a:t>
            </a:r>
            <a:endParaRPr lang="en-US" altLang="ja-JP" sz="2200" dirty="0">
              <a:latin typeface="HG丸ｺﾞｼｯｸM-PRO" panose="020F0600000000000000" pitchFamily="50" charset="-128"/>
              <a:ea typeface="HG丸ｺﾞｼｯｸM-PRO" panose="020F0600000000000000" pitchFamily="50" charset="-128"/>
            </a:endParaRPr>
          </a:p>
        </p:txBody>
      </p:sp>
      <p:sp>
        <p:nvSpPr>
          <p:cNvPr id="30725" name="Rectangle 50"/>
          <p:cNvSpPr>
            <a:spLocks noChangeArrowheads="1"/>
          </p:cNvSpPr>
          <p:nvPr/>
        </p:nvSpPr>
        <p:spPr bwMode="auto">
          <a:xfrm>
            <a:off x="4455849" y="1229474"/>
            <a:ext cx="30251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Ⅱ</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4 </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分娩機関の病棟</a:t>
            </a:r>
          </a:p>
        </p:txBody>
      </p:sp>
      <p:sp>
        <p:nvSpPr>
          <p:cNvPr id="30797" name="Rectangle 844"/>
          <p:cNvSpPr>
            <a:spLocks noChangeArrowheads="1"/>
          </p:cNvSpPr>
          <p:nvPr/>
        </p:nvSpPr>
        <p:spPr bwMode="ltGray">
          <a:xfrm>
            <a:off x="5395913" y="1589088"/>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srgbClr val="FFFFFF"/>
                </a:solidFill>
                <a:effectLst/>
                <a:uLnTx/>
                <a:uFillTx/>
                <a:latin typeface="Arial" panose="020B0604020202020204" pitchFamily="34" charset="0"/>
                <a:ea typeface="HG丸ｺﾞｼｯｸM-PRO" panose="020F0600000000000000" pitchFamily="50" charset="-128"/>
                <a:cs typeface="+mn-cs"/>
              </a:rPr>
              <a:t>職種</a:t>
            </a:r>
          </a:p>
        </p:txBody>
      </p:sp>
      <p:sp>
        <p:nvSpPr>
          <p:cNvPr id="21" name="Rectangle 845"/>
          <p:cNvSpPr>
            <a:spLocks noChangeArrowheads="1"/>
          </p:cNvSpPr>
          <p:nvPr/>
        </p:nvSpPr>
        <p:spPr bwMode="ltGray">
          <a:xfrm>
            <a:off x="4481443" y="1995587"/>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HG丸ｺﾞｼｯｸM-PRO" panose="020F0600000000000000" pitchFamily="50" charset="-128"/>
                <a:cs typeface="+mn-cs"/>
              </a:rPr>
              <a:t>経験年数</a:t>
            </a:r>
          </a:p>
        </p:txBody>
      </p:sp>
      <p:sp>
        <p:nvSpPr>
          <p:cNvPr id="22" name="Rectangle 845"/>
          <p:cNvSpPr>
            <a:spLocks noChangeArrowheads="1"/>
          </p:cNvSpPr>
          <p:nvPr/>
        </p:nvSpPr>
        <p:spPr bwMode="ltGray">
          <a:xfrm>
            <a:off x="5816302" y="1609849"/>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HG丸ｺﾞｼｯｸM-PRO" panose="020F0600000000000000" pitchFamily="50" charset="-128"/>
                <a:cs typeface="+mn-cs"/>
              </a:rPr>
              <a:t>職種</a:t>
            </a:r>
          </a:p>
        </p:txBody>
      </p:sp>
      <p:sp>
        <p:nvSpPr>
          <p:cNvPr id="2" name="スライド番号プレースホルダー 1">
            <a:extLst>
              <a:ext uri="{FF2B5EF4-FFF2-40B4-BE49-F238E27FC236}">
                <a16:creationId xmlns:a16="http://schemas.microsoft.com/office/drawing/2014/main" id="{2F890BCA-A434-4ABA-BC9C-08289E974BD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73</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1" name="テキスト ボックス 10">
            <a:extLst>
              <a:ext uri="{FF2B5EF4-FFF2-40B4-BE49-F238E27FC236}">
                <a16:creationId xmlns:a16="http://schemas.microsoft.com/office/drawing/2014/main" id="{FA6E5EB9-31A9-42B0-8D50-40DBBCFEAC9F}"/>
              </a:ext>
            </a:extLst>
          </p:cNvPr>
          <p:cNvSpPr txBox="1"/>
          <p:nvPr/>
        </p:nvSpPr>
        <p:spPr>
          <a:xfrm>
            <a:off x="164470" y="6162259"/>
            <a:ext cx="389551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Ⅱ</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1</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6</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P79</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lang="en-US" altLang="ja-JP" sz="1600" dirty="0">
                <a:solidFill>
                  <a:srgbClr val="000000"/>
                </a:solidFill>
                <a:latin typeface="HG丸ｺﾞｼｯｸM-PRO"/>
                <a:ea typeface="HG丸ｺﾞｼｯｸM-PRO"/>
              </a:rPr>
              <a:t>80</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endPar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pic>
        <p:nvPicPr>
          <p:cNvPr id="3" name="図 2">
            <a:extLst>
              <a:ext uri="{FF2B5EF4-FFF2-40B4-BE49-F238E27FC236}">
                <a16:creationId xmlns:a16="http://schemas.microsoft.com/office/drawing/2014/main" id="{1C7FF527-F4B5-D5EB-E7FC-3C16A10FF07C}"/>
              </a:ext>
            </a:extLst>
          </p:cNvPr>
          <p:cNvPicPr>
            <a:picLocks noChangeAspect="1"/>
          </p:cNvPicPr>
          <p:nvPr/>
        </p:nvPicPr>
        <p:blipFill>
          <a:blip r:embed="rId4"/>
          <a:stretch>
            <a:fillRect/>
          </a:stretch>
        </p:blipFill>
        <p:spPr>
          <a:xfrm>
            <a:off x="4508078" y="1629594"/>
            <a:ext cx="4908624" cy="2592288"/>
          </a:xfrm>
          <a:prstGeom prst="rect">
            <a:avLst/>
          </a:prstGeom>
        </p:spPr>
      </p:pic>
    </p:spTree>
    <p:extLst>
      <p:ext uri="{BB962C8B-B14F-4D97-AF65-F5344CB8AC3E}">
        <p14:creationId xmlns:p14="http://schemas.microsoft.com/office/powerpoint/2010/main" val="2071481893"/>
      </p:ext>
    </p:extLst>
  </p:cSld>
  <p:clrMapOvr>
    <a:masterClrMapping/>
  </p:clrMapOvr>
  <p:extLst>
    <p:ext uri="{6950BFC3-D8DA-4A85-94F7-54DA5524770B}">
      <p188:commentRel xmlns:p188="http://schemas.microsoft.com/office/powerpoint/2018/8/main" r:id="rId3"/>
    </p:ext>
  </p:extLs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AutoShape 821"/>
          <p:cNvSpPr>
            <a:spLocks noChangeArrowheads="1"/>
          </p:cNvSpPr>
          <p:nvPr/>
        </p:nvSpPr>
        <p:spPr bwMode="auto">
          <a:xfrm>
            <a:off x="360000" y="1126800"/>
            <a:ext cx="9000000" cy="5616624"/>
          </a:xfrm>
          <a:prstGeom prst="roundRect">
            <a:avLst>
              <a:gd name="adj" fmla="val 5333"/>
            </a:avLst>
          </a:prstGeom>
          <a:solidFill>
            <a:srgbClr val="CCFFFF"/>
          </a:solidFill>
          <a:ln w="9525" algn="ctr">
            <a:solidFill>
              <a:schemeClr val="tx1"/>
            </a:solidFill>
            <a:round/>
            <a:headEnd/>
            <a:tailEnd/>
          </a:ln>
          <a:effectLst/>
        </p:spPr>
        <p:txBody>
          <a:bodyPr lIns="91433" tIns="45717" rIns="91433" bIns="45717" anchor="ctr" anchorCtr="1"/>
          <a:lstStyle>
            <a:lvl1pPr marL="180975" indent="-1809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180975" marR="0" lvl="0" indent="-180975"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6" name="正方形/長方形 5">
            <a:extLst>
              <a:ext uri="{FF2B5EF4-FFF2-40B4-BE49-F238E27FC236}">
                <a16:creationId xmlns:a16="http://schemas.microsoft.com/office/drawing/2014/main" id="{F1E7BA3B-71D5-4712-B4A9-041D27E6206A}"/>
              </a:ext>
            </a:extLst>
          </p:cNvPr>
          <p:cNvSpPr/>
          <p:nvPr/>
        </p:nvSpPr>
        <p:spPr>
          <a:xfrm>
            <a:off x="616420" y="1106015"/>
            <a:ext cx="8584258"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Ⅲ</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1 </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原因分析報告書において脳性麻痺発症の主たる原因として記載された病態</a:t>
            </a:r>
            <a:r>
              <a:rPr kumimoji="1" lang="ja-JP" altLang="en-US" sz="1600" b="0" i="0" u="none" strike="noStrike" kern="1200" cap="none" spc="0" normalizeH="0" baseline="30000" noProof="0" dirty="0">
                <a:ln>
                  <a:noFill/>
                </a:ln>
                <a:solidFill>
                  <a:srgbClr val="000000"/>
                </a:solidFill>
                <a:effectLst/>
                <a:uLnTx/>
                <a:uFillTx/>
                <a:latin typeface="HG丸ｺﾞｼｯｸM-PRO"/>
                <a:ea typeface="HG丸ｺﾞｼｯｸM-PRO"/>
                <a:cs typeface="+mn-cs"/>
              </a:rPr>
              <a:t>注</a:t>
            </a:r>
            <a:r>
              <a:rPr kumimoji="1" lang="en-US" altLang="ja-JP" sz="1600" b="0" i="0" u="none" strike="noStrike" kern="1200" cap="none" spc="0" normalizeH="0" baseline="30000" noProof="0" dirty="0">
                <a:ln>
                  <a:noFill/>
                </a:ln>
                <a:solidFill>
                  <a:srgbClr val="000000"/>
                </a:solidFill>
                <a:effectLst/>
                <a:uLnTx/>
                <a:uFillTx/>
                <a:latin typeface="HG丸ｺﾞｼｯｸM-PRO"/>
                <a:ea typeface="HG丸ｺﾞｼｯｸM-PRO"/>
                <a:cs typeface="+mn-cs"/>
              </a:rPr>
              <a:t>1</a:t>
            </a:r>
            <a:r>
              <a:rPr kumimoji="1" lang="ja-JP" altLang="en-US" sz="1600" b="0" i="0" u="none" strike="noStrike" kern="1200" cap="none" spc="0" normalizeH="0" baseline="3000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30000" noProof="0" dirty="0">
                <a:ln>
                  <a:noFill/>
                </a:ln>
                <a:solidFill>
                  <a:srgbClr val="000000"/>
                </a:solidFill>
                <a:effectLst/>
                <a:uLnTx/>
                <a:uFillTx/>
                <a:latin typeface="HG丸ｺﾞｼｯｸM-PRO"/>
                <a:ea typeface="HG丸ｺﾞｼｯｸM-PRO"/>
                <a:cs typeface="+mn-cs"/>
              </a:rPr>
              <a:t>2</a:t>
            </a:r>
            <a:r>
              <a:rPr kumimoji="1" lang="ja-JP" altLang="en-US" sz="1600" b="0" i="0" u="none" strike="noStrike" kern="1200" cap="none" spc="0" normalizeH="0" baseline="30000" noProof="0" dirty="0">
                <a:ln>
                  <a:noFill/>
                </a:ln>
                <a:solidFill>
                  <a:srgbClr val="000000"/>
                </a:solidFill>
                <a:effectLst/>
                <a:uLnTx/>
                <a:uFillTx/>
                <a:latin typeface="HG丸ｺﾞｼｯｸM-PRO"/>
                <a:ea typeface="HG丸ｺﾞｼｯｸM-PRO"/>
                <a:cs typeface="+mn-cs"/>
              </a:rPr>
              <a:t>）</a:t>
            </a:r>
            <a:endPar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11" name="タイトル 10">
            <a:extLst>
              <a:ext uri="{FF2B5EF4-FFF2-40B4-BE49-F238E27FC236}">
                <a16:creationId xmlns:a16="http://schemas.microsoft.com/office/drawing/2014/main" id="{52C8F0F8-A3A9-4827-BFED-B9B2D4C5B7CD}"/>
              </a:ext>
            </a:extLst>
          </p:cNvPr>
          <p:cNvSpPr>
            <a:spLocks noGrp="1"/>
          </p:cNvSpPr>
          <p:nvPr>
            <p:ph type="title"/>
          </p:nvPr>
        </p:nvSpPr>
        <p:spPr>
          <a:xfrm>
            <a:off x="1461759" y="342975"/>
            <a:ext cx="7580094" cy="650725"/>
          </a:xfrm>
        </p:spPr>
        <p:txBody>
          <a:bodyPr/>
          <a:lstStyle/>
          <a:p>
            <a:r>
              <a:rPr lang="ja-JP" altLang="en-US" dirty="0"/>
              <a:t>脳性麻痺発症の主たる原因について</a:t>
            </a:r>
          </a:p>
        </p:txBody>
      </p:sp>
      <p:sp>
        <p:nvSpPr>
          <p:cNvPr id="8" name="Rectangle 57">
            <a:extLst>
              <a:ext uri="{FF2B5EF4-FFF2-40B4-BE49-F238E27FC236}">
                <a16:creationId xmlns:a16="http://schemas.microsoft.com/office/drawing/2014/main" id="{05E0BFAD-6237-488E-87B0-0E4F85F07E01}"/>
              </a:ext>
            </a:extLst>
          </p:cNvPr>
          <p:cNvSpPr>
            <a:spLocks noChangeArrowheads="1"/>
          </p:cNvSpPr>
          <p:nvPr/>
        </p:nvSpPr>
        <p:spPr bwMode="auto">
          <a:xfrm>
            <a:off x="6968430" y="6356476"/>
            <a:ext cx="23711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a:t>
            </a:r>
            <a:endPar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14</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lang="en-US" altLang="ja-JP" sz="900" dirty="0">
                <a:solidFill>
                  <a:srgbClr val="000000"/>
                </a:solidFill>
                <a:latin typeface="HG丸ｺﾞｼｯｸM-PRO"/>
                <a:ea typeface="HG丸ｺﾞｼｯｸM-PRO"/>
              </a:rPr>
              <a:t>81</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sp>
        <p:nvSpPr>
          <p:cNvPr id="2" name="スライド番号プレースホルダー 1">
            <a:extLst>
              <a:ext uri="{FF2B5EF4-FFF2-40B4-BE49-F238E27FC236}">
                <a16:creationId xmlns:a16="http://schemas.microsoft.com/office/drawing/2014/main" id="{61126010-F304-4FCD-AA4C-05C41BC48516}"/>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74</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pic>
        <p:nvPicPr>
          <p:cNvPr id="9" name="図 8">
            <a:extLst>
              <a:ext uri="{FF2B5EF4-FFF2-40B4-BE49-F238E27FC236}">
                <a16:creationId xmlns:a16="http://schemas.microsoft.com/office/drawing/2014/main" id="{B3B70654-C45E-D311-E4B0-BC452B275B2E}"/>
              </a:ext>
            </a:extLst>
          </p:cNvPr>
          <p:cNvPicPr>
            <a:picLocks noChangeAspect="1"/>
          </p:cNvPicPr>
          <p:nvPr/>
        </p:nvPicPr>
        <p:blipFill>
          <a:blip r:embed="rId4"/>
          <a:stretch>
            <a:fillRect/>
          </a:stretch>
        </p:blipFill>
        <p:spPr>
          <a:xfrm>
            <a:off x="1158160" y="1446662"/>
            <a:ext cx="5882278" cy="5266638"/>
          </a:xfrm>
          <a:prstGeom prst="rect">
            <a:avLst/>
          </a:prstGeom>
          <a:solidFill>
            <a:schemeClr val="bg1"/>
          </a:solidFill>
        </p:spPr>
      </p:pic>
    </p:spTree>
    <p:extLst>
      <p:ext uri="{BB962C8B-B14F-4D97-AF65-F5344CB8AC3E}">
        <p14:creationId xmlns:p14="http://schemas.microsoft.com/office/powerpoint/2010/main" val="4103341155"/>
      </p:ext>
    </p:extLst>
  </p:cSld>
  <p:clrMapOvr>
    <a:masterClrMapping/>
  </p:clrMapOvr>
  <p:extLst>
    <p:ext uri="{6950BFC3-D8DA-4A85-94F7-54DA5524770B}">
      <p188:commentRel xmlns:p188="http://schemas.microsoft.com/office/powerpoint/2018/8/main" r:id="rId3"/>
    </p:ext>
  </p:extLs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subTitle" idx="4294967295"/>
          </p:nvPr>
        </p:nvSpPr>
        <p:spPr>
          <a:xfrm>
            <a:off x="9429" y="2554352"/>
            <a:ext cx="9577063" cy="1752600"/>
          </a:xfrm>
        </p:spPr>
        <p:txBody>
          <a:bodyPr anchor="ctr"/>
          <a:lstStyle/>
          <a:p>
            <a:pPr marL="0" indent="0" algn="ctr" eaLnBrk="1" hangingPunct="1">
              <a:lnSpc>
                <a:spcPct val="90000"/>
              </a:lnSpc>
              <a:buFontTx/>
              <a:buNone/>
            </a:pPr>
            <a:r>
              <a:rPr lang="ja-JP" altLang="en-US" sz="5400" dirty="0">
                <a:latin typeface="+mj-ea"/>
                <a:ea typeface="+mj-ea"/>
              </a:rPr>
              <a:t>関係学会・団体等の動き</a:t>
            </a:r>
          </a:p>
        </p:txBody>
      </p:sp>
      <p:sp>
        <p:nvSpPr>
          <p:cNvPr id="2" name="スライド番号プレースホルダー 1"/>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75</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 name="Rectangle 2">
            <a:extLst>
              <a:ext uri="{FF2B5EF4-FFF2-40B4-BE49-F238E27FC236}">
                <a16:creationId xmlns:a16="http://schemas.microsoft.com/office/drawing/2014/main" id="{B95DF1C4-1490-4468-AA77-8BB24DBDE95D}"/>
              </a:ext>
            </a:extLst>
          </p:cNvPr>
          <p:cNvSpPr txBox="1">
            <a:spLocks noChangeArrowheads="1"/>
          </p:cNvSpPr>
          <p:nvPr/>
        </p:nvSpPr>
        <p:spPr bwMode="auto">
          <a:xfrm>
            <a:off x="2071886" y="5103646"/>
            <a:ext cx="7663111" cy="60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bodyPr>
          <a:lst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r" defTabSz="957263" rtl="0" eaLnBrk="1" fontAlgn="base" latinLnBrk="0" hangingPunct="1">
              <a:lnSpc>
                <a:spcPct val="9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86</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87</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ページより</a:t>
            </a:r>
          </a:p>
        </p:txBody>
      </p:sp>
    </p:spTree>
  </p:cSld>
  <p:clrMapOvr>
    <a:masterClrMapping/>
  </p:clrMapOvr>
  <p:extLst>
    <p:ext uri="{6950BFC3-D8DA-4A85-94F7-54DA5524770B}">
      <p188:commentRel xmlns:p188="http://schemas.microsoft.com/office/powerpoint/2018/8/main" r:id="rId3"/>
    </p:ext>
  </p:extLs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ja-JP" altLang="en-US" dirty="0"/>
              <a:t>関係学会・団体等の動き①</a:t>
            </a:r>
          </a:p>
        </p:txBody>
      </p:sp>
      <p:sp>
        <p:nvSpPr>
          <p:cNvPr id="2" name="スライド番号プレースホルダー 1">
            <a:extLst>
              <a:ext uri="{FF2B5EF4-FFF2-40B4-BE49-F238E27FC236}">
                <a16:creationId xmlns:a16="http://schemas.microsoft.com/office/drawing/2014/main" id="{840B0CA7-2643-4F7D-AC09-A01155035767}"/>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76</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9940" name="AutoShape 3"/>
          <p:cNvSpPr>
            <a:spLocks noChangeArrowheads="1"/>
          </p:cNvSpPr>
          <p:nvPr/>
        </p:nvSpPr>
        <p:spPr bwMode="auto">
          <a:xfrm>
            <a:off x="362206" y="1178455"/>
            <a:ext cx="9180000" cy="4339572"/>
          </a:xfrm>
          <a:prstGeom prst="roundRect">
            <a:avLst>
              <a:gd name="adj" fmla="val 12806"/>
            </a:avLst>
          </a:prstGeom>
          <a:solidFill>
            <a:srgbClr val="FFFFCC"/>
          </a:soli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01738"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31925"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8224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2304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87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144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02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0592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14400" rtl="0" eaLnBrk="1" fontAlgn="base" latinLnBrk="0" hangingPunct="1">
              <a:lnSpc>
                <a:spcPct val="120000"/>
              </a:lnSpc>
              <a:spcBef>
                <a:spcPct val="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75</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日本産科婦人科学会学術講演会では、医会と学会の共同企画である「後遺症なき母児の周産期管理を目指して」と「脳性麻痺の発症に関連する産科的因子について」の２つのプログラムで、脳性麻痺発症の原因や本制度の開示資料を用いた研究結果などが取り上げられた。また、医療安全講習会である「医療安全について再考する　最近の事案から」の講演においても、本制度創設の経緯や再発防止</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に関する</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報告書について取り上げられた。</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82575" marR="0" lvl="0" indent="-282575" algn="l" defTabSz="914400" rtl="0" eaLnBrk="1" fontAlgn="base" latinLnBrk="0" hangingPunct="1">
              <a:lnSpc>
                <a:spcPct val="120000"/>
              </a:lnSpc>
              <a:spcBef>
                <a:spcPct val="0"/>
              </a:spcBef>
              <a:spcAft>
                <a:spcPct val="0"/>
              </a:spcAft>
              <a:buClrTx/>
              <a:buSzTx/>
              <a:buFont typeface="HG丸ｺﾞｼｯｸM-PRO" panose="020F0600000000000000" pitchFamily="50" charset="-128"/>
              <a:buChar char="○"/>
              <a:tabLst/>
              <a:defRPr/>
            </a:pP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2023</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8</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月には、日本産科婦人科学会、日本産婦人科医会が合同で編纂を行った「産婦人科診療ガイドライン</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産科編</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2023</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」が発刊され、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7</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項目において再発防止に関する報告書が引用された。</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760731335"/>
      </p:ext>
    </p:extLst>
  </p:cSld>
  <p:clrMapOvr>
    <a:masterClrMapping/>
  </p:clrMapOvr>
  <p:extLst>
    <p:ext uri="{6950BFC3-D8DA-4A85-94F7-54DA5524770B}">
      <p188:commentRel xmlns:p188="http://schemas.microsoft.com/office/powerpoint/2018/8/main" r:id="rId3"/>
    </p:ext>
  </p:extLs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ja-JP" altLang="en-US" dirty="0"/>
              <a:t>関係学会・団体等の動き②</a:t>
            </a:r>
          </a:p>
        </p:txBody>
      </p:sp>
      <p:sp>
        <p:nvSpPr>
          <p:cNvPr id="2" name="スライド番号プレースホルダー 1">
            <a:extLst>
              <a:ext uri="{FF2B5EF4-FFF2-40B4-BE49-F238E27FC236}">
                <a16:creationId xmlns:a16="http://schemas.microsoft.com/office/drawing/2014/main" id="{840B0CA7-2643-4F7D-AC09-A01155035767}"/>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77</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9940" name="AutoShape 3"/>
          <p:cNvSpPr>
            <a:spLocks noChangeArrowheads="1"/>
          </p:cNvSpPr>
          <p:nvPr/>
        </p:nvSpPr>
        <p:spPr bwMode="auto">
          <a:xfrm>
            <a:off x="362206" y="1197546"/>
            <a:ext cx="9180000" cy="5543354"/>
          </a:xfrm>
          <a:prstGeom prst="roundRect">
            <a:avLst>
              <a:gd name="adj" fmla="val 12806"/>
            </a:avLst>
          </a:prstGeom>
          <a:solidFill>
            <a:srgbClr val="FFFFCC"/>
          </a:soli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01738"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31925"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8224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2304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87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144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02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0592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14400" rtl="0" eaLnBrk="1" fontAlgn="base" latinLnBrk="1" hangingPunct="1">
              <a:lnSpc>
                <a:spcPct val="120000"/>
              </a:lnSpc>
              <a:spcBef>
                <a:spcPct val="0"/>
              </a:spcBef>
              <a:spcAft>
                <a:spcPct val="0"/>
              </a:spcAft>
              <a:buClrTx/>
              <a:buSzTx/>
              <a:buFont typeface="HG丸ｺﾞｼｯｸM-PRO" panose="020F0600000000000000" pitchFamily="50" charset="-128"/>
              <a:buChar char="○"/>
              <a:tabLst/>
              <a:defRPr/>
            </a:pP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2023</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月、子宮収縮薬を販売する製薬会社</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社から、医療従事者に対し、同薬使用時には必要性および危険性の十分な説明と同意取得を行うよう、また分娩監視装置を用いた連続的なモニタリングの実施と異常が認められた場合は適切な処置を実施するよう、「適正使用に関するお願い」の文書が改めて発出された。</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82575" marR="0" lvl="0" indent="-282575" algn="l" defTabSz="914400" rtl="0" eaLnBrk="1" fontAlgn="base" latinLnBrk="1" hangingPunct="1">
              <a:lnSpc>
                <a:spcPct val="120000"/>
              </a:lnSpc>
              <a:spcBef>
                <a:spcPct val="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文書には、第</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13</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回再発防止に関する報告書の「第</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章　産科医療の質の向上への取組みの動向」および「第</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章　テーマに沿った分析」よりデータが引用され、同薬使用時には投与量・増量法等に留意するよう記載された。詳細は各製薬会社のホームページおよび医薬品医療機器総合機構（</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PMDA</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）のホームページに掲載されている。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82575" marR="0" lvl="0" indent="-282575" algn="l" defTabSz="914400" rtl="0" eaLnBrk="1" fontAlgn="base" latinLnBrk="1" hangingPunct="1">
              <a:lnSpc>
                <a:spcPct val="120000"/>
              </a:lnSpc>
              <a:spcBef>
                <a:spcPct val="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なお、文書では説明用資材として、「出産されるお母さん、ご家族の方へ」が案内されている。</a:t>
            </a:r>
          </a:p>
        </p:txBody>
      </p:sp>
    </p:spTree>
    <p:extLst>
      <p:ext uri="{BB962C8B-B14F-4D97-AF65-F5344CB8AC3E}">
        <p14:creationId xmlns:p14="http://schemas.microsoft.com/office/powerpoint/2010/main" val="3184781721"/>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7891" name="Rectangle 2"/>
          <p:cNvSpPr>
            <a:spLocks noGrp="1" noChangeArrowheads="1"/>
          </p:cNvSpPr>
          <p:nvPr>
            <p:ph type="subTitle" idx="4294967295"/>
          </p:nvPr>
        </p:nvSpPr>
        <p:spPr>
          <a:xfrm>
            <a:off x="99434" y="2553494"/>
            <a:ext cx="9158288" cy="1752600"/>
          </a:xfrm>
        </p:spPr>
        <p:txBody>
          <a:bodyPr anchor="ctr"/>
          <a:lstStyle/>
          <a:p>
            <a:pPr marL="0" indent="0" algn="ctr" eaLnBrk="1" hangingPunct="1">
              <a:lnSpc>
                <a:spcPct val="90000"/>
              </a:lnSpc>
              <a:buFontTx/>
              <a:buNone/>
            </a:pPr>
            <a:r>
              <a:rPr lang="ja-JP" altLang="en-US" sz="5400" dirty="0">
                <a:latin typeface="+mj-ea"/>
                <a:ea typeface="+mj-ea"/>
              </a:rPr>
              <a:t>第</a:t>
            </a:r>
            <a:r>
              <a:rPr lang="en-US" altLang="ja-JP" sz="5400" dirty="0">
                <a:latin typeface="+mj-ea"/>
                <a:ea typeface="+mj-ea"/>
              </a:rPr>
              <a:t>2</a:t>
            </a:r>
            <a:r>
              <a:rPr lang="ja-JP" altLang="en-US" sz="5400" dirty="0">
                <a:latin typeface="+mj-ea"/>
                <a:ea typeface="+mj-ea"/>
              </a:rPr>
              <a:t>章</a:t>
            </a:r>
            <a:endParaRPr lang="en-US" altLang="ja-JP" sz="5400" dirty="0">
              <a:latin typeface="+mj-ea"/>
              <a:ea typeface="+mj-ea"/>
            </a:endParaRPr>
          </a:p>
          <a:p>
            <a:pPr marL="0" indent="0" algn="ctr" eaLnBrk="1" hangingPunct="1">
              <a:lnSpc>
                <a:spcPct val="90000"/>
              </a:lnSpc>
              <a:buFontTx/>
              <a:buNone/>
            </a:pPr>
            <a:r>
              <a:rPr lang="ja-JP" altLang="en-US" sz="5400" dirty="0">
                <a:latin typeface="+mj-ea"/>
                <a:ea typeface="+mj-ea"/>
              </a:rPr>
              <a:t>再 発 防 止</a:t>
            </a:r>
          </a:p>
        </p:txBody>
      </p:sp>
      <p:sp>
        <p:nvSpPr>
          <p:cNvPr id="4" name="Rectangle 2">
            <a:extLst>
              <a:ext uri="{FF2B5EF4-FFF2-40B4-BE49-F238E27FC236}">
                <a16:creationId xmlns:a16="http://schemas.microsoft.com/office/drawing/2014/main" id="{066D062E-0333-46C2-A6BE-BE263880D899}"/>
              </a:ext>
            </a:extLst>
          </p:cNvPr>
          <p:cNvSpPr txBox="1">
            <a:spLocks noChangeArrowheads="1"/>
          </p:cNvSpPr>
          <p:nvPr/>
        </p:nvSpPr>
        <p:spPr bwMode="auto">
          <a:xfrm>
            <a:off x="4160118" y="5106832"/>
            <a:ext cx="5385636" cy="60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bodyPr>
          <a:lst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eaLnBrk="1" hangingPunct="1">
              <a:lnSpc>
                <a:spcPct val="90000"/>
              </a:lnSpc>
              <a:buNone/>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14</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15</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ページより</a:t>
            </a:r>
          </a:p>
        </p:txBody>
      </p:sp>
    </p:spTree>
    <p:extLst>
      <p:ext uri="{BB962C8B-B14F-4D97-AF65-F5344CB8AC3E}">
        <p14:creationId xmlns:p14="http://schemas.microsoft.com/office/powerpoint/2010/main" val="4176264798"/>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AutoShape 3"/>
          <p:cNvSpPr>
            <a:spLocks noChangeArrowheads="1"/>
          </p:cNvSpPr>
          <p:nvPr/>
        </p:nvSpPr>
        <p:spPr bwMode="auto">
          <a:xfrm>
            <a:off x="493713" y="1339850"/>
            <a:ext cx="8915400" cy="1184275"/>
          </a:xfrm>
          <a:prstGeom prst="roundRect">
            <a:avLst>
              <a:gd name="adj" fmla="val 8977"/>
            </a:avLst>
          </a:prstGeom>
          <a:solidFill>
            <a:srgbClr val="FFFFCC"/>
          </a:solidFill>
          <a:ln w="9525" algn="ctr">
            <a:solidFill>
              <a:schemeClr val="tx1"/>
            </a:solidFill>
            <a:round/>
            <a:headEnd/>
            <a:tailEnd/>
          </a:ln>
          <a:effectLst>
            <a:outerShdw dist="71842" dir="2700000" algn="ctr" rotWithShape="0">
              <a:srgbClr val="808080"/>
            </a:outerShdw>
          </a:effectLst>
        </p:spPr>
        <p:txBody>
          <a:bodyPr wrap="none"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50000"/>
              </a:spcBef>
              <a:spcAft>
                <a:spcPct val="0"/>
              </a:spcAft>
              <a:buClrTx/>
              <a:buSzTx/>
              <a:buFontTx/>
              <a:buNone/>
              <a:tabLst/>
              <a:defRPr/>
            </a:pPr>
            <a:endParaRPr kumimoji="1" lang="ja-JP" altLang="ja-JP" sz="3100"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341" name="Text Box 4"/>
          <p:cNvSpPr txBox="1">
            <a:spLocks noChangeArrowheads="1"/>
          </p:cNvSpPr>
          <p:nvPr/>
        </p:nvSpPr>
        <p:spPr bwMode="auto">
          <a:xfrm>
            <a:off x="688975" y="1390650"/>
            <a:ext cx="8526463"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93" tIns="47896" rIns="95793" bIns="47896">
            <a:spAutoFit/>
          </a:bodyPr>
          <a:lstStyle>
            <a:lvl1pPr marL="379413" indent="-37941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79413" marR="0" lvl="0" indent="-379413" algn="l" defTabSz="957263" rtl="0" eaLnBrk="1" fontAlgn="base" latinLnBrk="0" hangingPunct="1">
              <a:lnSpc>
                <a:spcPct val="100000"/>
              </a:lnSpc>
              <a:spcBef>
                <a:spcPct val="50000"/>
              </a:spcBef>
              <a:spcAft>
                <a:spcPct val="0"/>
              </a:spcAft>
              <a:buClrTx/>
              <a:buSzTx/>
              <a:buFontTx/>
              <a:buNone/>
              <a:tabLst/>
              <a:defRPr/>
            </a:pPr>
            <a:r>
              <a:rPr kumimoji="1" lang="ja-JP" altLang="en-US" sz="2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１．原因分析された個々の事例情報を体系的に整理・蓄積</a:t>
            </a:r>
          </a:p>
          <a:p>
            <a:pPr marL="379413" marR="0" lvl="0" indent="-379413" algn="l" defTabSz="957263" rtl="0" eaLnBrk="1" fontAlgn="base" latinLnBrk="0" hangingPunct="1">
              <a:lnSpc>
                <a:spcPct val="100000"/>
              </a:lnSpc>
              <a:spcBef>
                <a:spcPct val="50000"/>
              </a:spcBef>
              <a:spcAft>
                <a:spcPct val="0"/>
              </a:spcAft>
              <a:buClrTx/>
              <a:buSzTx/>
              <a:buFontTx/>
              <a:buNone/>
              <a:tabLst/>
              <a:defRPr/>
            </a:pPr>
            <a:r>
              <a:rPr kumimoji="1" lang="ja-JP" altLang="en-US" sz="2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２．広く社会に情報を公開</a:t>
            </a:r>
          </a:p>
        </p:txBody>
      </p:sp>
      <p:sp>
        <p:nvSpPr>
          <p:cNvPr id="14342" name="Text Box 5"/>
          <p:cNvSpPr txBox="1">
            <a:spLocks noChangeArrowheads="1"/>
          </p:cNvSpPr>
          <p:nvPr/>
        </p:nvSpPr>
        <p:spPr bwMode="auto">
          <a:xfrm>
            <a:off x="638175" y="3254375"/>
            <a:ext cx="8624888" cy="149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60000"/>
              </a:lnSpc>
              <a:spcBef>
                <a:spcPct val="50000"/>
              </a:spcBef>
              <a:spcAft>
                <a:spcPct val="0"/>
              </a:spcAft>
              <a:buClrTx/>
              <a:buSzTx/>
              <a:buFontTx/>
              <a:buNone/>
              <a:tabLst/>
              <a:defRPr/>
            </a:pPr>
            <a:r>
              <a:rPr kumimoji="1" lang="ja-JP" altLang="en-US" sz="25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丸ｺﾞｼｯｸM-PRO" panose="020F0600000000000000" pitchFamily="50" charset="-128"/>
                <a:cs typeface="+mn-cs"/>
              </a:rPr>
              <a:t>・同じような事例の再発防止</a:t>
            </a:r>
            <a:endParaRPr kumimoji="1" lang="en-US" altLang="ja-JP" sz="25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丸ｺﾞｼｯｸM-PRO" panose="020F0600000000000000" pitchFamily="50" charset="-128"/>
              <a:cs typeface="+mn-cs"/>
            </a:endParaRPr>
          </a:p>
          <a:p>
            <a:pPr marL="0" marR="0" lvl="0" indent="0" algn="l" defTabSz="957263" rtl="0" eaLnBrk="1" fontAlgn="base" latinLnBrk="0" hangingPunct="1">
              <a:lnSpc>
                <a:spcPct val="60000"/>
              </a:lnSpc>
              <a:spcBef>
                <a:spcPct val="50000"/>
              </a:spcBef>
              <a:spcAft>
                <a:spcPct val="0"/>
              </a:spcAft>
              <a:buClrTx/>
              <a:buSzTx/>
              <a:buFontTx/>
              <a:buNone/>
              <a:tabLst/>
              <a:defRPr/>
            </a:pPr>
            <a:r>
              <a:rPr kumimoji="1" lang="ja-JP" altLang="en-US" sz="25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丸ｺﾞｼｯｸM-PRO" panose="020F0600000000000000" pitchFamily="50" charset="-128"/>
                <a:cs typeface="+mn-cs"/>
              </a:rPr>
              <a:t>・産科医療の質の向上</a:t>
            </a:r>
          </a:p>
          <a:p>
            <a:pPr marL="0" marR="0" lvl="0" indent="0" algn="l" defTabSz="957263" rtl="0" eaLnBrk="1" fontAlgn="base" latinLnBrk="0" hangingPunct="1">
              <a:lnSpc>
                <a:spcPct val="60000"/>
              </a:lnSpc>
              <a:spcBef>
                <a:spcPct val="50000"/>
              </a:spcBef>
              <a:spcAft>
                <a:spcPct val="0"/>
              </a:spcAft>
              <a:buClrTx/>
              <a:buSzTx/>
              <a:buFontTx/>
              <a:buNone/>
              <a:tabLst/>
              <a:defRPr/>
            </a:pPr>
            <a:r>
              <a:rPr kumimoji="1" lang="ja-JP" altLang="en-US" sz="25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丸ｺﾞｼｯｸM-PRO" panose="020F0600000000000000" pitchFamily="50" charset="-128"/>
                <a:cs typeface="+mn-cs"/>
              </a:rPr>
              <a:t>・国民の産科医療に対する信頼を高める</a:t>
            </a:r>
          </a:p>
        </p:txBody>
      </p:sp>
      <p:sp>
        <p:nvSpPr>
          <p:cNvPr id="14343" name="AutoShape 6"/>
          <p:cNvSpPr>
            <a:spLocks noChangeArrowheads="1"/>
          </p:cNvSpPr>
          <p:nvPr/>
        </p:nvSpPr>
        <p:spPr bwMode="auto">
          <a:xfrm>
            <a:off x="3260725" y="2603500"/>
            <a:ext cx="3352800" cy="584200"/>
          </a:xfrm>
          <a:prstGeom prst="downArrow">
            <a:avLst>
              <a:gd name="adj1" fmla="val 49056"/>
              <a:gd name="adj2" fmla="val 77120"/>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210951" name="AutoShape 7"/>
          <p:cNvSpPr>
            <a:spLocks noChangeArrowheads="1"/>
          </p:cNvSpPr>
          <p:nvPr/>
        </p:nvSpPr>
        <p:spPr bwMode="auto">
          <a:xfrm>
            <a:off x="611188" y="4919663"/>
            <a:ext cx="8653462" cy="1533525"/>
          </a:xfrm>
          <a:prstGeom prst="foldedCorner">
            <a:avLst>
              <a:gd name="adj" fmla="val 12500"/>
            </a:avLst>
          </a:prstGeom>
          <a:solidFill>
            <a:srgbClr val="E5FFE5"/>
          </a:solidFill>
          <a:ln w="9525">
            <a:solidFill>
              <a:schemeClr val="bg2"/>
            </a:solidFill>
            <a:round/>
            <a:headEnd/>
            <a:tailEnd/>
          </a:ln>
        </p:spPr>
        <p:txBody>
          <a:bodyPr wrap="none" lIns="95793" tIns="47896" rIns="95793" bIns="47896"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0" fontAlgn="base" latinLnBrk="0" hangingPunct="0">
              <a:lnSpc>
                <a:spcPct val="100000"/>
              </a:lnSpc>
              <a:spcBef>
                <a:spcPct val="0"/>
              </a:spcBef>
              <a:spcAft>
                <a:spcPct val="0"/>
              </a:spcAft>
              <a:buClrTx/>
              <a:buSzTx/>
              <a:buFontTx/>
              <a:buNone/>
              <a:tabLst/>
              <a:defRPr/>
            </a:pPr>
            <a:endParaRPr kumimoji="0" lang="ja-JP" altLang="ja-JP" sz="19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4345" name="Text Box 8"/>
          <p:cNvSpPr txBox="1">
            <a:spLocks noChangeArrowheads="1"/>
          </p:cNvSpPr>
          <p:nvPr/>
        </p:nvSpPr>
        <p:spPr bwMode="auto">
          <a:xfrm>
            <a:off x="792163" y="5062538"/>
            <a:ext cx="773588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20000"/>
              </a:lnSpc>
              <a:spcBef>
                <a:spcPct val="20000"/>
              </a:spcBef>
              <a:spcAft>
                <a:spcPct val="0"/>
              </a:spcAft>
              <a:buClrTx/>
              <a:buSzTx/>
              <a:buFontTx/>
              <a:buNone/>
              <a:tabLst/>
              <a:defRPr/>
            </a:pPr>
            <a:r>
              <a:rPr kumimoji="1" lang="en-US" altLang="ja-JP" sz="19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9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産科医療補償制度 再発防止に関する報告書</a:t>
            </a:r>
          </a:p>
          <a:p>
            <a:pPr marL="0" marR="0" lvl="0" indent="0" algn="l" defTabSz="957263" rtl="0" eaLnBrk="1" fontAlgn="base" latinLnBrk="0" hangingPunct="1">
              <a:lnSpc>
                <a:spcPct val="120000"/>
              </a:lnSpc>
              <a:spcBef>
                <a:spcPct val="20000"/>
              </a:spcBef>
              <a:spcAft>
                <a:spcPct val="0"/>
              </a:spcAft>
              <a:buClrTx/>
              <a:buSzTx/>
              <a:buFontTx/>
              <a:buNone/>
              <a:tabLst/>
              <a:defRPr/>
            </a:pPr>
            <a:r>
              <a:rPr kumimoji="1" lang="ja-JP" altLang="en-US" sz="19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○再発防止委員会からの提言</a:t>
            </a:r>
          </a:p>
          <a:p>
            <a:pPr marL="0" marR="0" lvl="0" indent="0" algn="l" defTabSz="957263" rtl="0" eaLnBrk="1" fontAlgn="base" latinLnBrk="0" hangingPunct="1">
              <a:lnSpc>
                <a:spcPct val="120000"/>
              </a:lnSpc>
              <a:spcBef>
                <a:spcPct val="20000"/>
              </a:spcBef>
              <a:spcAft>
                <a:spcPct val="0"/>
              </a:spcAft>
              <a:buClrTx/>
              <a:buSzTx/>
              <a:buFontTx/>
              <a:buNone/>
              <a:tabLst/>
              <a:defRPr/>
            </a:pPr>
            <a:r>
              <a:rPr kumimoji="1" lang="ja-JP" altLang="en-US" sz="19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○関係団体や行政機関との連携・協力</a:t>
            </a:r>
          </a:p>
        </p:txBody>
      </p:sp>
      <p:sp>
        <p:nvSpPr>
          <p:cNvPr id="4" name="タイトル 3">
            <a:extLst>
              <a:ext uri="{FF2B5EF4-FFF2-40B4-BE49-F238E27FC236}">
                <a16:creationId xmlns:a16="http://schemas.microsoft.com/office/drawing/2014/main" id="{81A4D4A7-9F9E-4AC8-84AF-C44EC4E0CB8D}"/>
              </a:ext>
            </a:extLst>
          </p:cNvPr>
          <p:cNvSpPr>
            <a:spLocks noGrp="1"/>
          </p:cNvSpPr>
          <p:nvPr>
            <p:ph type="title"/>
          </p:nvPr>
        </p:nvSpPr>
        <p:spPr>
          <a:xfrm>
            <a:off x="3008025" y="342975"/>
            <a:ext cx="3886776" cy="650725"/>
          </a:xfrm>
        </p:spPr>
        <p:txBody>
          <a:bodyPr/>
          <a:lstStyle/>
          <a:p>
            <a:r>
              <a:rPr lang="ja-JP" altLang="en-US" dirty="0"/>
              <a:t>再発防止について</a:t>
            </a:r>
            <a:endParaRPr kumimoji="1" lang="ja-JP" altLang="en-US" dirty="0"/>
          </a:p>
        </p:txBody>
      </p:sp>
      <p:sp>
        <p:nvSpPr>
          <p:cNvPr id="2" name="スライド番号プレースホルダー 1"/>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8</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2184128601"/>
      </p:ext>
    </p:extLst>
  </p:cSld>
  <p:clrMapOvr>
    <a:masterClrMapping/>
  </p:clrMapOvr>
</p:sld>
</file>

<file path=ppt/theme/theme1.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丸ｺﾞｼｯｸM-PRO"/>
        <a:ea typeface="HG丸ｺﾞｼｯｸM-PRO"/>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丸ｺﾞｼｯｸM-PRO"/>
        <a:ea typeface="HG丸ｺﾞｼｯｸM-PRO"/>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A01F234B07CE6341AAFC377739E1ADBC" ma:contentTypeVersion="8" ma:contentTypeDescription="新しいドキュメントを作成します。" ma:contentTypeScope="" ma:versionID="6525243e6568efda849bf8b5b014495d">
  <xsd:schema xmlns:xsd="http://www.w3.org/2001/XMLSchema" xmlns:xs="http://www.w3.org/2001/XMLSchema" xmlns:p="http://schemas.microsoft.com/office/2006/metadata/properties" xmlns:ns3="11f3b970-84bc-4576-9a65-949aa5705c64" targetNamespace="http://schemas.microsoft.com/office/2006/metadata/properties" ma:root="true" ma:fieldsID="949d435fa45e5068475f2b0cfb7cf7d0" ns3:_="">
    <xsd:import namespace="11f3b970-84bc-4576-9a65-949aa5705c6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f3b970-84bc-4576-9a65-949aa5705c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B5683E-F84C-4426-8E8F-5ED20130C6F4}">
  <ds:schemaRefs>
    <ds:schemaRef ds:uri="http://purl.org/dc/elements/1.1/"/>
    <ds:schemaRef ds:uri="http://schemas.microsoft.com/office/2006/metadata/properties"/>
    <ds:schemaRef ds:uri="11f3b970-84bc-4576-9a65-949aa5705c64"/>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408CCE03-765B-4EDF-9C9A-B76F109D8C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f3b970-84bc-4576-9a65-949aa5705c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199524-8D08-452D-B8F3-C380E94A3F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25994</TotalTime>
  <Words>9008</Words>
  <Application>Microsoft Office PowerPoint</Application>
  <PresentationFormat>ユーザー設定</PresentationFormat>
  <Paragraphs>775</Paragraphs>
  <Slides>78</Slides>
  <Notes>74</Notes>
  <HiddenSlides>0</HiddenSlides>
  <MMClips>0</MMClips>
  <ScaleCrop>false</ScaleCrop>
  <HeadingPairs>
    <vt:vector size="6" baseType="variant">
      <vt:variant>
        <vt:lpstr>使用されているフォント</vt:lpstr>
      </vt:variant>
      <vt:variant>
        <vt:i4>11</vt:i4>
      </vt:variant>
      <vt:variant>
        <vt:lpstr>テーマ</vt:lpstr>
      </vt:variant>
      <vt:variant>
        <vt:i4>5</vt:i4>
      </vt:variant>
      <vt:variant>
        <vt:lpstr>スライド タイトル</vt:lpstr>
      </vt:variant>
      <vt:variant>
        <vt:i4>78</vt:i4>
      </vt:variant>
    </vt:vector>
  </HeadingPairs>
  <TitlesOfParts>
    <vt:vector size="94" baseType="lpstr">
      <vt:lpstr>HGS創英角ｺﾞｼｯｸUB</vt:lpstr>
      <vt:lpstr>HG丸ｺﾞｼｯｸM-PRO</vt:lpstr>
      <vt:lpstr>ＭＳ Ｐゴシック</vt:lpstr>
      <vt:lpstr>ＭＳ ゴシック</vt:lpstr>
      <vt:lpstr>ＭＳ 明朝</vt:lpstr>
      <vt:lpstr>UDShinGoPr6N-Medium</vt:lpstr>
      <vt:lpstr>游ゴシック</vt:lpstr>
      <vt:lpstr>游ゴシック Light</vt:lpstr>
      <vt:lpstr>游明朝</vt:lpstr>
      <vt:lpstr>Arial</vt:lpstr>
      <vt:lpstr>Wingdings</vt:lpstr>
      <vt:lpstr>1_Capsules</vt:lpstr>
      <vt:lpstr>1_デザインの設定</vt:lpstr>
      <vt:lpstr>標準デザイン</vt:lpstr>
      <vt:lpstr>1_標準デザイン</vt:lpstr>
      <vt:lpstr>2_Capsules</vt:lpstr>
      <vt:lpstr>第14回　産科医療補償制度 再発防止に関する報告書について</vt:lpstr>
      <vt:lpstr>PowerPoint プレゼンテーション</vt:lpstr>
      <vt:lpstr>PowerPoint プレゼンテーション</vt:lpstr>
      <vt:lpstr>PowerPoint プレゼンテーション</vt:lpstr>
      <vt:lpstr>PowerPoint プレゼンテーション</vt:lpstr>
      <vt:lpstr>産科医療補償制度の目的</vt:lpstr>
      <vt:lpstr>PowerPoint プレゼンテーション</vt:lpstr>
      <vt:lpstr>PowerPoint プレゼンテーション</vt:lpstr>
      <vt:lpstr>再発防止について</vt:lpstr>
      <vt:lpstr>再発防止に関する分析の流れ</vt:lpstr>
      <vt:lpstr>再発防止委員会　委員</vt:lpstr>
      <vt:lpstr>再発防止に関する報告書 ―産科医療の質の向上に向けて―</vt:lpstr>
      <vt:lpstr>分析の対象</vt:lpstr>
      <vt:lpstr>分析の方法</vt:lpstr>
      <vt:lpstr>分析にあたって</vt:lpstr>
      <vt:lpstr>再発防止に関する分析と基本統計</vt:lpstr>
      <vt:lpstr>PowerPoint プレゼンテーション</vt:lpstr>
      <vt:lpstr>はじめに</vt:lpstr>
      <vt:lpstr>テーマに沿った分析について</vt:lpstr>
      <vt:lpstr>テーマに沿った分析の視点</vt:lpstr>
      <vt:lpstr>これまでに取り上げた分析テーマ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今後のテーマに沿った分析①</vt:lpstr>
      <vt:lpstr>今後のテーマに沿った分析②</vt:lpstr>
      <vt:lpstr>第14回産科医療補償制度再発防止に関する報告書　別冊　 脳性麻痺事例の胎児心拍数陣痛図紹介集―判読と対応を振り返る―①</vt:lpstr>
      <vt:lpstr>第14回産科医療補償制度再発防止に関する報告書　別冊　 脳性麻痺事例の胎児心拍数陣痛図紹介集―判読と対応を振り返る―②</vt:lpstr>
      <vt:lpstr>第14回産科医療補償制度再発防止に関する報告書　別冊　 脳性麻痺事例の胎児心拍数陣痛図紹介集―判読と対応を振り返る―③</vt:lpstr>
      <vt:lpstr>第14回産科医療補償制度再発防止に関する報告書　別冊　 脳性麻痺事例の胎児心拍数陣痛図紹介集―判読と対応を振り返る―④</vt:lpstr>
      <vt:lpstr>PowerPoint プレゼンテーション</vt:lpstr>
      <vt:lpstr>はじめに</vt:lpstr>
      <vt:lpstr>集計対象</vt:lpstr>
      <vt:lpstr>集計方法①</vt:lpstr>
      <vt:lpstr>集計方法②</vt:lpstr>
      <vt:lpstr>結果</vt:lpstr>
      <vt:lpstr>子宮収縮薬について①</vt:lpstr>
      <vt:lpstr>子宮収縮薬について②</vt:lpstr>
      <vt:lpstr>子宮収縮薬について③</vt:lpstr>
      <vt:lpstr>子宮収縮薬について④</vt:lpstr>
      <vt:lpstr>子宮収縮薬について⑤</vt:lpstr>
      <vt:lpstr>新生児蘇生について①</vt:lpstr>
      <vt:lpstr>新生児蘇生について②</vt:lpstr>
      <vt:lpstr>新生児蘇生について③</vt:lpstr>
      <vt:lpstr>吸引分娩について①</vt:lpstr>
      <vt:lpstr>吸引分娩について②</vt:lpstr>
      <vt:lpstr>吸引分娩について③</vt:lpstr>
      <vt:lpstr>胎児心拍数聴取について①</vt:lpstr>
      <vt:lpstr>胎児心拍数聴取について②</vt:lpstr>
      <vt:lpstr>胎児心拍数聴取について③</vt:lpstr>
      <vt:lpstr>診療録等の記載について①</vt:lpstr>
      <vt:lpstr>診療録等の記載について②</vt:lpstr>
      <vt:lpstr>診療録等の記載について③</vt:lpstr>
      <vt:lpstr>PowerPoint プレゼンテーション</vt:lpstr>
      <vt:lpstr>集計対象</vt:lpstr>
      <vt:lpstr>分娩の状況</vt:lpstr>
      <vt:lpstr>妊産婦等に関する基本情報</vt:lpstr>
      <vt:lpstr>妊娠経過</vt:lpstr>
      <vt:lpstr>分娩経過（主な結果）</vt:lpstr>
      <vt:lpstr>新生児期の経過</vt:lpstr>
      <vt:lpstr>診療体制</vt:lpstr>
      <vt:lpstr>脳性麻痺発症の主たる原因について</vt:lpstr>
      <vt:lpstr>PowerPoint プレゼンテーション</vt:lpstr>
      <vt:lpstr>関係学会・団体等の動き①</vt:lpstr>
      <vt:lpstr>関係学会・団体等の動き②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m-senbon</dc:creator>
  <cp:lastModifiedBy>佐々木 結希</cp:lastModifiedBy>
  <cp:revision>1885</cp:revision>
  <cp:lastPrinted>2023-06-05T03:18:16Z</cp:lastPrinted>
  <dcterms:created xsi:type="dcterms:W3CDTF">2008-08-26T02:42:31Z</dcterms:created>
  <dcterms:modified xsi:type="dcterms:W3CDTF">2024-07-09T05:59:10Z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0x010100A01F234B07CE6341AAFC377739E1ADBC</vt:lpwstr>
  </property>
</Properties>
</file>