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7" r:id="rId1"/>
    <p:sldMasterId id="2147483727" r:id="rId2"/>
    <p:sldMasterId id="2147483657" r:id="rId3"/>
  </p:sldMasterIdLst>
  <p:notesMasterIdLst>
    <p:notesMasterId r:id="rId102"/>
  </p:notesMasterIdLst>
  <p:handoutMasterIdLst>
    <p:handoutMasterId r:id="rId103"/>
  </p:handoutMasterIdLst>
  <p:sldIdLst>
    <p:sldId id="300" r:id="rId4"/>
    <p:sldId id="500" r:id="rId5"/>
    <p:sldId id="734" r:id="rId6"/>
    <p:sldId id="735" r:id="rId7"/>
    <p:sldId id="736" r:id="rId8"/>
    <p:sldId id="737" r:id="rId9"/>
    <p:sldId id="501" r:id="rId10"/>
    <p:sldId id="499" r:id="rId11"/>
    <p:sldId id="470" r:id="rId12"/>
    <p:sldId id="578" r:id="rId13"/>
    <p:sldId id="571" r:id="rId14"/>
    <p:sldId id="634" r:id="rId15"/>
    <p:sldId id="483" r:id="rId16"/>
    <p:sldId id="603" r:id="rId17"/>
    <p:sldId id="480" r:id="rId18"/>
    <p:sldId id="568" r:id="rId19"/>
    <p:sldId id="492" r:id="rId20"/>
    <p:sldId id="493" r:id="rId21"/>
    <p:sldId id="494" r:id="rId22"/>
    <p:sldId id="738" r:id="rId23"/>
    <p:sldId id="496" r:id="rId24"/>
    <p:sldId id="503" r:id="rId25"/>
    <p:sldId id="504" r:id="rId26"/>
    <p:sldId id="542" r:id="rId27"/>
    <p:sldId id="536" r:id="rId28"/>
    <p:sldId id="755" r:id="rId29"/>
    <p:sldId id="544" r:id="rId30"/>
    <p:sldId id="569" r:id="rId31"/>
    <p:sldId id="487" r:id="rId32"/>
    <p:sldId id="572" r:id="rId33"/>
    <p:sldId id="484" r:id="rId34"/>
    <p:sldId id="497" r:id="rId35"/>
    <p:sldId id="511" r:id="rId36"/>
    <p:sldId id="488" r:id="rId37"/>
    <p:sldId id="754" r:id="rId38"/>
    <p:sldId id="640" r:id="rId39"/>
    <p:sldId id="636" r:id="rId40"/>
    <p:sldId id="671" r:id="rId41"/>
    <p:sldId id="740" r:id="rId42"/>
    <p:sldId id="741" r:id="rId43"/>
    <p:sldId id="674" r:id="rId44"/>
    <p:sldId id="742" r:id="rId45"/>
    <p:sldId id="672" r:id="rId46"/>
    <p:sldId id="743" r:id="rId47"/>
    <p:sldId id="607" r:id="rId48"/>
    <p:sldId id="744" r:id="rId49"/>
    <p:sldId id="675" r:id="rId50"/>
    <p:sldId id="600" r:id="rId51"/>
    <p:sldId id="680" r:id="rId52"/>
    <p:sldId id="721" r:id="rId53"/>
    <p:sldId id="725" r:id="rId54"/>
    <p:sldId id="722" r:id="rId55"/>
    <p:sldId id="510" r:id="rId56"/>
    <p:sldId id="505" r:id="rId57"/>
    <p:sldId id="644" r:id="rId58"/>
    <p:sldId id="745" r:id="rId59"/>
    <p:sldId id="682" r:id="rId60"/>
    <p:sldId id="684" r:id="rId61"/>
    <p:sldId id="746" r:id="rId62"/>
    <p:sldId id="646" r:id="rId63"/>
    <p:sldId id="747" r:id="rId64"/>
    <p:sldId id="507" r:id="rId65"/>
    <p:sldId id="749" r:id="rId66"/>
    <p:sldId id="750" r:id="rId67"/>
    <p:sldId id="751" r:id="rId68"/>
    <p:sldId id="685" r:id="rId69"/>
    <p:sldId id="508" r:id="rId70"/>
    <p:sldId id="723" r:id="rId71"/>
    <p:sldId id="619" r:id="rId72"/>
    <p:sldId id="726" r:id="rId73"/>
    <p:sldId id="549" r:id="rId74"/>
    <p:sldId id="550" r:id="rId75"/>
    <p:sldId id="551" r:id="rId76"/>
    <p:sldId id="756" r:id="rId77"/>
    <p:sldId id="758" r:id="rId78"/>
    <p:sldId id="752" r:id="rId79"/>
    <p:sldId id="719" r:id="rId80"/>
    <p:sldId id="759" r:id="rId81"/>
    <p:sldId id="626" r:id="rId82"/>
    <p:sldId id="753" r:id="rId83"/>
    <p:sldId id="698" r:id="rId84"/>
    <p:sldId id="629" r:id="rId85"/>
    <p:sldId id="628" r:id="rId86"/>
    <p:sldId id="710" r:id="rId87"/>
    <p:sldId id="699" r:id="rId88"/>
    <p:sldId id="700" r:id="rId89"/>
    <p:sldId id="703" r:id="rId90"/>
    <p:sldId id="631" r:id="rId91"/>
    <p:sldId id="630" r:id="rId92"/>
    <p:sldId id="540" r:id="rId93"/>
    <p:sldId id="667" r:id="rId94"/>
    <p:sldId id="711" r:id="rId95"/>
    <p:sldId id="709" r:id="rId96"/>
    <p:sldId id="714" r:id="rId97"/>
    <p:sldId id="715" r:id="rId98"/>
    <p:sldId id="716" r:id="rId99"/>
    <p:sldId id="757" r:id="rId100"/>
    <p:sldId id="602" r:id="rId101"/>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東 和樹" initials="川東" lastIdx="2" clrIdx="0">
    <p:extLst>
      <p:ext uri="{19B8F6BF-5375-455C-9EA6-DF929625EA0E}">
        <p15:presenceInfo xmlns:p15="http://schemas.microsoft.com/office/powerpoint/2012/main" userId="S-1-5-21-4025549187-954364677-2120641714-1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E5FF"/>
    <a:srgbClr val="FFFF99"/>
    <a:srgbClr val="CCFFCC"/>
    <a:srgbClr val="F8F8F8"/>
    <a:srgbClr val="5D70F1"/>
    <a:srgbClr val="A9FDE9"/>
    <a:srgbClr val="FFCC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8" autoAdjust="0"/>
    <p:restoredTop sz="99662" autoAdjust="0"/>
  </p:normalViewPr>
  <p:slideViewPr>
    <p:cSldViewPr>
      <p:cViewPr varScale="1">
        <p:scale>
          <a:sx n="110" d="100"/>
          <a:sy n="110" d="100"/>
        </p:scale>
        <p:origin x="810" y="78"/>
      </p:cViewPr>
      <p:guideLst>
        <p:guide orient="horz" pos="2161"/>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215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heme" Target="theme/theme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EA10F50-79C6-4AE0-B615-52FB9F62D28C}" type="slidenum">
              <a:rPr lang="en-US" altLang="ja-JP"/>
              <a:pPr>
                <a:defRPr/>
              </a:pPr>
              <a:t>‹#›</a:t>
            </a:fld>
            <a:endParaRPr lang="en-US" altLang="ja-JP"/>
          </a:p>
        </p:txBody>
      </p:sp>
    </p:spTree>
    <p:extLst>
      <p:ext uri="{BB962C8B-B14F-4D97-AF65-F5344CB8AC3E}">
        <p14:creationId xmlns:p14="http://schemas.microsoft.com/office/powerpoint/2010/main" val="216577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1E7EE04-1E66-499A-AAAE-D903DD4C42A7}" type="slidenum">
              <a:rPr lang="en-US" altLang="ja-JP"/>
              <a:pPr>
                <a:defRPr/>
              </a:pPr>
              <a:t>‹#›</a:t>
            </a:fld>
            <a:endParaRPr lang="en-US" altLang="ja-JP"/>
          </a:p>
        </p:txBody>
      </p:sp>
    </p:spTree>
    <p:extLst>
      <p:ext uri="{BB962C8B-B14F-4D97-AF65-F5344CB8AC3E}">
        <p14:creationId xmlns:p14="http://schemas.microsoft.com/office/powerpoint/2010/main" val="34742284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9198B58-5FF7-40A6-814E-1AD6F614C033}" type="slidenum">
              <a:rPr lang="en-US" altLang="ja-JP" smtClean="0">
                <a:ea typeface="ＭＳ Ｐゴシック" panose="020B0600070205080204" pitchFamily="50" charset="-128"/>
              </a:rPr>
              <a:pPr>
                <a:spcBef>
                  <a:spcPct val="0"/>
                </a:spcBef>
              </a:pPr>
              <a:t>0</a:t>
            </a:fld>
            <a:endParaRPr lang="en-US" altLang="ja-JP">
              <a:ea typeface="ＭＳ Ｐゴシック" panose="020B0600070205080204" pitchFamily="50"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0261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878617B-1E00-476B-8878-3B6143074940}" type="slidenum">
              <a:rPr lang="en-US" altLang="ja-JP" smtClean="0"/>
              <a:pPr>
                <a:defRPr/>
              </a:pPr>
              <a:t>3</a:t>
            </a:fld>
            <a:endParaRPr lang="en-US" altLang="ja-JP"/>
          </a:p>
        </p:txBody>
      </p:sp>
    </p:spTree>
    <p:extLst>
      <p:ext uri="{BB962C8B-B14F-4D97-AF65-F5344CB8AC3E}">
        <p14:creationId xmlns:p14="http://schemas.microsoft.com/office/powerpoint/2010/main" val="89590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878617B-1E00-476B-8878-3B6143074940}" type="slidenum">
              <a:rPr lang="en-US" altLang="ja-JP" smtClean="0"/>
              <a:pPr>
                <a:defRPr/>
              </a:pPr>
              <a:t>4</a:t>
            </a:fld>
            <a:endParaRPr lang="en-US" altLang="ja-JP"/>
          </a:p>
        </p:txBody>
      </p:sp>
    </p:spTree>
    <p:extLst>
      <p:ext uri="{BB962C8B-B14F-4D97-AF65-F5344CB8AC3E}">
        <p14:creationId xmlns:p14="http://schemas.microsoft.com/office/powerpoint/2010/main" val="168594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878617B-1E00-476B-8878-3B6143074940}" type="slidenum">
              <a:rPr lang="en-US" altLang="ja-JP" smtClean="0"/>
              <a:pPr>
                <a:defRPr/>
              </a:pPr>
              <a:t>5</a:t>
            </a:fld>
            <a:endParaRPr lang="en-US" altLang="ja-JP"/>
          </a:p>
        </p:txBody>
      </p:sp>
    </p:spTree>
    <p:extLst>
      <p:ext uri="{BB962C8B-B14F-4D97-AF65-F5344CB8AC3E}">
        <p14:creationId xmlns:p14="http://schemas.microsoft.com/office/powerpoint/2010/main" val="121298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01748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Arial" panose="020B0604020202020204" pitchFamily="34" charset="0"/>
              </a:rPr>
              <a:t>制度見直しが円滑に実施され、</a:t>
            </a:r>
            <a:br>
              <a:rPr lang="ja-JP" altLang="en-US">
                <a:latin typeface="Arial" panose="020B0604020202020204" pitchFamily="34" charset="0"/>
              </a:rPr>
            </a:br>
            <a:r>
              <a:rPr lang="ja-JP" altLang="en-US">
                <a:latin typeface="Arial" panose="020B0604020202020204" pitchFamily="34" charset="0"/>
              </a:rPr>
              <a:t>本制度のさらなる充実が図られるよう、産科医療関係者の皆様にも</a:t>
            </a:r>
            <a:br>
              <a:rPr lang="ja-JP" altLang="en-US">
                <a:latin typeface="Arial" panose="020B0604020202020204" pitchFamily="34" charset="0"/>
              </a:rPr>
            </a:br>
            <a:r>
              <a:rPr lang="ja-JP" altLang="en-US">
                <a:latin typeface="Arial" panose="020B0604020202020204" pitchFamily="34" charset="0"/>
              </a:rPr>
              <a:t>ご協力・ご理解をお願いします。</a:t>
            </a:r>
            <a:br>
              <a:rPr lang="ja-JP" altLang="en-US">
                <a:latin typeface="Arial" panose="020B0604020202020204" pitchFamily="34" charset="0"/>
              </a:rPr>
            </a:br>
            <a:r>
              <a:rPr lang="ja-JP" altLang="en-US">
                <a:latin typeface="Arial" panose="020B0604020202020204" pitchFamily="34" charset="0"/>
              </a:rPr>
              <a:t>ご清聴ありがとうございました。</a:t>
            </a:r>
          </a:p>
        </p:txBody>
      </p:sp>
    </p:spTree>
    <p:extLst>
      <p:ext uri="{BB962C8B-B14F-4D97-AF65-F5344CB8AC3E}">
        <p14:creationId xmlns:p14="http://schemas.microsoft.com/office/powerpoint/2010/main" val="102518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C955D51E-D6C4-40DB-BB21-BE4E6280CDA9}" type="datetime1">
              <a:rPr lang="ja-JP" altLang="en-US" smtClean="0"/>
              <a:t>2017/6/15</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endParaRPr lang="en-US" altLang="ja-JP" dirty="0"/>
          </a:p>
        </p:txBody>
      </p:sp>
    </p:spTree>
    <p:extLst>
      <p:ext uri="{BB962C8B-B14F-4D97-AF65-F5344CB8AC3E}">
        <p14:creationId xmlns:p14="http://schemas.microsoft.com/office/powerpoint/2010/main" val="265034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4210050" y="987425"/>
            <a:ext cx="5014913" cy="487521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F8DBC5B-62AF-40AB-A410-C0D78112AF73}" type="datetime1">
              <a:rPr lang="ja-JP" altLang="en-US" smtClean="0"/>
              <a:t>2017/6/15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C2E3214-B019-4A69-88C4-53ACD5C72D44}" type="slidenum">
              <a:rPr lang="ja-JP" altLang="en-US"/>
              <a:pPr>
                <a:defRPr/>
              </a:pPr>
              <a:t>‹#›</a:t>
            </a:fld>
            <a:endParaRPr lang="ja-JP" altLang="en-US"/>
          </a:p>
        </p:txBody>
      </p:sp>
    </p:spTree>
    <p:extLst>
      <p:ext uri="{BB962C8B-B14F-4D97-AF65-F5344CB8AC3E}">
        <p14:creationId xmlns:p14="http://schemas.microsoft.com/office/powerpoint/2010/main" val="24336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DFC430C-2BB8-43F8-A2AA-748AC2E6E660}" type="datetime1">
              <a:rPr lang="ja-JP" altLang="en-US" smtClean="0"/>
              <a:t>2017/6/15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3D636942-97B6-46B5-8EE9-F98B80F74686}" type="slidenum">
              <a:rPr lang="ja-JP" altLang="en-US"/>
              <a:pPr>
                <a:defRPr/>
              </a:pPr>
              <a:t>‹#›</a:t>
            </a:fld>
            <a:endParaRPr lang="ja-JP" altLang="en-US"/>
          </a:p>
        </p:txBody>
      </p:sp>
    </p:spTree>
    <p:extLst>
      <p:ext uri="{BB962C8B-B14F-4D97-AF65-F5344CB8AC3E}">
        <p14:creationId xmlns:p14="http://schemas.microsoft.com/office/powerpoint/2010/main" val="265202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188" y="365125"/>
            <a:ext cx="2135187" cy="58134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4750" cy="58134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3DF9D5F-6DA9-4DED-84E4-C0EE3E3BA0E6}" type="datetime1">
              <a:rPr lang="ja-JP" altLang="en-US" smtClean="0"/>
              <a:t>2017/6/15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CB8758B-E796-4C1C-9CC1-E5A6375451F1}" type="slidenum">
              <a:rPr lang="ja-JP" altLang="en-US"/>
              <a:pPr>
                <a:defRPr/>
              </a:pPr>
              <a:t>‹#›</a:t>
            </a:fld>
            <a:endParaRPr lang="ja-JP" altLang="en-US"/>
          </a:p>
        </p:txBody>
      </p:sp>
    </p:spTree>
    <p:extLst>
      <p:ext uri="{BB962C8B-B14F-4D97-AF65-F5344CB8AC3E}">
        <p14:creationId xmlns:p14="http://schemas.microsoft.com/office/powerpoint/2010/main" val="158392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E1FB0E62-E2A7-48E1-A300-10766CB5B834}" type="datetime1">
              <a:rPr lang="ja-JP" altLang="en-US" smtClean="0"/>
              <a:t>2017/6/15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2142440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478C5D8-7A5A-42B7-B47C-B1E964DF0DD1}" type="datetime1">
              <a:rPr lang="ja-JP" altLang="en-US" smtClean="0"/>
              <a:t>2017/6/15</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44965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748053F-DE5C-4D92-A8E5-6A536B0F08D1}" type="datetime1">
              <a:rPr lang="ja-JP" altLang="en-US" smtClean="0"/>
              <a:t>2017/6/15</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41328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18513" cy="1471613"/>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7788"/>
            <a:ext cx="6932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0CBFCF4F-707D-41F5-B990-3DEE174454FE}" type="datetime1">
              <a:rPr lang="ja-JP" altLang="en-US" smtClean="0"/>
              <a:t>2017/6/15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1B280D3-1307-4EE1-A505-30AAC21C8D75}" type="slidenum">
              <a:rPr lang="ja-JP" altLang="en-US"/>
              <a:pPr>
                <a:defRPr/>
              </a:pPr>
              <a:t>‹#›</a:t>
            </a:fld>
            <a:endParaRPr lang="en-US" altLang="ja-JP"/>
          </a:p>
        </p:txBody>
      </p:sp>
    </p:spTree>
    <p:extLst>
      <p:ext uri="{BB962C8B-B14F-4D97-AF65-F5344CB8AC3E}">
        <p14:creationId xmlns:p14="http://schemas.microsoft.com/office/powerpoint/2010/main" val="5567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7913" cy="2389187"/>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E752CAF8-EAF3-48C1-B115-DA2AD583E14F}" type="datetime1">
              <a:rPr lang="ja-JP" altLang="en-US" smtClean="0"/>
              <a:t>2017/6/15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85FB01DE-FE72-406E-8327-1FCCC6F148A2}" type="slidenum">
              <a:rPr lang="ja-JP" altLang="en-US"/>
              <a:pPr>
                <a:defRPr/>
              </a:pPr>
              <a:t>‹#›</a:t>
            </a:fld>
            <a:endParaRPr lang="ja-JP" altLang="en-US"/>
          </a:p>
        </p:txBody>
      </p:sp>
    </p:spTree>
    <p:extLst>
      <p:ext uri="{BB962C8B-B14F-4D97-AF65-F5344CB8AC3E}">
        <p14:creationId xmlns:p14="http://schemas.microsoft.com/office/powerpoint/2010/main" val="2328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B25AFE2-B9E3-4E68-A04B-E07D516B0E8C}" type="datetime1">
              <a:rPr lang="ja-JP" altLang="en-US" smtClean="0"/>
              <a:t>2017/6/15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62E1BEAC-7FCA-4991-A408-1372EB352F76}" type="slidenum">
              <a:rPr lang="ja-JP" altLang="en-US"/>
              <a:pPr>
                <a:defRPr/>
              </a:pPr>
              <a:t>‹#›</a:t>
            </a:fld>
            <a:endParaRPr lang="ja-JP" altLang="en-US"/>
          </a:p>
        </p:txBody>
      </p:sp>
    </p:spTree>
    <p:extLst>
      <p:ext uri="{BB962C8B-B14F-4D97-AF65-F5344CB8AC3E}">
        <p14:creationId xmlns:p14="http://schemas.microsoft.com/office/powerpoint/2010/main" val="286921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2338" cy="2854325"/>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BBEE3FE-58BE-416E-88E2-C9DAC54D8EC0}" type="datetime1">
              <a:rPr lang="ja-JP" altLang="en-US" smtClean="0"/>
              <a:t>2017/6/15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457AE593-55D5-4EDD-BF90-D3C3ADEB3D15}" type="slidenum">
              <a:rPr lang="ja-JP" altLang="en-US"/>
              <a:pPr>
                <a:defRPr/>
              </a:pPr>
              <a:t>‹#›</a:t>
            </a:fld>
            <a:endParaRPr lang="ja-JP" altLang="en-US"/>
          </a:p>
        </p:txBody>
      </p:sp>
    </p:spTree>
    <p:extLst>
      <p:ext uri="{BB962C8B-B14F-4D97-AF65-F5344CB8AC3E}">
        <p14:creationId xmlns:p14="http://schemas.microsoft.com/office/powerpoint/2010/main" val="261845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38" y="1825625"/>
            <a:ext cx="4194175"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3" y="1825625"/>
            <a:ext cx="4195762"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F2E1C7EA-CDE6-4306-BA94-0912E616A645}" type="datetime1">
              <a:rPr lang="ja-JP" altLang="en-US" smtClean="0"/>
              <a:t>2017/6/15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B056BAB0-1627-451D-9EB4-9C5635657B54}" type="slidenum">
              <a:rPr lang="ja-JP" altLang="en-US"/>
              <a:pPr>
                <a:defRPr/>
              </a:pPr>
              <a:t>‹#›</a:t>
            </a:fld>
            <a:endParaRPr lang="ja-JP" altLang="en-US"/>
          </a:p>
        </p:txBody>
      </p:sp>
    </p:spTree>
    <p:extLst>
      <p:ext uri="{BB962C8B-B14F-4D97-AF65-F5344CB8AC3E}">
        <p14:creationId xmlns:p14="http://schemas.microsoft.com/office/powerpoint/2010/main" val="33437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2338"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625" y="2505075"/>
            <a:ext cx="4189413"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3325" y="2505075"/>
            <a:ext cx="4211638"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FBF464C4-2A31-4C2A-A254-B3040C1EDE61}" type="datetime1">
              <a:rPr lang="ja-JP" altLang="en-US" smtClean="0"/>
              <a:t>2017/6/15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414D27E-C9C1-493A-B114-8668034A093C}" type="slidenum">
              <a:rPr lang="ja-JP" altLang="en-US"/>
              <a:pPr>
                <a:defRPr/>
              </a:pPr>
              <a:t>‹#›</a:t>
            </a:fld>
            <a:endParaRPr lang="ja-JP" altLang="en-US"/>
          </a:p>
        </p:txBody>
      </p:sp>
    </p:spTree>
    <p:extLst>
      <p:ext uri="{BB962C8B-B14F-4D97-AF65-F5344CB8AC3E}">
        <p14:creationId xmlns:p14="http://schemas.microsoft.com/office/powerpoint/2010/main" val="66117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6BB3D4F1-9B75-4195-A957-FB7A7EEE861D}" type="datetime1">
              <a:rPr lang="ja-JP" altLang="en-US" smtClean="0"/>
              <a:t>2017/6/15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A9691C11-068A-441A-9FEF-C95BFCFA8258}" type="slidenum">
              <a:rPr lang="ja-JP" altLang="en-US"/>
              <a:pPr>
                <a:defRPr/>
              </a:pPr>
              <a:t>‹#›</a:t>
            </a:fld>
            <a:endParaRPr lang="ja-JP" altLang="en-US"/>
          </a:p>
        </p:txBody>
      </p:sp>
    </p:spTree>
    <p:extLst>
      <p:ext uri="{BB962C8B-B14F-4D97-AF65-F5344CB8AC3E}">
        <p14:creationId xmlns:p14="http://schemas.microsoft.com/office/powerpoint/2010/main" val="166063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21E1574E-26A5-4A93-820E-331BE245A5B7}" type="datetime1">
              <a:rPr lang="ja-JP" altLang="en-US" smtClean="0"/>
              <a:t>2017/6/15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2007F6C1-8C74-4A93-A8B8-92F9E85EFB6F}" type="slidenum">
              <a:rPr lang="ja-JP" altLang="en-US"/>
              <a:pPr>
                <a:defRPr/>
              </a:pPr>
              <a:t>‹#›</a:t>
            </a:fld>
            <a:endParaRPr lang="ja-JP" altLang="en-US"/>
          </a:p>
        </p:txBody>
      </p:sp>
    </p:spTree>
    <p:extLst>
      <p:ext uri="{BB962C8B-B14F-4D97-AF65-F5344CB8AC3E}">
        <p14:creationId xmlns:p14="http://schemas.microsoft.com/office/powerpoint/2010/main" val="18035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E5890D7-E930-4048-913D-831792F339ED}" type="datetime1">
              <a:rPr lang="ja-JP" altLang="en-US" smtClean="0"/>
              <a:t>2017/6/15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E7FCA11-4A63-4841-8073-94F07383969E}" type="slidenum">
              <a:rPr lang="ja-JP" altLang="en-US"/>
              <a:pPr>
                <a:defRPr/>
              </a:pPr>
              <a:t>‹#›</a:t>
            </a:fld>
            <a:endParaRPr lang="ja-JP" altLang="en-US"/>
          </a:p>
        </p:txBody>
      </p:sp>
    </p:spTree>
    <p:extLst>
      <p:ext uri="{BB962C8B-B14F-4D97-AF65-F5344CB8AC3E}">
        <p14:creationId xmlns:p14="http://schemas.microsoft.com/office/powerpoint/2010/main" val="2786734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4241" r:id="rId1"/>
  </p:sldLayoutIdLst>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681038" y="365125"/>
            <a:ext cx="8542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681038" y="1825625"/>
            <a:ext cx="85423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5E2E0B9-10E1-4D72-BF52-3DAD4B2FE2C0}" type="datetime1">
              <a:rPr lang="ja-JP" altLang="en-US" smtClean="0"/>
              <a:t>2017/6/15</a:t>
            </a:fld>
            <a:endParaRPr lang="ja-JP" altLang="en-US"/>
          </a:p>
        </p:txBody>
      </p:sp>
      <p:sp>
        <p:nvSpPr>
          <p:cNvPr id="5" name="フッター プレースホルダー 4"/>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7" name="テキスト ボックス 6"/>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第７回 再発防止に関する報告書</a:t>
            </a:r>
          </a:p>
        </p:txBody>
      </p:sp>
      <p:sp>
        <p:nvSpPr>
          <p:cNvPr id="8" name="Rectangle 6"/>
          <p:cNvSpPr txBox="1">
            <a:spLocks noChangeArrowheads="1"/>
          </p:cNvSpPr>
          <p:nvPr userDrawn="1"/>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defPPr>
              <a:defRPr lang="ja-JP"/>
            </a:defPPr>
            <a:lvl1pPr algn="r" defTabSz="957263" rtl="0" eaLnBrk="1" fontAlgn="base" hangingPunct="1">
              <a:spcBef>
                <a:spcPct val="0"/>
              </a:spcBef>
              <a:spcAft>
                <a:spcPct val="0"/>
              </a:spcAft>
              <a:defRPr kumimoji="1" sz="15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a:lstStyle>
          <a:p>
            <a:pPr>
              <a:defRPr/>
            </a:pPr>
            <a:fld id="{E2037229-8C8F-40F8-BDEB-9DB998DB7600}" type="slidenum">
              <a:rPr lang="ja-JP" altLang="en-US" smtClean="0"/>
              <a:pPr>
                <a:defRPr/>
              </a:pPr>
              <a:t>‹#›</a:t>
            </a:fld>
            <a:endParaRPr lang="en-US" altLang="ja-JP" dirty="0"/>
          </a:p>
        </p:txBody>
      </p:sp>
      <p:sp>
        <p:nvSpPr>
          <p:cNvPr id="2" name="スライド番号プレースホルダー 1"/>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0BA1D-AFAF-43C6-90F6-A13D2584A9E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11BDFF9F-B8B8-4C0F-A725-FA36E80C3297}" type="datetime1">
              <a:rPr lang="ja-JP" altLang="en-US" smtClean="0"/>
              <a:t>2017/6/15</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第７回 再発防止に関する報告書</a:t>
            </a:r>
          </a:p>
        </p:txBody>
      </p:sp>
    </p:spTree>
  </p:cSld>
  <p:clrMap bg1="lt1" tx1="dk1" bg2="lt2" tx2="dk2" accent1="accent1" accent2="accent2" accent3="accent3" accent4="accent4" accent5="accent5" accent6="accent6" hlink="hlink" folHlink="folHlink"/>
  <p:sldLayoutIdLst>
    <p:sldLayoutId id="2147484240" r:id="rId1"/>
    <p:sldLayoutId id="2147484242" r:id="rId2"/>
    <p:sldLayoutId id="2147484243" r:id="rId3"/>
    <p:sldLayoutId id="2147484244" r:id="rId4"/>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anka-hp.jcqhc.or.jp/document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dirty="0"/>
              <a:t>第７回　産科医療補償制度</a:t>
            </a:r>
            <a:br>
              <a:rPr lang="ja-JP" altLang="en-US" dirty="0"/>
            </a:br>
            <a:r>
              <a:rPr lang="ja-JP" altLang="en-US" dirty="0"/>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2"/>
          <p:cNvSpPr>
            <a:spLocks noChangeArrowheads="1"/>
          </p:cNvSpPr>
          <p:nvPr/>
        </p:nvSpPr>
        <p:spPr bwMode="auto">
          <a:xfrm>
            <a:off x="4376738" y="5010136"/>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dist" eaLnBrk="1" hangingPunct="1">
              <a:lnSpc>
                <a:spcPct val="120000"/>
              </a:lnSpc>
            </a:pPr>
            <a:r>
              <a:rPr lang="ja-JP" altLang="en-US" sz="2400" b="1" dirty="0">
                <a:solidFill>
                  <a:srgbClr val="000000"/>
                </a:solidFill>
                <a:latin typeface="HG丸ｺﾞｼｯｸM-PRO" panose="020F0600000000000000" pitchFamily="50" charset="-128"/>
              </a:rPr>
              <a:t>公益財団法人日本医療機能評価機構</a:t>
            </a:r>
            <a:endParaRPr lang="en-US" altLang="ja-JP" sz="2400" b="1" dirty="0">
              <a:solidFill>
                <a:srgbClr val="000000"/>
              </a:solidFill>
              <a:latin typeface="HG丸ｺﾞｼｯｸM-PRO" panose="020F0600000000000000" pitchFamily="50" charset="-128"/>
            </a:endParaRPr>
          </a:p>
          <a:p>
            <a:pPr algn="dist" eaLnBrk="1" hangingPunct="1">
              <a:lnSpc>
                <a:spcPct val="120000"/>
              </a:lnSpc>
            </a:pPr>
            <a:r>
              <a:rPr lang="en-US" altLang="ja-JP" dirty="0">
                <a:latin typeface="HG丸ｺﾞｼｯｸM-PRO" panose="020F0600000000000000" pitchFamily="50" charset="-128"/>
              </a:rPr>
              <a:t>Japan Council for Quality Health Care</a:t>
            </a:r>
            <a:endParaRPr lang="ja-JP" altLang="en-US" dirty="0">
              <a:latin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327150" y="333375"/>
            <a:ext cx="75136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58" tIns="44229" rIns="88458" bIns="44229"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chemeClr val="tx2"/>
                </a:solidFill>
                <a:latin typeface="HG丸ｺﾞｼｯｸM-PRO" panose="020F0600000000000000" pitchFamily="50" charset="-128"/>
                <a:ea typeface="HG丸ｺﾞｼｯｸM-PRO" panose="020F0600000000000000" pitchFamily="50" charset="-128"/>
              </a:rPr>
              <a:t>再発防止に関する分析の流れ</a:t>
            </a:r>
          </a:p>
        </p:txBody>
      </p:sp>
      <p:grpSp>
        <p:nvGrpSpPr>
          <p:cNvPr id="15364" name="Group 3"/>
          <p:cNvGrpSpPr>
            <a:grpSpLocks/>
          </p:cNvGrpSpPr>
          <p:nvPr/>
        </p:nvGrpSpPr>
        <p:grpSpPr bwMode="auto">
          <a:xfrm>
            <a:off x="688975" y="1398588"/>
            <a:ext cx="8134350" cy="4822825"/>
            <a:chOff x="0" y="346"/>
            <a:chExt cx="5760" cy="3719"/>
          </a:xfrm>
        </p:grpSpPr>
        <p:sp>
          <p:nvSpPr>
            <p:cNvPr id="39943" name="AutoShape 4"/>
            <p:cNvSpPr>
              <a:spLocks noChangeArrowheads="1"/>
            </p:cNvSpPr>
            <p:nvPr/>
          </p:nvSpPr>
          <p:spPr bwMode="auto">
            <a:xfrm>
              <a:off x="0" y="346"/>
              <a:ext cx="5760" cy="272"/>
            </a:xfrm>
            <a:prstGeom prst="roundRect">
              <a:avLst>
                <a:gd name="adj" fmla="val 50000"/>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62"/>
                <a:t>分析のイメージ</a:t>
              </a:r>
            </a:p>
          </p:txBody>
        </p:sp>
        <p:sp>
          <p:nvSpPr>
            <p:cNvPr id="39945" name="AutoShape 6"/>
            <p:cNvSpPr>
              <a:spLocks noChangeArrowheads="1"/>
            </p:cNvSpPr>
            <p:nvPr/>
          </p:nvSpPr>
          <p:spPr bwMode="auto">
            <a:xfrm rot="5400000">
              <a:off x="2336" y="1100"/>
              <a:ext cx="408" cy="952"/>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47" name="AutoShape 8"/>
            <p:cNvSpPr>
              <a:spLocks noChangeArrowheads="1"/>
            </p:cNvSpPr>
            <p:nvPr/>
          </p:nvSpPr>
          <p:spPr bwMode="auto">
            <a:xfrm rot="5400000">
              <a:off x="4885" y="1416"/>
              <a:ext cx="410" cy="317"/>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48" name="AutoShape 9"/>
            <p:cNvSpPr>
              <a:spLocks noChangeArrowheads="1"/>
            </p:cNvSpPr>
            <p:nvPr/>
          </p:nvSpPr>
          <p:spPr bwMode="auto">
            <a:xfrm>
              <a:off x="2946" y="905"/>
              <a:ext cx="2039" cy="1360"/>
            </a:xfrm>
            <a:prstGeom prst="roundRect">
              <a:avLst>
                <a:gd name="adj" fmla="val 21176"/>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292">
                <a:latin typeface="HG丸ｺﾞｼｯｸM-PRO" panose="020F0600000000000000" pitchFamily="50" charset="-128"/>
                <a:ea typeface="HG丸ｺﾞｼｯｸM-PRO" panose="020F0600000000000000" pitchFamily="50" charset="-128"/>
              </a:endParaRPr>
            </a:p>
          </p:txBody>
        </p:sp>
        <p:sp>
          <p:nvSpPr>
            <p:cNvPr id="39949" name="AutoShape 10"/>
            <p:cNvSpPr>
              <a:spLocks noChangeArrowheads="1"/>
            </p:cNvSpPr>
            <p:nvPr/>
          </p:nvSpPr>
          <p:spPr bwMode="auto">
            <a:xfrm>
              <a:off x="3013" y="886"/>
              <a:ext cx="1910" cy="226"/>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62" b="1">
                  <a:solidFill>
                    <a:schemeClr val="bg1"/>
                  </a:solidFill>
                  <a:ea typeface="ＭＳ ゴシック" panose="020B0609070205080204" pitchFamily="49" charset="-128"/>
                </a:rPr>
                <a:t>再発防止委員会</a:t>
              </a:r>
            </a:p>
          </p:txBody>
        </p:sp>
        <p:sp>
          <p:nvSpPr>
            <p:cNvPr id="39950" name="Text Box 11"/>
            <p:cNvSpPr txBox="1">
              <a:spLocks noChangeArrowheads="1"/>
            </p:cNvSpPr>
            <p:nvPr/>
          </p:nvSpPr>
          <p:spPr bwMode="auto">
            <a:xfrm>
              <a:off x="3028" y="1122"/>
              <a:ext cx="185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90000"/>
                </a:lnSpc>
                <a:spcBef>
                  <a:spcPct val="0"/>
                </a:spcBef>
                <a:buFontTx/>
                <a:buNone/>
                <a:defRPr/>
              </a:pPr>
              <a:r>
                <a:rPr lang="ja-JP" altLang="en-US" sz="1477">
                  <a:latin typeface="HG丸ｺﾞｼｯｸM-PRO" panose="020F0600000000000000" pitchFamily="50" charset="-128"/>
                  <a:ea typeface="HG丸ｺﾞｼｯｸM-PRO" panose="020F0600000000000000" pitchFamily="50" charset="-128"/>
                </a:rPr>
                <a:t>＜集積された事例の分析＞</a:t>
              </a:r>
            </a:p>
          </p:txBody>
        </p:sp>
        <p:sp>
          <p:nvSpPr>
            <p:cNvPr id="39951" name="Text Box 12"/>
            <p:cNvSpPr txBox="1">
              <a:spLocks noChangeArrowheads="1"/>
            </p:cNvSpPr>
            <p:nvPr/>
          </p:nvSpPr>
          <p:spPr bwMode="auto">
            <a:xfrm>
              <a:off x="3033" y="1614"/>
              <a:ext cx="193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1477" u="sng">
                  <a:ea typeface="HG丸ｺﾞｼｯｸM-PRO" panose="020F0600000000000000" pitchFamily="50" charset="-128"/>
                </a:rPr>
                <a:t>複数の事例の分析から見えてきた知見などによる</a:t>
              </a:r>
            </a:p>
          </p:txBody>
        </p:sp>
        <p:sp>
          <p:nvSpPr>
            <p:cNvPr id="39952" name="AutoShape 13"/>
            <p:cNvSpPr>
              <a:spLocks noChangeArrowheads="1"/>
            </p:cNvSpPr>
            <p:nvPr/>
          </p:nvSpPr>
          <p:spPr bwMode="auto">
            <a:xfrm>
              <a:off x="69" y="934"/>
              <a:ext cx="2047" cy="1359"/>
            </a:xfrm>
            <a:prstGeom prst="roundRect">
              <a:avLst>
                <a:gd name="adj" fmla="val 16667"/>
              </a:avLst>
            </a:prstGeom>
            <a:solidFill>
              <a:srgbClr val="CCFFCC"/>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292">
                <a:latin typeface="HG丸ｺﾞｼｯｸM-PRO" panose="020F0600000000000000" pitchFamily="50" charset="-128"/>
                <a:ea typeface="HG丸ｺﾞｼｯｸM-PRO" panose="020F0600000000000000" pitchFamily="50" charset="-128"/>
              </a:endParaRPr>
            </a:p>
          </p:txBody>
        </p:sp>
        <p:sp>
          <p:nvSpPr>
            <p:cNvPr id="39953" name="AutoShape 14"/>
            <p:cNvSpPr>
              <a:spLocks noChangeArrowheads="1"/>
            </p:cNvSpPr>
            <p:nvPr/>
          </p:nvSpPr>
          <p:spPr bwMode="auto">
            <a:xfrm>
              <a:off x="136" y="886"/>
              <a:ext cx="1907" cy="226"/>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662" b="1">
                  <a:solidFill>
                    <a:schemeClr val="bg1"/>
                  </a:solidFill>
                  <a:ea typeface="ＭＳ ゴシック" panose="020B0609070205080204" pitchFamily="49" charset="-128"/>
                </a:rPr>
                <a:t>原因分析委員会</a:t>
              </a:r>
            </a:p>
          </p:txBody>
        </p:sp>
        <p:sp>
          <p:nvSpPr>
            <p:cNvPr id="39954" name="Text Box 15"/>
            <p:cNvSpPr txBox="1">
              <a:spLocks noChangeArrowheads="1"/>
            </p:cNvSpPr>
            <p:nvPr/>
          </p:nvSpPr>
          <p:spPr bwMode="auto">
            <a:xfrm>
              <a:off x="226" y="1222"/>
              <a:ext cx="172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0"/>
                </a:spcBef>
                <a:buFontTx/>
                <a:buNone/>
                <a:defRPr/>
              </a:pPr>
              <a:r>
                <a:rPr lang="ja-JP" altLang="en-US" sz="1477">
                  <a:latin typeface="HG丸ｺﾞｼｯｸM-PRO" panose="020F0600000000000000" pitchFamily="50" charset="-128"/>
                  <a:ea typeface="HG丸ｺﾞｼｯｸM-PRO" panose="020F0600000000000000" pitchFamily="50" charset="-128"/>
                </a:rPr>
                <a:t>＜個々の事例の分析＞</a:t>
              </a:r>
            </a:p>
          </p:txBody>
        </p:sp>
        <p:sp>
          <p:nvSpPr>
            <p:cNvPr id="39955" name="Text Box 16"/>
            <p:cNvSpPr txBox="1">
              <a:spLocks noChangeArrowheads="1"/>
            </p:cNvSpPr>
            <p:nvPr/>
          </p:nvSpPr>
          <p:spPr bwMode="auto">
            <a:xfrm>
              <a:off x="386" y="1635"/>
              <a:ext cx="167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1477" u="sng">
                  <a:ea typeface="HG丸ｺﾞｼｯｸM-PRO" panose="020F0600000000000000" pitchFamily="50" charset="-128"/>
                </a:rPr>
                <a:t>医学的な観点による</a:t>
              </a:r>
            </a:p>
          </p:txBody>
        </p:sp>
        <p:sp>
          <p:nvSpPr>
            <p:cNvPr id="39956" name="AutoShape 7"/>
            <p:cNvSpPr>
              <a:spLocks noChangeArrowheads="1"/>
            </p:cNvSpPr>
            <p:nvPr/>
          </p:nvSpPr>
          <p:spPr bwMode="auto">
            <a:xfrm>
              <a:off x="3470" y="3067"/>
              <a:ext cx="2221" cy="995"/>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国民、分娩機関、関係学会、</a:t>
              </a:r>
            </a:p>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行政機関等に提供</a:t>
              </a:r>
            </a:p>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・ホームページでの公表</a:t>
              </a:r>
            </a:p>
            <a:p>
              <a:pPr eaLnBrk="1" hangingPunct="1">
                <a:lnSpc>
                  <a:spcPct val="120000"/>
                </a:lnSpc>
                <a:spcBef>
                  <a:spcPct val="0"/>
                </a:spcBef>
                <a:buFontTx/>
                <a:buNone/>
                <a:defRPr/>
              </a:pPr>
              <a:r>
                <a:rPr lang="ja-JP" altLang="en-US" sz="1477" b="1">
                  <a:solidFill>
                    <a:schemeClr val="tx2"/>
                  </a:solidFill>
                  <a:latin typeface="HG丸ｺﾞｼｯｸM-PRO" panose="020F0600000000000000" pitchFamily="50" charset="-128"/>
                  <a:ea typeface="HG丸ｺﾞｼｯｸM-PRO" panose="020F0600000000000000" pitchFamily="50" charset="-128"/>
                </a:rPr>
                <a:t>　　　・報告書の配布</a:t>
              </a:r>
            </a:p>
          </p:txBody>
        </p:sp>
        <p:sp>
          <p:nvSpPr>
            <p:cNvPr id="39957" name="AutoShape 18"/>
            <p:cNvSpPr>
              <a:spLocks noChangeArrowheads="1"/>
            </p:cNvSpPr>
            <p:nvPr/>
          </p:nvSpPr>
          <p:spPr bwMode="auto">
            <a:xfrm>
              <a:off x="2154" y="2160"/>
              <a:ext cx="681" cy="907"/>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58" name="AutoShape 19"/>
            <p:cNvSpPr>
              <a:spLocks noChangeArrowheads="1"/>
            </p:cNvSpPr>
            <p:nvPr/>
          </p:nvSpPr>
          <p:spPr bwMode="auto">
            <a:xfrm>
              <a:off x="5052" y="2160"/>
              <a:ext cx="681" cy="907"/>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defRPr/>
              </a:pPr>
              <a:endParaRPr lang="ja-JP" altLang="en-US" sz="2955">
                <a:ea typeface="HG丸ｺﾞｼｯｸM-PRO" panose="020F0600000000000000" pitchFamily="50" charset="-128"/>
              </a:endParaRPr>
            </a:p>
          </p:txBody>
        </p:sp>
        <p:sp>
          <p:nvSpPr>
            <p:cNvPr id="39959" name="Rectangle 20"/>
            <p:cNvSpPr>
              <a:spLocks noChangeArrowheads="1"/>
            </p:cNvSpPr>
            <p:nvPr/>
          </p:nvSpPr>
          <p:spPr bwMode="auto">
            <a:xfrm>
              <a:off x="4272" y="2378"/>
              <a:ext cx="1452" cy="362"/>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a:ea typeface="HG丸ｺﾞｼｯｸM-PRO" panose="020F0600000000000000" pitchFamily="50" charset="-128"/>
                </a:rPr>
                <a:t>複数の事例の分析から</a:t>
              </a:r>
            </a:p>
            <a:p>
              <a:pPr algn="ctr" eaLnBrk="1" hangingPunct="1">
                <a:spcBef>
                  <a:spcPct val="0"/>
                </a:spcBef>
                <a:buFontTx/>
                <a:buNone/>
                <a:defRPr/>
              </a:pPr>
              <a:r>
                <a:rPr lang="ja-JP" altLang="en-US" sz="1477">
                  <a:ea typeface="HG丸ｺﾞｼｯｸM-PRO" panose="020F0600000000000000" pitchFamily="50" charset="-128"/>
                </a:rPr>
                <a:t>再発防止策等を提言</a:t>
              </a:r>
            </a:p>
          </p:txBody>
        </p:sp>
        <p:sp>
          <p:nvSpPr>
            <p:cNvPr id="39960" name="Rectangle 21"/>
            <p:cNvSpPr>
              <a:spLocks noChangeArrowheads="1"/>
            </p:cNvSpPr>
            <p:nvPr/>
          </p:nvSpPr>
          <p:spPr bwMode="auto">
            <a:xfrm>
              <a:off x="1837" y="2377"/>
              <a:ext cx="1452" cy="364"/>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a:ea typeface="HG丸ｺﾞｼｯｸM-PRO" panose="020F0600000000000000" pitchFamily="50" charset="-128"/>
                </a:rPr>
                <a:t>個々の事例の分析から</a:t>
              </a:r>
            </a:p>
            <a:p>
              <a:pPr algn="ctr" eaLnBrk="1" hangingPunct="1">
                <a:spcBef>
                  <a:spcPct val="0"/>
                </a:spcBef>
                <a:buFontTx/>
                <a:buNone/>
                <a:defRPr/>
              </a:pPr>
              <a:r>
                <a:rPr lang="ja-JP" altLang="en-US" sz="1477">
                  <a:ea typeface="HG丸ｺﾞｼｯｸM-PRO" panose="020F0600000000000000" pitchFamily="50" charset="-128"/>
                </a:rPr>
                <a:t>再発防止策等を提言</a:t>
              </a:r>
            </a:p>
          </p:txBody>
        </p:sp>
        <p:sp>
          <p:nvSpPr>
            <p:cNvPr id="39961" name="AutoShape 7"/>
            <p:cNvSpPr>
              <a:spLocks noChangeArrowheads="1"/>
            </p:cNvSpPr>
            <p:nvPr/>
          </p:nvSpPr>
          <p:spPr bwMode="auto">
            <a:xfrm>
              <a:off x="384" y="3069"/>
              <a:ext cx="2904" cy="996"/>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defRPr/>
              </a:pPr>
              <a:r>
                <a:rPr lang="ja-JP" altLang="en-US" sz="1569" b="1" dirty="0">
                  <a:solidFill>
                    <a:schemeClr val="tx2"/>
                  </a:solidFill>
                  <a:latin typeface="HG丸ｺﾞｼｯｸM-PRO" panose="020F0600000000000000" pitchFamily="50" charset="-128"/>
                  <a:ea typeface="HG丸ｺﾞｼｯｸM-PRO" panose="020F0600000000000000" pitchFamily="50" charset="-128"/>
                </a:rPr>
                <a:t>報告書：児・家族および当該分娩機関に送付</a:t>
              </a:r>
            </a:p>
            <a:p>
              <a:pPr eaLnBrk="1" hangingPunct="1">
                <a:lnSpc>
                  <a:spcPct val="120000"/>
                </a:lnSpc>
                <a:spcBef>
                  <a:spcPct val="0"/>
                </a:spcBef>
                <a:buFontTx/>
                <a:buNone/>
                <a:defRPr/>
              </a:pPr>
              <a:r>
                <a:rPr lang="ja-JP" altLang="en-US" sz="1569" b="1" dirty="0">
                  <a:solidFill>
                    <a:schemeClr val="tx2"/>
                  </a:solidFill>
                  <a:ea typeface="HG丸ｺﾞｼｯｸM-PRO" panose="020F0600000000000000" pitchFamily="50" charset="-128"/>
                </a:rPr>
                <a:t>要約版：ホームページでの公表</a:t>
              </a:r>
            </a:p>
            <a:p>
              <a:pPr eaLnBrk="1" hangingPunct="1">
                <a:lnSpc>
                  <a:spcPct val="120000"/>
                </a:lnSpc>
                <a:spcBef>
                  <a:spcPct val="0"/>
                </a:spcBef>
                <a:buFontTx/>
                <a:buNone/>
                <a:defRPr/>
              </a:pPr>
              <a:r>
                <a:rPr lang="ja-JP" altLang="en-US" sz="1569" b="1" dirty="0">
                  <a:solidFill>
                    <a:schemeClr val="tx2"/>
                  </a:solidFill>
                  <a:latin typeface="HG丸ｺﾞｼｯｸM-PRO" panose="020F0600000000000000" pitchFamily="50" charset="-128"/>
                  <a:ea typeface="HG丸ｺﾞｼｯｸM-PRO" panose="020F0600000000000000" pitchFamily="50" charset="-128"/>
                </a:rPr>
                <a:t>全文版：所定の開示要件に合致した</a:t>
              </a:r>
              <a:endParaRPr lang="en-US" altLang="ja-JP" sz="1569" b="1" dirty="0">
                <a:solidFill>
                  <a:schemeClr val="tx2"/>
                </a:solidFill>
                <a:latin typeface="HG丸ｺﾞｼｯｸM-PRO" panose="020F0600000000000000" pitchFamily="50" charset="-128"/>
                <a:ea typeface="HG丸ｺﾞｼｯｸM-PRO" panose="020F0600000000000000" pitchFamily="50" charset="-128"/>
              </a:endParaRPr>
            </a:p>
            <a:p>
              <a:pPr eaLnBrk="1" hangingPunct="1">
                <a:lnSpc>
                  <a:spcPct val="120000"/>
                </a:lnSpc>
                <a:spcBef>
                  <a:spcPct val="0"/>
                </a:spcBef>
                <a:buFontTx/>
                <a:buNone/>
                <a:defRPr/>
              </a:pPr>
              <a:r>
                <a:rPr lang="ja-JP" altLang="en-US" sz="1569" b="1" dirty="0">
                  <a:solidFill>
                    <a:schemeClr val="tx2"/>
                  </a:solidFill>
                  <a:latin typeface="HG丸ｺﾞｼｯｸM-PRO" panose="020F0600000000000000" pitchFamily="50" charset="-128"/>
                  <a:ea typeface="HG丸ｺﾞｼｯｸM-PRO" panose="020F0600000000000000" pitchFamily="50" charset="-128"/>
                </a:rPr>
                <a:t>　　　　利用申請者に開示</a:t>
              </a:r>
            </a:p>
          </p:txBody>
        </p:sp>
        <p:sp>
          <p:nvSpPr>
            <p:cNvPr id="39944" name="AutoShape 5"/>
            <p:cNvSpPr>
              <a:spLocks noChangeArrowheads="1"/>
            </p:cNvSpPr>
            <p:nvPr/>
          </p:nvSpPr>
          <p:spPr bwMode="auto">
            <a:xfrm>
              <a:off x="5148" y="834"/>
              <a:ext cx="516" cy="1360"/>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eaVert"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dirty="0">
                  <a:latin typeface="ＭＳ Ｐゴシック" panose="020B0600070205080204" pitchFamily="50" charset="-128"/>
                </a:rPr>
                <a:t>　　再発防止に関する</a:t>
              </a:r>
            </a:p>
            <a:p>
              <a:pPr algn="ctr" eaLnBrk="1" hangingPunct="1">
                <a:spcBef>
                  <a:spcPct val="0"/>
                </a:spcBef>
                <a:buFontTx/>
                <a:buNone/>
                <a:defRPr/>
              </a:pPr>
              <a:r>
                <a:rPr lang="ja-JP" altLang="en-US" sz="1477" dirty="0">
                  <a:latin typeface="ＭＳ Ｐゴシック" panose="020B0600070205080204" pitchFamily="50" charset="-128"/>
                </a:rPr>
                <a:t>報告書</a:t>
              </a:r>
            </a:p>
          </p:txBody>
        </p:sp>
        <p:sp>
          <p:nvSpPr>
            <p:cNvPr id="39946" name="Documents"/>
            <p:cNvSpPr>
              <a:spLocks noEditPoints="1" noChangeArrowheads="1"/>
            </p:cNvSpPr>
            <p:nvPr/>
          </p:nvSpPr>
          <p:spPr bwMode="auto">
            <a:xfrm>
              <a:off x="2270" y="849"/>
              <a:ext cx="515" cy="1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eaVert"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477" dirty="0"/>
                <a:t>　　原因分析報告書</a:t>
              </a:r>
            </a:p>
          </p:txBody>
        </p:sp>
      </p:gr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9</a:t>
            </a:fld>
            <a:endParaRPr lang="en-US" altLang="ja-JP"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8163" y="-26988"/>
            <a:ext cx="6286500" cy="1069976"/>
          </a:xfrm>
        </p:spPr>
        <p:txBody>
          <a:bodyPr/>
          <a:lstStyle/>
          <a:p>
            <a:pPr eaLnBrk="1" hangingPunct="1"/>
            <a:r>
              <a:rPr lang="ja-JP" altLang="en-US" sz="3200"/>
              <a:t>再発防止に関する報告書</a:t>
            </a:r>
            <a:br>
              <a:rPr lang="ja-JP" altLang="en-US" sz="3200"/>
            </a:br>
            <a:r>
              <a:rPr lang="ja-JP" altLang="en-US" sz="3200"/>
              <a:t>～産科医療の質の向上に向けて～</a:t>
            </a:r>
          </a:p>
        </p:txBody>
      </p:sp>
      <p:sp>
        <p:nvSpPr>
          <p:cNvPr id="17412" name="Text Box 3"/>
          <p:cNvSpPr txBox="1">
            <a:spLocks noChangeArrowheads="1"/>
          </p:cNvSpPr>
          <p:nvPr/>
        </p:nvSpPr>
        <p:spPr bwMode="auto">
          <a:xfrm>
            <a:off x="4808538" y="1135063"/>
            <a:ext cx="4846637" cy="601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30000"/>
              </a:lnSpc>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再発防止に関する報告書</a:t>
            </a:r>
          </a:p>
          <a:p>
            <a:pPr algn="ctr" eaLnBrk="1" hangingPunct="1">
              <a:lnSpc>
                <a:spcPct val="130000"/>
              </a:lnSpc>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を公表</a:t>
            </a: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2011</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8</a:t>
            </a:r>
            <a:r>
              <a:rPr lang="ja-JP" altLang="en-US" sz="24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2012</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5</a:t>
            </a:r>
            <a:r>
              <a:rPr lang="ja-JP" altLang="en-US" sz="2400" dirty="0">
                <a:latin typeface="HG丸ｺﾞｼｯｸM-PRO" panose="020F0600000000000000" pitchFamily="50" charset="-128"/>
                <a:ea typeface="HG丸ｺﾞｼｯｸM-PRO" panose="020F0600000000000000" pitchFamily="50" charset="-128"/>
              </a:rPr>
              <a:t>月</a:t>
            </a: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2013</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5</a:t>
            </a:r>
            <a:r>
              <a:rPr lang="ja-JP" altLang="en-US" sz="2400" dirty="0">
                <a:latin typeface="HG丸ｺﾞｼｯｸM-PRO" panose="020F0600000000000000" pitchFamily="50" charset="-128"/>
                <a:ea typeface="HG丸ｺﾞｼｯｸM-PRO" panose="020F0600000000000000" pitchFamily="50" charset="-128"/>
              </a:rPr>
              <a:t>月</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4</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2014</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4</a:t>
            </a:r>
            <a:r>
              <a:rPr lang="ja-JP" altLang="en-US" sz="2400" dirty="0">
                <a:latin typeface="HG丸ｺﾞｼｯｸM-PRO" panose="020F0600000000000000" pitchFamily="50" charset="-128"/>
                <a:ea typeface="HG丸ｺﾞｼｯｸM-PRO" panose="020F0600000000000000" pitchFamily="50" charset="-128"/>
              </a:rPr>
              <a:t>月</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5</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2015</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月</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6</a:t>
            </a:r>
            <a:r>
              <a:rPr lang="ja-JP" altLang="en-US" sz="2400" dirty="0">
                <a:latin typeface="HG丸ｺﾞｼｯｸM-PRO" panose="020F0600000000000000" pitchFamily="50" charset="-128"/>
                <a:ea typeface="HG丸ｺﾞｼｯｸM-PRO" panose="020F0600000000000000" pitchFamily="50" charset="-128"/>
              </a:rPr>
              <a:t>回：</a:t>
            </a:r>
            <a:r>
              <a:rPr lang="en-US" altLang="ja-JP" sz="2400" dirty="0">
                <a:latin typeface="HG丸ｺﾞｼｯｸM-PRO" panose="020F0600000000000000" pitchFamily="50" charset="-128"/>
                <a:ea typeface="HG丸ｺﾞｼｯｸM-PRO" panose="020F0600000000000000" pitchFamily="50" charset="-128"/>
              </a:rPr>
              <a:t>2016</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月</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第</a:t>
            </a:r>
            <a:r>
              <a:rPr lang="en-US" altLang="ja-JP" sz="2400" dirty="0">
                <a:solidFill>
                  <a:srgbClr val="FF0000"/>
                </a:solidFill>
                <a:latin typeface="HG丸ｺﾞｼｯｸM-PRO" panose="020F0600000000000000" pitchFamily="50" charset="-128"/>
                <a:ea typeface="HG丸ｺﾞｼｯｸM-PRO" panose="020F0600000000000000" pitchFamily="50" charset="-128"/>
              </a:rPr>
              <a:t>7</a:t>
            </a:r>
            <a:r>
              <a:rPr lang="ja-JP" altLang="en-US" sz="2400" dirty="0">
                <a:solidFill>
                  <a:srgbClr val="FF0000"/>
                </a:solidFill>
                <a:latin typeface="HG丸ｺﾞｼｯｸM-PRO" panose="020F0600000000000000" pitchFamily="50" charset="-128"/>
                <a:ea typeface="HG丸ｺﾞｼｯｸM-PRO" panose="020F0600000000000000" pitchFamily="50" charset="-128"/>
              </a:rPr>
              <a:t>回：</a:t>
            </a:r>
            <a:r>
              <a:rPr lang="en-US" altLang="ja-JP" sz="2400" dirty="0">
                <a:solidFill>
                  <a:srgbClr val="FF0000"/>
                </a:solidFill>
                <a:latin typeface="HG丸ｺﾞｼｯｸM-PRO" panose="020F0600000000000000" pitchFamily="50" charset="-128"/>
                <a:ea typeface="HG丸ｺﾞｼｯｸM-PRO" panose="020F0600000000000000" pitchFamily="50" charset="-128"/>
              </a:rPr>
              <a:t>2017</a:t>
            </a:r>
            <a:r>
              <a:rPr lang="ja-JP" altLang="en-US" sz="2400" dirty="0">
                <a:solidFill>
                  <a:srgbClr val="FF0000"/>
                </a:solidFill>
                <a:latin typeface="HG丸ｺﾞｼｯｸM-PRO" panose="020F0600000000000000" pitchFamily="50" charset="-128"/>
                <a:ea typeface="HG丸ｺﾞｼｯｸM-PRO" panose="020F0600000000000000" pitchFamily="50" charset="-128"/>
              </a:rPr>
              <a:t>年</a:t>
            </a:r>
            <a:r>
              <a:rPr lang="en-US" altLang="ja-JP" sz="2400" dirty="0">
                <a:solidFill>
                  <a:srgbClr val="FF0000"/>
                </a:solidFill>
                <a:latin typeface="HG丸ｺﾞｼｯｸM-PRO" panose="020F0600000000000000" pitchFamily="50" charset="-128"/>
                <a:ea typeface="HG丸ｺﾞｼｯｸM-PRO" panose="020F0600000000000000" pitchFamily="50" charset="-128"/>
              </a:rPr>
              <a:t>3</a:t>
            </a:r>
            <a:r>
              <a:rPr lang="ja-JP" altLang="en-US" sz="2400" dirty="0">
                <a:solidFill>
                  <a:srgbClr val="FF0000"/>
                </a:solidFill>
                <a:latin typeface="HG丸ｺﾞｼｯｸM-PRO" panose="020F0600000000000000" pitchFamily="50" charset="-128"/>
                <a:ea typeface="HG丸ｺﾞｼｯｸM-PRO" panose="020F0600000000000000" pitchFamily="50" charset="-128"/>
              </a:rPr>
              <a:t>月</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algn="ctr" eaLnBrk="1" hangingPunct="1">
              <a:lnSpc>
                <a:spcPct val="130000"/>
              </a:lnSpc>
              <a:spcBef>
                <a:spcPct val="0"/>
              </a:spcBef>
              <a:buFontTx/>
              <a:buNone/>
            </a:pPr>
            <a:r>
              <a:rPr lang="ja-JP" altLang="en-US" sz="1800" dirty="0">
                <a:ea typeface="HG丸ｺﾞｼｯｸM-PRO" panose="020F0600000000000000" pitchFamily="50" charset="-128"/>
              </a:rPr>
              <a:t>本制度の</a:t>
            </a:r>
            <a:r>
              <a:rPr lang="en-US" altLang="ja-JP" sz="1800" dirty="0">
                <a:ea typeface="HG丸ｺﾞｼｯｸM-PRO" panose="020F0600000000000000" pitchFamily="50" charset="-128"/>
              </a:rPr>
              <a:t>HP</a:t>
            </a:r>
            <a:r>
              <a:rPr lang="ja-JP" altLang="en-US" sz="1800" dirty="0">
                <a:ea typeface="HG丸ｺﾞｼｯｸM-PRO" panose="020F0600000000000000" pitchFamily="50" charset="-128"/>
              </a:rPr>
              <a:t>に掲載：</a:t>
            </a:r>
            <a:endParaRPr lang="en-US" altLang="ja-JP" sz="1800" dirty="0">
              <a:ea typeface="HG丸ｺﾞｼｯｸM-PRO" panose="020F0600000000000000" pitchFamily="50" charset="-128"/>
            </a:endParaRPr>
          </a:p>
          <a:p>
            <a:pPr algn="ctr" eaLnBrk="1" hangingPunct="1">
              <a:lnSpc>
                <a:spcPct val="130000"/>
              </a:lnSpc>
              <a:spcBef>
                <a:spcPct val="0"/>
              </a:spcBef>
              <a:buFontTx/>
              <a:buNone/>
            </a:pPr>
            <a:r>
              <a:rPr lang="en-US" altLang="ja-JP" sz="1800" u="sng" dirty="0">
                <a:ea typeface="HG丸ｺﾞｼｯｸM-PRO" panose="020F0600000000000000" pitchFamily="50" charset="-128"/>
                <a:hlinkClick r:id="rId2"/>
              </a:rPr>
              <a:t>http://www.sanka-hp.jcqhc.or.jp/documents</a:t>
            </a:r>
            <a:endParaRPr lang="en-US" altLang="ja-JP" sz="1800" u="sng" dirty="0">
              <a:ea typeface="HG丸ｺﾞｼｯｸM-PRO" panose="020F0600000000000000" pitchFamily="50" charset="-128"/>
            </a:endParaRPr>
          </a:p>
          <a:p>
            <a:pPr algn="ctr" eaLnBrk="1" hangingPunct="1">
              <a:lnSpc>
                <a:spcPct val="130000"/>
              </a:lnSpc>
              <a:spcBef>
                <a:spcPct val="0"/>
              </a:spcBef>
              <a:buFontTx/>
              <a:buNone/>
            </a:pPr>
            <a:r>
              <a:rPr lang="en-US" altLang="ja-JP" sz="1800" u="sng" dirty="0">
                <a:ea typeface="HG丸ｺﾞｼｯｸM-PRO" panose="020F0600000000000000" pitchFamily="50" charset="-128"/>
              </a:rPr>
              <a:t>/prevention/index.html</a:t>
            </a:r>
            <a:endParaRPr lang="ja-JP" altLang="en-US" sz="1800" u="sng" dirty="0">
              <a:ea typeface="HG丸ｺﾞｼｯｸM-PRO" panose="020F0600000000000000" pitchFamily="50" charset="-128"/>
            </a:endParaRPr>
          </a:p>
          <a:p>
            <a:pPr algn="ctr" eaLnBrk="1" hangingPunct="1">
              <a:lnSpc>
                <a:spcPct val="130000"/>
              </a:lnSpc>
              <a:spcBef>
                <a:spcPct val="0"/>
              </a:spcBef>
              <a:buFontTx/>
              <a:buNone/>
            </a:pPr>
            <a:endParaRPr lang="ja-JP" altLang="en-US" sz="1800" dirty="0">
              <a:latin typeface="HG丸ｺﾞｼｯｸM-PRO" panose="020F0600000000000000" pitchFamily="50" charset="-128"/>
              <a:ea typeface="HG丸ｺﾞｼｯｸM-PRO" panose="020F0600000000000000" pitchFamily="50" charset="-128"/>
            </a:endParaRPr>
          </a:p>
        </p:txBody>
      </p:sp>
      <p:sp>
        <p:nvSpPr>
          <p:cNvPr id="17413" name="正方形/長方形 1"/>
          <p:cNvSpPr>
            <a:spLocks noChangeArrowheads="1"/>
          </p:cNvSpPr>
          <p:nvPr/>
        </p:nvSpPr>
        <p:spPr bwMode="auto">
          <a:xfrm>
            <a:off x="801688" y="1125538"/>
            <a:ext cx="3783012" cy="5349875"/>
          </a:xfrm>
          <a:prstGeom prst="rect">
            <a:avLst/>
          </a:prstGeom>
          <a:solidFill>
            <a:schemeClr val="bg1"/>
          </a:solidFill>
          <a:ln w="9525" algn="ctr">
            <a:solidFill>
              <a:schemeClr val="tx1"/>
            </a:solidFill>
            <a:round/>
            <a:headEnd/>
            <a:tailEnd/>
          </a:ln>
        </p:spPr>
        <p:txBody>
          <a:bodyP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200">
              <a:ea typeface="HG丸ｺﾞｼｯｸM-PRO" panose="020F0600000000000000" pitchFamily="50" charset="-128"/>
            </a:endParaRPr>
          </a:p>
        </p:txBody>
      </p:sp>
      <p:sp>
        <p:nvSpPr>
          <p:cNvPr id="17414" name="図 12"/>
          <p:cNvSpPr>
            <a:spLocks noChangeAspect="1"/>
          </p:cNvSpPr>
          <p:nvPr/>
        </p:nvSpPr>
        <p:spPr bwMode="auto">
          <a:xfrm>
            <a:off x="706438" y="1211263"/>
            <a:ext cx="3783012" cy="534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endParaRPr lang="ja-JP" altLang="en-US"/>
          </a:p>
        </p:txBody>
      </p:sp>
      <p:sp>
        <p:nvSpPr>
          <p:cNvPr id="7"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10</a:t>
            </a:fld>
            <a:endParaRPr lang="en-US" altLang="ja-JP" dirty="0"/>
          </a:p>
        </p:txBody>
      </p:sp>
      <p:pic>
        <p:nvPicPr>
          <p:cNvPr id="8" name="図 7">
            <a:extLst>
              <a:ext uri="{FF2B5EF4-FFF2-40B4-BE49-F238E27FC236}">
                <a16:creationId xmlns:a16="http://schemas.microsoft.com/office/drawing/2014/main" id="{3D2FDDC7-C661-4487-B9D3-A053C50CB63B}"/>
              </a:ext>
            </a:extLst>
          </p:cNvPr>
          <p:cNvPicPr>
            <a:picLocks noChangeAspect="1"/>
          </p:cNvPicPr>
          <p:nvPr/>
        </p:nvPicPr>
        <p:blipFill rotWithShape="1">
          <a:blip r:embed="rId3"/>
          <a:srcRect l="31909" t="11981" r="30706" b="383"/>
          <a:stretch/>
        </p:blipFill>
        <p:spPr>
          <a:xfrm>
            <a:off x="559718" y="1298793"/>
            <a:ext cx="3814164" cy="53750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6062" y="315913"/>
            <a:ext cx="2501900" cy="650875"/>
          </a:xfrm>
        </p:spPr>
        <p:txBody>
          <a:bodyPr/>
          <a:lstStyle/>
          <a:p>
            <a:pPr eaLnBrk="1" hangingPunct="1"/>
            <a:r>
              <a:rPr lang="ja-JP" altLang="en-US" dirty="0"/>
              <a:t>分析の対象</a:t>
            </a:r>
          </a:p>
        </p:txBody>
      </p:sp>
      <p:sp>
        <p:nvSpPr>
          <p:cNvPr id="18436" name="AutoShape 5"/>
          <p:cNvSpPr>
            <a:spLocks noChangeArrowheads="1"/>
          </p:cNvSpPr>
          <p:nvPr/>
        </p:nvSpPr>
        <p:spPr bwMode="auto">
          <a:xfrm>
            <a:off x="407529" y="1341562"/>
            <a:ext cx="9081182" cy="5121612"/>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559718" y="1563970"/>
            <a:ext cx="9031263" cy="2369880"/>
          </a:xfrm>
          <a:prstGeom prst="rect">
            <a:avLst/>
          </a:prstGeom>
          <a:noFill/>
        </p:spPr>
        <p:txBody>
          <a:bodyPr wrap="square" rtlCol="0">
            <a:spAutoFit/>
          </a:bodyPr>
          <a:lstStyle/>
          <a:p>
            <a:pPr eaLnBrk="1" hangingPunct="1">
              <a:lnSpc>
                <a:spcPct val="150000"/>
              </a:lnSpc>
              <a:buFontTx/>
              <a:buNone/>
            </a:pPr>
            <a:r>
              <a:rPr lang="ja-JP" altLang="en-US" sz="2200" dirty="0">
                <a:solidFill>
                  <a:srgbClr val="000000"/>
                </a:solidFill>
                <a:latin typeface="HG丸ｺﾞｼｯｸM-PRO" panose="020F0600000000000000" pitchFamily="50" charset="-128"/>
              </a:rPr>
              <a:t>○運営組織の審査委員会で補償対象として認定を受けた事例</a:t>
            </a:r>
            <a:endParaRPr lang="en-US" altLang="ja-JP" sz="2200" dirty="0">
              <a:solidFill>
                <a:srgbClr val="000000"/>
              </a:solidFill>
              <a:latin typeface="HG丸ｺﾞｼｯｸM-PRO" panose="020F0600000000000000" pitchFamily="50" charset="-128"/>
            </a:endParaRPr>
          </a:p>
          <a:p>
            <a:pPr eaLnBrk="1" hangingPunct="1">
              <a:lnSpc>
                <a:spcPct val="150000"/>
              </a:lnSpc>
              <a:buFontTx/>
              <a:buNone/>
            </a:pPr>
            <a:r>
              <a:rPr lang="ja-JP" altLang="en-US" sz="2200" dirty="0">
                <a:solidFill>
                  <a:srgbClr val="000000"/>
                </a:solidFill>
                <a:latin typeface="HG丸ｺﾞｼｯｸM-PRO" panose="020F0600000000000000" pitchFamily="50" charset="-128"/>
              </a:rPr>
              <a:t>○第</a:t>
            </a:r>
            <a:r>
              <a:rPr lang="en-US" altLang="ja-JP" sz="2200" dirty="0">
                <a:solidFill>
                  <a:srgbClr val="000000"/>
                </a:solidFill>
                <a:latin typeface="HG丸ｺﾞｼｯｸM-PRO" panose="020F0600000000000000" pitchFamily="50" charset="-128"/>
              </a:rPr>
              <a:t>7</a:t>
            </a:r>
            <a:r>
              <a:rPr lang="ja-JP" altLang="en-US" sz="2200" dirty="0">
                <a:solidFill>
                  <a:srgbClr val="000000"/>
                </a:solidFill>
                <a:latin typeface="HG丸ｺﾞｼｯｸM-PRO" panose="020F0600000000000000" pitchFamily="50" charset="-128"/>
              </a:rPr>
              <a:t>回報告書の分析対象は、本制度で補償対象となった脳性麻痺事</a:t>
            </a:r>
            <a:endParaRPr lang="en-US" altLang="ja-JP" sz="2200" dirty="0">
              <a:solidFill>
                <a:srgbClr val="000000"/>
              </a:solidFill>
              <a:latin typeface="HG丸ｺﾞｼｯｸM-PRO" panose="020F0600000000000000" pitchFamily="50" charset="-128"/>
            </a:endParaRPr>
          </a:p>
          <a:p>
            <a:pPr eaLnBrk="1" hangingPunct="1">
              <a:lnSpc>
                <a:spcPct val="150000"/>
              </a:lnSpc>
              <a:buFontTx/>
              <a:buNone/>
            </a:pPr>
            <a:r>
              <a:rPr lang="ja-JP" altLang="en-US" sz="2200" dirty="0">
                <a:solidFill>
                  <a:srgbClr val="000000"/>
                </a:solidFill>
                <a:latin typeface="HG丸ｺﾞｼｯｸM-PRO" panose="020F0600000000000000" pitchFamily="50" charset="-128"/>
              </a:rPr>
              <a:t>　例のうち、</a:t>
            </a:r>
            <a:r>
              <a:rPr lang="en-US" altLang="ja-JP" sz="2200" u="sng" dirty="0">
                <a:solidFill>
                  <a:srgbClr val="000000"/>
                </a:solidFill>
                <a:latin typeface="HG丸ｺﾞｼｯｸM-PRO" panose="020F0600000000000000" pitchFamily="50" charset="-128"/>
              </a:rPr>
              <a:t>2016</a:t>
            </a:r>
            <a:r>
              <a:rPr lang="ja-JP" altLang="en-US" sz="2200" u="sng" dirty="0">
                <a:solidFill>
                  <a:srgbClr val="000000"/>
                </a:solidFill>
                <a:latin typeface="HG丸ｺﾞｼｯｸM-PRO" panose="020F0600000000000000" pitchFamily="50" charset="-128"/>
              </a:rPr>
              <a:t>年</a:t>
            </a:r>
            <a:r>
              <a:rPr lang="en-US" altLang="ja-JP" sz="2200" u="sng" dirty="0">
                <a:solidFill>
                  <a:srgbClr val="000000"/>
                </a:solidFill>
                <a:latin typeface="HG丸ｺﾞｼｯｸM-PRO" panose="020F0600000000000000" pitchFamily="50" charset="-128"/>
              </a:rPr>
              <a:t>12</a:t>
            </a:r>
            <a:r>
              <a:rPr lang="ja-JP" altLang="en-US" sz="2200" u="sng" dirty="0">
                <a:solidFill>
                  <a:srgbClr val="000000"/>
                </a:solidFill>
                <a:latin typeface="HG丸ｺﾞｼｯｸM-PRO" panose="020F0600000000000000" pitchFamily="50" charset="-128"/>
              </a:rPr>
              <a:t>月末までに原因分析報告書を公表した</a:t>
            </a:r>
            <a:r>
              <a:rPr lang="ja-JP" altLang="en-US" sz="2200" dirty="0">
                <a:solidFill>
                  <a:srgbClr val="000000"/>
                </a:solidFill>
                <a:latin typeface="HG丸ｺﾞｼｯｸM-PRO" panose="020F0600000000000000" pitchFamily="50" charset="-128"/>
              </a:rPr>
              <a:t>事例</a:t>
            </a:r>
            <a:endParaRPr lang="en-US" altLang="ja-JP" sz="2200" dirty="0">
              <a:solidFill>
                <a:srgbClr val="000000"/>
              </a:solidFill>
              <a:latin typeface="HG丸ｺﾞｼｯｸM-PRO" panose="020F0600000000000000" pitchFamily="50" charset="-128"/>
            </a:endParaRPr>
          </a:p>
          <a:p>
            <a:pPr eaLnBrk="1" hangingPunct="1">
              <a:lnSpc>
                <a:spcPct val="150000"/>
              </a:lnSpc>
              <a:buFontTx/>
              <a:buNone/>
            </a:pPr>
            <a:r>
              <a:rPr lang="ja-JP" altLang="en-US" sz="2200" dirty="0">
                <a:solidFill>
                  <a:srgbClr val="000000"/>
                </a:solidFill>
                <a:latin typeface="HG丸ｺﾞｼｯｸM-PRO" panose="020F0600000000000000" pitchFamily="50" charset="-128"/>
              </a:rPr>
              <a:t>　</a:t>
            </a:r>
            <a:r>
              <a:rPr lang="en-US" altLang="ja-JP" sz="2200" dirty="0">
                <a:solidFill>
                  <a:srgbClr val="000000"/>
                </a:solidFill>
                <a:latin typeface="HG丸ｺﾞｼｯｸM-PRO" panose="020F0600000000000000" pitchFamily="50" charset="-128"/>
              </a:rPr>
              <a:t>1,191</a:t>
            </a:r>
            <a:r>
              <a:rPr lang="ja-JP" altLang="en-US" sz="2200" dirty="0">
                <a:solidFill>
                  <a:srgbClr val="000000"/>
                </a:solidFill>
                <a:latin typeface="HG丸ｺﾞｼｯｸM-PRO" panose="020F0600000000000000" pitchFamily="50" charset="-128"/>
              </a:rPr>
              <a:t>件である。</a:t>
            </a:r>
            <a:endParaRPr lang="en-US" altLang="ja-JP" sz="2200" dirty="0">
              <a:solidFill>
                <a:srgbClr val="000000"/>
              </a:solidFill>
              <a:latin typeface="HG丸ｺﾞｼｯｸM-PRO" panose="020F0600000000000000" pitchFamily="50" charset="-128"/>
            </a:endParaRPr>
          </a:p>
          <a:p>
            <a:endParaRPr kumimoji="1" lang="ja-JP" altLang="en-US" sz="1600" dirty="0"/>
          </a:p>
        </p:txBody>
      </p:sp>
      <p:sp>
        <p:nvSpPr>
          <p:cNvPr id="7" name="テキスト ボックス 6"/>
          <p:cNvSpPr txBox="1"/>
          <p:nvPr/>
        </p:nvSpPr>
        <p:spPr>
          <a:xfrm>
            <a:off x="703734" y="3708534"/>
            <a:ext cx="9031263" cy="369332"/>
          </a:xfrm>
          <a:prstGeom prst="rect">
            <a:avLst/>
          </a:prstGeom>
          <a:noFill/>
        </p:spPr>
        <p:txBody>
          <a:bodyPr wrap="square" rtlCol="0">
            <a:spAutoFit/>
          </a:bodyPr>
          <a:lstStyle/>
          <a:p>
            <a:r>
              <a:rPr kumimoji="1" lang="ja-JP" altLang="en-US" dirty="0"/>
              <a:t>出生年別再発防止分析対象事例</a:t>
            </a:r>
          </a:p>
        </p:txBody>
      </p:sp>
      <p:sp>
        <p:nvSpPr>
          <p:cNvPr id="10" name="テキスト ボックス 9"/>
          <p:cNvSpPr txBox="1"/>
          <p:nvPr/>
        </p:nvSpPr>
        <p:spPr>
          <a:xfrm>
            <a:off x="1207791" y="5878066"/>
            <a:ext cx="7560840" cy="523220"/>
          </a:xfrm>
          <a:prstGeom prst="rect">
            <a:avLst/>
          </a:prstGeom>
          <a:noFill/>
        </p:spPr>
        <p:txBody>
          <a:bodyPr wrap="square" rtlCol="0">
            <a:spAutoFit/>
          </a:bodyPr>
          <a:lstStyle/>
          <a:p>
            <a:r>
              <a:rPr lang="ja-JP" altLang="en-US" sz="1400" dirty="0"/>
              <a:t>注）</a:t>
            </a:r>
            <a:r>
              <a:rPr lang="en-US" altLang="ja-JP" sz="1400" dirty="0"/>
              <a:t>2009</a:t>
            </a:r>
            <a:r>
              <a:rPr lang="ja-JP" altLang="en-US" sz="1400" dirty="0"/>
              <a:t>年、</a:t>
            </a:r>
            <a:r>
              <a:rPr lang="en-US" altLang="ja-JP" sz="1400" dirty="0"/>
              <a:t>2010</a:t>
            </a:r>
            <a:r>
              <a:rPr lang="ja-JP" altLang="en-US" sz="1400" dirty="0"/>
              <a:t>年出生の事例については、補償対象者数は確定しているが、原因分析報告</a:t>
            </a:r>
            <a:endParaRPr lang="en-US" altLang="ja-JP" sz="1400" dirty="0"/>
          </a:p>
          <a:p>
            <a:r>
              <a:rPr lang="ja-JP" altLang="en-US" sz="1400" dirty="0"/>
              <a:t>　　書が完成していない事例があることから、全補償対象者ではない。</a:t>
            </a:r>
            <a:endParaRPr kumimoji="1" lang="ja-JP" altLang="en-US" sz="1400" dirty="0"/>
          </a:p>
        </p:txBody>
      </p:sp>
      <p:sp>
        <p:nvSpPr>
          <p:cNvPr id="8"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11</a:t>
            </a:fld>
            <a:endParaRPr lang="en-US" altLang="ja-JP" dirty="0"/>
          </a:p>
        </p:txBody>
      </p:sp>
      <p:pic>
        <p:nvPicPr>
          <p:cNvPr id="3" name="図 2"/>
          <p:cNvPicPr>
            <a:picLocks noChangeAspect="1"/>
          </p:cNvPicPr>
          <p:nvPr/>
        </p:nvPicPr>
        <p:blipFill>
          <a:blip r:embed="rId2"/>
          <a:stretch>
            <a:fillRect/>
          </a:stretch>
        </p:blipFill>
        <p:spPr>
          <a:xfrm>
            <a:off x="1423813" y="4080801"/>
            <a:ext cx="6001075" cy="17972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57588" y="315913"/>
            <a:ext cx="2500312" cy="650875"/>
          </a:xfrm>
        </p:spPr>
        <p:txBody>
          <a:bodyPr/>
          <a:lstStyle/>
          <a:p>
            <a:pPr eaLnBrk="1" hangingPunct="1"/>
            <a:r>
              <a:rPr lang="ja-JP" altLang="en-US"/>
              <a:t>分析の方法</a:t>
            </a:r>
          </a:p>
        </p:txBody>
      </p:sp>
      <p:sp>
        <p:nvSpPr>
          <p:cNvPr id="19460" name="AutoShape 6"/>
          <p:cNvSpPr>
            <a:spLocks noChangeArrowheads="1"/>
          </p:cNvSpPr>
          <p:nvPr/>
        </p:nvSpPr>
        <p:spPr bwMode="auto">
          <a:xfrm>
            <a:off x="271463" y="1270000"/>
            <a:ext cx="9061450" cy="3265488"/>
          </a:xfrm>
          <a:prstGeom prst="roundRect">
            <a:avLst>
              <a:gd name="adj" fmla="val 16667"/>
            </a:avLst>
          </a:prstGeom>
          <a:gradFill rotWithShape="1">
            <a:gsLst>
              <a:gs pos="0">
                <a:srgbClr val="FFCCCC"/>
              </a:gs>
              <a:gs pos="50000">
                <a:srgbClr val="FFFFFF"/>
              </a:gs>
              <a:gs pos="100000">
                <a:srgbClr val="FFCCCC"/>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60000"/>
              </a:lnSpc>
              <a:spcBef>
                <a:spcPct val="0"/>
              </a:spcBef>
              <a:buFontTx/>
              <a:buNone/>
            </a:pPr>
            <a:r>
              <a:rPr lang="ja-JP" altLang="en-US" sz="2200" dirty="0">
                <a:ea typeface="HG丸ｺﾞｼｯｸM-PRO" panose="020F0600000000000000" pitchFamily="50" charset="-128"/>
              </a:rPr>
              <a:t>○原因分析委員会において取りまとめられた原因分析報告書の情報を基に、再発防止の視点で必要な情報を整理する。</a:t>
            </a:r>
          </a:p>
          <a:p>
            <a:pPr eaLnBrk="1" hangingPunct="1">
              <a:lnSpc>
                <a:spcPct val="160000"/>
              </a:lnSpc>
              <a:spcBef>
                <a:spcPct val="0"/>
              </a:spcBef>
              <a:buFontTx/>
              <a:buNone/>
            </a:pPr>
            <a:r>
              <a:rPr lang="ja-JP" altLang="en-US" sz="2200" dirty="0">
                <a:ea typeface="HG丸ｺﾞｼｯｸM-PRO" panose="020F0600000000000000" pitchFamily="50" charset="-128"/>
              </a:rPr>
              <a:t>○これらに基づいて「数量的・疫学的分析」および「テーマに沿った分析」を行う。また、「産科医療の質の向上への取組みの動向」を把握する。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12</a:t>
            </a:fld>
            <a:endParaRPr lang="en-US" altLang="ja-JP"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982913" y="333375"/>
            <a:ext cx="3424237" cy="650875"/>
          </a:xfrm>
        </p:spPr>
        <p:txBody>
          <a:bodyPr/>
          <a:lstStyle/>
          <a:p>
            <a:r>
              <a:rPr lang="ja-JP" altLang="en-US"/>
              <a:t>分析にあたって</a:t>
            </a:r>
          </a:p>
        </p:txBody>
      </p:sp>
      <p:sp>
        <p:nvSpPr>
          <p:cNvPr id="256005" name="AutoShape 3"/>
          <p:cNvSpPr>
            <a:spLocks noChangeArrowheads="1"/>
          </p:cNvSpPr>
          <p:nvPr/>
        </p:nvSpPr>
        <p:spPr bwMode="auto">
          <a:xfrm>
            <a:off x="679450" y="1173163"/>
            <a:ext cx="8413750" cy="2689225"/>
          </a:xfrm>
          <a:prstGeom prst="roundRect">
            <a:avLst>
              <a:gd name="adj" fmla="val 12806"/>
            </a:avLst>
          </a:prstGeom>
          <a:gradFill rotWithShape="1">
            <a:gsLst>
              <a:gs pos="0">
                <a:srgbClr val="FFCCCC"/>
              </a:gs>
              <a:gs pos="50000">
                <a:srgbClr val="FFFFFF"/>
              </a:gs>
              <a:gs pos="100000">
                <a:srgbClr val="FFCCCC"/>
              </a:gs>
            </a:gsLst>
            <a:lin ang="2700000" scaled="1"/>
          </a:gra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本制度の補償対象は、在胎週数や出生体重等の基準を満たし、重症度が身体障害者障害程度等級１級・２級に相当し、かつ児の先天性要因および新生児期の要因等の除外基準に該当しない場合としており、すべての脳性麻痺の事例ではない。</a:t>
            </a:r>
          </a:p>
          <a:p>
            <a:pPr eaLnBrk="1" hangingPunct="1">
              <a:lnSpc>
                <a:spcPct val="11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○本制度における補償申請期間が満５歳の誕生日までであることから、同一年に出生した補償対象事例の原因分析報告書が完成していない。</a:t>
            </a:r>
            <a:endParaRPr lang="en-US" altLang="ja-JP" sz="2031" dirty="0">
              <a:latin typeface="HG丸ｺﾞｼｯｸM-PRO" panose="020F0600000000000000" pitchFamily="50" charset="-128"/>
              <a:ea typeface="HG丸ｺﾞｼｯｸM-PRO" panose="020F0600000000000000" pitchFamily="50" charset="-128"/>
            </a:endParaRPr>
          </a:p>
        </p:txBody>
      </p:sp>
      <p:sp>
        <p:nvSpPr>
          <p:cNvPr id="256006" name="AutoShape 3"/>
          <p:cNvSpPr>
            <a:spLocks noChangeArrowheads="1"/>
          </p:cNvSpPr>
          <p:nvPr/>
        </p:nvSpPr>
        <p:spPr bwMode="auto">
          <a:xfrm>
            <a:off x="642912" y="4725988"/>
            <a:ext cx="8413750" cy="1855787"/>
          </a:xfrm>
          <a:prstGeom prst="roundRect">
            <a:avLst>
              <a:gd name="adj" fmla="val 12806"/>
            </a:avLst>
          </a:prstGeom>
          <a:gradFill rotWithShape="1">
            <a:gsLst>
              <a:gs pos="0">
                <a:srgbClr val="CCFFCC"/>
              </a:gs>
              <a:gs pos="50000">
                <a:srgbClr val="FFFFFF"/>
              </a:gs>
              <a:gs pos="100000">
                <a:srgbClr val="CCFFCC"/>
              </a:gs>
            </a:gsLst>
            <a:lin ang="2700000" scaled="1"/>
          </a:gradFill>
          <a:ln w="9525">
            <a:solidFill>
              <a:schemeClr val="tx1"/>
            </a:solid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20000"/>
              </a:spcBef>
              <a:defRPr/>
            </a:pPr>
            <a:r>
              <a:rPr lang="ja-JP" altLang="en-US" sz="2031" dirty="0">
                <a:latin typeface="HG丸ｺﾞｼｯｸM-PRO" panose="020F0600000000000000" pitchFamily="50" charset="-128"/>
                <a:ea typeface="HG丸ｺﾞｼｯｸM-PRO" panose="020F0600000000000000" pitchFamily="50" charset="-128"/>
              </a:rPr>
              <a:t>疫学的な分析としては必ずしも十分ではないが、再発防止および産科医療の質の向上を図る上で教訓となる分析結果が得られており、また今後、データが蓄積されることにより何らかの傾向を導きだせると　考えている。</a:t>
            </a:r>
          </a:p>
        </p:txBody>
      </p:sp>
      <p:sp>
        <p:nvSpPr>
          <p:cNvPr id="256007" name="AutoShape 7"/>
          <p:cNvSpPr>
            <a:spLocks noChangeArrowheads="1"/>
          </p:cNvSpPr>
          <p:nvPr/>
        </p:nvSpPr>
        <p:spPr bwMode="auto">
          <a:xfrm>
            <a:off x="2851150" y="3944938"/>
            <a:ext cx="3686175" cy="722312"/>
          </a:xfrm>
          <a:prstGeom prst="downArrow">
            <a:avLst>
              <a:gd name="adj1" fmla="val 48704"/>
              <a:gd name="adj2" fmla="val 56153"/>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ja-JP" altLang="en-US" sz="2216"/>
          </a:p>
        </p:txBody>
      </p:sp>
      <p:sp>
        <p:nvSpPr>
          <p:cNvPr id="6"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13</a:t>
            </a:fld>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319088"/>
            <a:ext cx="4762500" cy="644525"/>
          </a:xfrm>
        </p:spPr>
        <p:txBody>
          <a:bodyPr/>
          <a:lstStyle/>
          <a:p>
            <a:pPr eaLnBrk="1" hangingPunct="1"/>
            <a:r>
              <a:rPr lang="ja-JP" altLang="en-US"/>
              <a:t>再発防止に関する分析</a:t>
            </a:r>
          </a:p>
        </p:txBody>
      </p:sp>
      <p:sp>
        <p:nvSpPr>
          <p:cNvPr id="22532" name="AutoShape 7"/>
          <p:cNvSpPr>
            <a:spLocks noChangeArrowheads="1"/>
          </p:cNvSpPr>
          <p:nvPr/>
        </p:nvSpPr>
        <p:spPr bwMode="auto">
          <a:xfrm>
            <a:off x="466725" y="1125539"/>
            <a:ext cx="8972550" cy="2016222"/>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b="1" dirty="0">
                <a:latin typeface="HG丸ｺﾞｼｯｸM-PRO" panose="020F0600000000000000" pitchFamily="50" charset="-128"/>
                <a:ea typeface="HG丸ｺﾞｼｯｸM-PRO" panose="020F0600000000000000" pitchFamily="50" charset="-128"/>
              </a:rPr>
              <a:t>「数量的・疫学的分析」</a:t>
            </a:r>
          </a:p>
          <a:p>
            <a:pPr eaLnBrk="1" hangingPunct="1">
              <a:lnSpc>
                <a:spcPct val="150000"/>
              </a:lnSpc>
              <a:buFontTx/>
              <a:buNone/>
            </a:pPr>
            <a:r>
              <a:rPr lang="ja-JP" altLang="en-US" sz="2200" dirty="0">
                <a:latin typeface="HG丸ｺﾞｼｯｸM-PRO" panose="020F0600000000000000" pitchFamily="50" charset="-128"/>
                <a:ea typeface="HG丸ｺﾞｼｯｸM-PRO" panose="020F0600000000000000" pitchFamily="50" charset="-128"/>
              </a:rPr>
              <a:t>○個々の事例から妊産婦の基本情報、妊娠経過、分娩経過、新生児期の経過、診療体制等の情報を抽出し、蓄積された情報の概略を基本統計により示す。</a:t>
            </a:r>
          </a:p>
        </p:txBody>
      </p:sp>
      <p:sp>
        <p:nvSpPr>
          <p:cNvPr id="22533" name="AutoShape 8"/>
          <p:cNvSpPr>
            <a:spLocks noChangeArrowheads="1"/>
          </p:cNvSpPr>
          <p:nvPr/>
        </p:nvSpPr>
        <p:spPr bwMode="auto">
          <a:xfrm>
            <a:off x="466725" y="3285778"/>
            <a:ext cx="8972550" cy="136815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「テーマに沿った分析」</a:t>
            </a:r>
          </a:p>
          <a:p>
            <a:pPr eaLnBrk="1" hangingPunct="1">
              <a:lnSpc>
                <a:spcPct val="150000"/>
              </a:lnSpc>
              <a:buFontTx/>
              <a:buNone/>
            </a:pPr>
            <a:r>
              <a:rPr lang="ja-JP" altLang="en-US" sz="2200" dirty="0">
                <a:latin typeface="HG丸ｺﾞｼｯｸM-PRO" panose="020F0600000000000000" pitchFamily="50" charset="-128"/>
                <a:ea typeface="HG丸ｺﾞｼｯｸM-PRO" panose="020F0600000000000000" pitchFamily="50" charset="-128"/>
              </a:rPr>
              <a:t>○深く分析することが必要な内容についてテーマを設けて分析を行い、再発防止策等を示す。</a:t>
            </a:r>
          </a:p>
        </p:txBody>
      </p:sp>
      <p:sp>
        <p:nvSpPr>
          <p:cNvPr id="5"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14</a:t>
            </a:fld>
            <a:endParaRPr lang="en-US" altLang="ja-JP" dirty="0"/>
          </a:p>
        </p:txBody>
      </p:sp>
      <p:sp>
        <p:nvSpPr>
          <p:cNvPr id="6" name="AutoShape 8"/>
          <p:cNvSpPr>
            <a:spLocks noChangeArrowheads="1"/>
          </p:cNvSpPr>
          <p:nvPr/>
        </p:nvSpPr>
        <p:spPr bwMode="auto">
          <a:xfrm>
            <a:off x="487710" y="4823271"/>
            <a:ext cx="8972550" cy="1846883"/>
          </a:xfrm>
          <a:prstGeom prst="roundRect">
            <a:avLst>
              <a:gd name="adj" fmla="val 16667"/>
            </a:avLst>
          </a:prstGeom>
          <a:gradFill flip="none" rotWithShape="1">
            <a:gsLst>
              <a:gs pos="0">
                <a:srgbClr val="FFE5FF"/>
              </a:gs>
              <a:gs pos="50000">
                <a:schemeClr val="bg1"/>
              </a:gs>
              <a:gs pos="100000">
                <a:srgbClr val="FFCCFF"/>
              </a:gs>
            </a:gsLst>
            <a:lin ang="2700000" scaled="1"/>
            <a:tileRect/>
          </a:gradFill>
          <a:ln w="9525" algn="ctr">
            <a:solidFill>
              <a:schemeClr val="tx1"/>
            </a:solidFill>
            <a:round/>
            <a:headEnd/>
            <a:tailEnd/>
          </a:ln>
          <a:effectLst/>
          <a:ex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「産科医療の質の向上への取組みの動向」</a:t>
            </a:r>
          </a:p>
          <a:p>
            <a:pPr eaLnBrk="1" hangingPunct="1">
              <a:lnSpc>
                <a:spcPct val="150000"/>
              </a:lnSpc>
              <a:buFontTx/>
              <a:buNone/>
            </a:pPr>
            <a:r>
              <a:rPr lang="ja-JP" altLang="en-US" sz="2200" dirty="0">
                <a:latin typeface="HG丸ｺﾞｼｯｸM-PRO" panose="020F0600000000000000" pitchFamily="50" charset="-128"/>
                <a:ea typeface="HG丸ｺﾞｼｯｸM-PRO" panose="020F0600000000000000" pitchFamily="50" charset="-128"/>
              </a:rPr>
              <a:t>○「テーマに沿った分析」において取りまとめた「再発防止委員会からの提言」が産科医療の質の向上に活かされているか、その動向を把握するため、出生年毎の年次推移を示す。</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数量的・疫学的分析</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15</a:t>
            </a:fld>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84363" y="346075"/>
            <a:ext cx="6134100" cy="644525"/>
          </a:xfrm>
        </p:spPr>
        <p:txBody>
          <a:bodyPr/>
          <a:lstStyle/>
          <a:p>
            <a:pPr eaLnBrk="1" hangingPunct="1"/>
            <a:r>
              <a:rPr lang="ja-JP" altLang="en-US"/>
              <a:t>数量的・疫学的分析について</a:t>
            </a:r>
          </a:p>
        </p:txBody>
      </p:sp>
      <p:sp>
        <p:nvSpPr>
          <p:cNvPr id="24580" name="AutoShape 3"/>
          <p:cNvSpPr>
            <a:spLocks noChangeArrowheads="1"/>
          </p:cNvSpPr>
          <p:nvPr/>
        </p:nvSpPr>
        <p:spPr bwMode="auto">
          <a:xfrm>
            <a:off x="268288" y="1266825"/>
            <a:ext cx="9369425" cy="4754563"/>
          </a:xfrm>
          <a:prstGeom prst="roundRect">
            <a:avLst>
              <a:gd name="adj" fmla="val 12806"/>
            </a:avLst>
          </a:prstGeom>
          <a:gradFill rotWithShape="1">
            <a:gsLst>
              <a:gs pos="0">
                <a:srgbClr val="CCFFFF"/>
              </a:gs>
              <a:gs pos="50000">
                <a:srgbClr val="FFFFFF"/>
              </a:gs>
              <a:gs pos="100000">
                <a:srgbClr val="CCFFFF"/>
              </a:gs>
            </a:gsLst>
            <a:lin ang="2700000" scaled="1"/>
          </a:gradFill>
          <a:ln w="9525">
            <a:solidFill>
              <a:schemeClr val="tx1"/>
            </a:solidFill>
            <a:round/>
            <a:headEnd/>
            <a:tailEnd/>
          </a:ln>
        </p:spPr>
        <p:txBody>
          <a:bodyPr lIns="95793" tIns="47896" rIns="95793" bIns="47896" anchor="ctr"/>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buFontTx/>
              <a:buNone/>
            </a:pPr>
            <a:r>
              <a:rPr lang="ja-JP" altLang="en-US" sz="2200" b="1">
                <a:latin typeface="HG丸ｺﾞｼｯｸM-PRO" panose="020F0600000000000000" pitchFamily="50" charset="-128"/>
                <a:ea typeface="HG丸ｺﾞｼｯｸM-PRO" panose="020F0600000000000000" pitchFamily="50" charset="-128"/>
              </a:rPr>
              <a:t>「基本的な考え方」</a:t>
            </a:r>
          </a:p>
          <a:p>
            <a:pPr eaLnBrk="1" hangingPunct="1">
              <a:lnSpc>
                <a:spcPct val="140000"/>
              </a:lnSpc>
              <a:buFontTx/>
              <a:buNone/>
            </a:pPr>
            <a:r>
              <a:rPr lang="ja-JP" altLang="en-US" sz="2200">
                <a:latin typeface="HG丸ｺﾞｼｯｸM-PRO" panose="020F0600000000000000" pitchFamily="50" charset="-128"/>
                <a:ea typeface="HG丸ｺﾞｼｯｸM-PRO" panose="020F0600000000000000" pitchFamily="50" charset="-128"/>
              </a:rPr>
              <a:t>○個々の事例における情報を体系的に整理・蓄積し、分析対象事例の概略を示すこと、および集積された事例から新たな知見などを見出す。</a:t>
            </a:r>
          </a:p>
          <a:p>
            <a:pPr eaLnBrk="1" hangingPunct="1">
              <a:lnSpc>
                <a:spcPct val="140000"/>
              </a:lnSpc>
              <a:buFontTx/>
              <a:buNone/>
            </a:pPr>
            <a:r>
              <a:rPr lang="ja-JP" altLang="en-US" sz="2200">
                <a:latin typeface="HG丸ｺﾞｼｯｸM-PRO" panose="020F0600000000000000" pitchFamily="50" charset="-128"/>
                <a:ea typeface="HG丸ｺﾞｼｯｸM-PRO" panose="020F0600000000000000" pitchFamily="50" charset="-128"/>
              </a:rPr>
              <a:t>○再発防止に関して深く分析するために「テーマに沿った分析」につなげる。</a:t>
            </a:r>
          </a:p>
          <a:p>
            <a:pPr eaLnBrk="1" hangingPunct="1">
              <a:lnSpc>
                <a:spcPct val="140000"/>
              </a:lnSpc>
              <a:buFontTx/>
              <a:buNone/>
            </a:pPr>
            <a:r>
              <a:rPr lang="ja-JP" altLang="en-US" sz="2200">
                <a:latin typeface="HG丸ｺﾞｼｯｸM-PRO" panose="020F0600000000000000" pitchFamily="50" charset="-128"/>
                <a:ea typeface="HG丸ｺﾞｼｯｸM-PRO" panose="020F0600000000000000" pitchFamily="50" charset="-128"/>
              </a:rPr>
              <a:t>○同様の分析を毎年継続することで、経年的な変化や傾向を明らかにする。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16</a:t>
            </a:fld>
            <a:endParaRPr lang="en-US" altLang="ja-JP"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84563" y="346075"/>
            <a:ext cx="2933700" cy="644525"/>
          </a:xfrm>
        </p:spPr>
        <p:txBody>
          <a:bodyPr/>
          <a:lstStyle/>
          <a:p>
            <a:pPr eaLnBrk="1" hangingPunct="1"/>
            <a:r>
              <a:rPr lang="ja-JP" altLang="en-US"/>
              <a:t>①分娩の状況</a:t>
            </a:r>
          </a:p>
        </p:txBody>
      </p:sp>
      <p:sp>
        <p:nvSpPr>
          <p:cNvPr id="25603" name="AutoShape 3"/>
          <p:cNvSpPr>
            <a:spLocks noGrp="1" noChangeArrowheads="1"/>
          </p:cNvSpPr>
          <p:nvPr>
            <p:ph idx="1"/>
          </p:nvPr>
        </p:nvSpPr>
        <p:spPr>
          <a:xfrm>
            <a:off x="703560" y="1207393"/>
            <a:ext cx="3384550" cy="2366417"/>
          </a:xfrm>
          <a:prstGeom prst="wedgeRoundRectCallout">
            <a:avLst>
              <a:gd name="adj1" fmla="val 65482"/>
              <a:gd name="adj2" fmla="val -2392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200" dirty="0">
                <a:ea typeface="HG丸ｺﾞｼｯｸM-PRO" panose="020F0600000000000000" pitchFamily="50" charset="-128"/>
              </a:rPr>
              <a:t>・曜日別件数</a:t>
            </a:r>
          </a:p>
          <a:p>
            <a:pPr eaLnBrk="1" hangingPunct="1">
              <a:lnSpc>
                <a:spcPct val="150000"/>
              </a:lnSpc>
              <a:buFontTx/>
              <a:buNone/>
            </a:pPr>
            <a:r>
              <a:rPr lang="ja-JP" altLang="en-US" sz="2200" dirty="0">
                <a:ea typeface="HG丸ｺﾞｼｯｸM-PRO" panose="020F0600000000000000" pitchFamily="50" charset="-128"/>
              </a:rPr>
              <a:t>・出生時間別件数</a:t>
            </a:r>
          </a:p>
          <a:p>
            <a:pPr eaLnBrk="1" hangingPunct="1">
              <a:lnSpc>
                <a:spcPct val="150000"/>
              </a:lnSpc>
              <a:buFontTx/>
              <a:buNone/>
            </a:pPr>
            <a:r>
              <a:rPr lang="ja-JP" altLang="en-US" sz="2200" dirty="0">
                <a:ea typeface="HG丸ｺﾞｼｯｸM-PRO" panose="020F0600000000000000" pitchFamily="50" charset="-128"/>
              </a:rPr>
              <a:t>・</a:t>
            </a:r>
            <a:r>
              <a:rPr lang="ja-JP" altLang="en-US" sz="2200" u="sng" dirty="0">
                <a:ea typeface="HG丸ｺﾞｼｯｸM-PRO" panose="020F0600000000000000" pitchFamily="50" charset="-128"/>
              </a:rPr>
              <a:t>分娩週数別件数</a:t>
            </a:r>
          </a:p>
          <a:p>
            <a:pPr eaLnBrk="1" hangingPunct="1">
              <a:lnSpc>
                <a:spcPct val="150000"/>
              </a:lnSpc>
              <a:buFontTx/>
              <a:buNone/>
            </a:pPr>
            <a:r>
              <a:rPr lang="ja-JP" altLang="en-US" sz="2200" dirty="0">
                <a:ea typeface="HG丸ｺﾞｼｯｸM-PRO" panose="020F0600000000000000" pitchFamily="50" charset="-128"/>
              </a:rPr>
              <a:t>・分娩機関区分別件数</a:t>
            </a:r>
          </a:p>
        </p:txBody>
      </p:sp>
      <p:sp>
        <p:nvSpPr>
          <p:cNvPr id="25605" name="Rectangle 57"/>
          <p:cNvSpPr>
            <a:spLocks noChangeArrowheads="1"/>
          </p:cNvSpPr>
          <p:nvPr/>
        </p:nvSpPr>
        <p:spPr bwMode="auto">
          <a:xfrm>
            <a:off x="4832350" y="1027113"/>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＜分娩週数別件数＞</a:t>
            </a:r>
          </a:p>
        </p:txBody>
      </p:sp>
      <p:sp>
        <p:nvSpPr>
          <p:cNvPr id="25607" name="テキスト ボックス 3"/>
          <p:cNvSpPr txBox="1">
            <a:spLocks noChangeArrowheads="1"/>
          </p:cNvSpPr>
          <p:nvPr/>
        </p:nvSpPr>
        <p:spPr bwMode="auto">
          <a:xfrm>
            <a:off x="271687" y="4149874"/>
            <a:ext cx="442731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600" dirty="0">
                <a:solidFill>
                  <a:srgbClr val="000000"/>
                </a:solidFill>
              </a:rPr>
              <a:t>【2009</a:t>
            </a:r>
            <a:r>
              <a:rPr lang="ja-JP" altLang="en-US" sz="1600" dirty="0">
                <a:solidFill>
                  <a:srgbClr val="000000"/>
                </a:solidFill>
              </a:rPr>
              <a:t>年～</a:t>
            </a:r>
            <a:r>
              <a:rPr lang="en-US" altLang="ja-JP" sz="1600" dirty="0">
                <a:solidFill>
                  <a:srgbClr val="000000"/>
                </a:solidFill>
              </a:rPr>
              <a:t>2014</a:t>
            </a:r>
            <a:r>
              <a:rPr lang="ja-JP" altLang="en-US" sz="1600" dirty="0">
                <a:solidFill>
                  <a:srgbClr val="000000"/>
                </a:solidFill>
              </a:rPr>
              <a:t>年までに出生した児の場合</a:t>
            </a:r>
            <a:r>
              <a:rPr lang="en-US" altLang="ja-JP" sz="1600" dirty="0">
                <a:solidFill>
                  <a:srgbClr val="000000"/>
                </a:solidFill>
              </a:rPr>
              <a:t>】</a:t>
            </a:r>
          </a:p>
          <a:p>
            <a:pPr eaLnBrk="1" hangingPunct="1"/>
            <a:r>
              <a:rPr lang="ja-JP" altLang="en-US" sz="1600" dirty="0">
                <a:solidFill>
                  <a:srgbClr val="000000"/>
                </a:solidFill>
              </a:rPr>
              <a:t>出生体重</a:t>
            </a:r>
            <a:r>
              <a:rPr lang="en-US" altLang="ja-JP" sz="1600" u="sng" dirty="0">
                <a:solidFill>
                  <a:srgbClr val="000000"/>
                </a:solidFill>
              </a:rPr>
              <a:t>2,000g</a:t>
            </a:r>
            <a:r>
              <a:rPr lang="ja-JP" altLang="en-US" sz="1600" dirty="0">
                <a:solidFill>
                  <a:srgbClr val="000000"/>
                </a:solidFill>
              </a:rPr>
              <a:t>以上かつ在胎週数</a:t>
            </a:r>
            <a:r>
              <a:rPr lang="en-US" altLang="ja-JP" sz="1600" u="sng" dirty="0">
                <a:solidFill>
                  <a:srgbClr val="000000"/>
                </a:solidFill>
              </a:rPr>
              <a:t>33</a:t>
            </a:r>
            <a:r>
              <a:rPr lang="ja-JP" altLang="en-US" sz="1600" u="sng" dirty="0">
                <a:solidFill>
                  <a:srgbClr val="000000"/>
                </a:solidFill>
              </a:rPr>
              <a:t>週</a:t>
            </a:r>
            <a:r>
              <a:rPr lang="ja-JP" altLang="en-US" sz="1600" dirty="0">
                <a:solidFill>
                  <a:srgbClr val="000000"/>
                </a:solidFill>
              </a:rPr>
              <a:t>以上、</a:t>
            </a:r>
            <a:endParaRPr lang="en-US" altLang="ja-JP" sz="1600" dirty="0">
              <a:solidFill>
                <a:srgbClr val="000000"/>
              </a:solidFill>
            </a:endParaRPr>
          </a:p>
          <a:p>
            <a:pPr eaLnBrk="1" hangingPunct="1"/>
            <a:r>
              <a:rPr lang="ja-JP" altLang="en-US" sz="1600" dirty="0">
                <a:solidFill>
                  <a:srgbClr val="000000"/>
                </a:solidFill>
              </a:rPr>
              <a:t>または在胎週数</a:t>
            </a:r>
            <a:r>
              <a:rPr lang="en-US" altLang="ja-JP" sz="1600" dirty="0">
                <a:solidFill>
                  <a:srgbClr val="000000"/>
                </a:solidFill>
              </a:rPr>
              <a:t>28</a:t>
            </a:r>
            <a:r>
              <a:rPr lang="ja-JP" altLang="en-US" sz="1600" dirty="0">
                <a:solidFill>
                  <a:srgbClr val="000000"/>
                </a:solidFill>
              </a:rPr>
              <a:t>週以上で</a:t>
            </a:r>
            <a:r>
              <a:rPr lang="ja-JP" altLang="en-US" sz="1600" u="sng" dirty="0">
                <a:solidFill>
                  <a:srgbClr val="000000"/>
                </a:solidFill>
              </a:rPr>
              <a:t>所定の要件</a:t>
            </a:r>
            <a:r>
              <a:rPr lang="ja-JP" altLang="en-US" sz="1600" dirty="0">
                <a:solidFill>
                  <a:srgbClr val="000000"/>
                </a:solidFill>
              </a:rPr>
              <a:t>を</a:t>
            </a:r>
            <a:endParaRPr lang="en-US" altLang="ja-JP" sz="1600" dirty="0">
              <a:solidFill>
                <a:srgbClr val="000000"/>
              </a:solidFill>
            </a:endParaRPr>
          </a:p>
          <a:p>
            <a:pPr eaLnBrk="1" hangingPunct="1"/>
            <a:r>
              <a:rPr lang="ja-JP" altLang="en-US" sz="1600" dirty="0">
                <a:solidFill>
                  <a:srgbClr val="000000"/>
                </a:solidFill>
              </a:rPr>
              <a:t>満たすこと。</a:t>
            </a:r>
            <a:endParaRPr lang="en-US" altLang="ja-JP" sz="1600" dirty="0">
              <a:solidFill>
                <a:srgbClr val="000000"/>
              </a:solidFill>
            </a:endParaRPr>
          </a:p>
          <a:p>
            <a:pPr eaLnBrk="1" hangingPunct="1"/>
            <a:endParaRPr lang="en-US" altLang="ja-JP" sz="1600" dirty="0">
              <a:solidFill>
                <a:srgbClr val="000000"/>
              </a:solidFill>
            </a:endParaRPr>
          </a:p>
          <a:p>
            <a:pPr eaLnBrk="1" hangingPunct="1"/>
            <a:r>
              <a:rPr lang="en-US" altLang="ja-JP" sz="1600" dirty="0">
                <a:solidFill>
                  <a:srgbClr val="000000"/>
                </a:solidFill>
              </a:rPr>
              <a:t>【2015</a:t>
            </a:r>
            <a:r>
              <a:rPr lang="ja-JP" altLang="en-US" sz="1600" dirty="0">
                <a:solidFill>
                  <a:srgbClr val="000000"/>
                </a:solidFill>
              </a:rPr>
              <a:t>年</a:t>
            </a:r>
            <a:r>
              <a:rPr lang="en-US" altLang="ja-JP" sz="1600" dirty="0">
                <a:solidFill>
                  <a:srgbClr val="000000"/>
                </a:solidFill>
              </a:rPr>
              <a:t>1</a:t>
            </a:r>
            <a:r>
              <a:rPr lang="ja-JP" altLang="en-US" sz="1600" dirty="0">
                <a:solidFill>
                  <a:srgbClr val="000000"/>
                </a:solidFill>
              </a:rPr>
              <a:t>月</a:t>
            </a:r>
            <a:r>
              <a:rPr lang="en-US" altLang="ja-JP" sz="1600" dirty="0">
                <a:solidFill>
                  <a:srgbClr val="000000"/>
                </a:solidFill>
              </a:rPr>
              <a:t>1</a:t>
            </a:r>
            <a:r>
              <a:rPr lang="ja-JP" altLang="en-US" sz="1600" dirty="0">
                <a:solidFill>
                  <a:srgbClr val="000000"/>
                </a:solidFill>
              </a:rPr>
              <a:t>日以降に出生した児の場合</a:t>
            </a:r>
            <a:r>
              <a:rPr lang="en-US" altLang="ja-JP" sz="1600" dirty="0">
                <a:solidFill>
                  <a:srgbClr val="000000"/>
                </a:solidFill>
              </a:rPr>
              <a:t>】</a:t>
            </a:r>
          </a:p>
          <a:p>
            <a:pPr eaLnBrk="1" hangingPunct="1"/>
            <a:r>
              <a:rPr lang="ja-JP" altLang="en-US" sz="1600" dirty="0">
                <a:solidFill>
                  <a:srgbClr val="000000"/>
                </a:solidFill>
              </a:rPr>
              <a:t>出生体重</a:t>
            </a:r>
            <a:r>
              <a:rPr lang="en-US" altLang="ja-JP" sz="1600" u="sng" dirty="0">
                <a:solidFill>
                  <a:srgbClr val="000000"/>
                </a:solidFill>
              </a:rPr>
              <a:t>1,400g</a:t>
            </a:r>
            <a:r>
              <a:rPr lang="ja-JP" altLang="en-US" sz="1600" dirty="0">
                <a:solidFill>
                  <a:srgbClr val="000000"/>
                </a:solidFill>
              </a:rPr>
              <a:t>以上かつ在胎週数</a:t>
            </a:r>
            <a:r>
              <a:rPr lang="en-US" altLang="ja-JP" sz="1600" u="sng" dirty="0">
                <a:solidFill>
                  <a:srgbClr val="000000"/>
                </a:solidFill>
              </a:rPr>
              <a:t>32</a:t>
            </a:r>
            <a:r>
              <a:rPr lang="ja-JP" altLang="en-US" sz="1600" u="sng" dirty="0">
                <a:solidFill>
                  <a:srgbClr val="000000"/>
                </a:solidFill>
              </a:rPr>
              <a:t>週</a:t>
            </a:r>
            <a:r>
              <a:rPr lang="ja-JP" altLang="en-US" sz="1600" dirty="0">
                <a:solidFill>
                  <a:srgbClr val="000000"/>
                </a:solidFill>
              </a:rPr>
              <a:t>以上、</a:t>
            </a:r>
            <a:endParaRPr lang="en-US" altLang="ja-JP" sz="1600" dirty="0">
              <a:solidFill>
                <a:srgbClr val="000000"/>
              </a:solidFill>
            </a:endParaRPr>
          </a:p>
          <a:p>
            <a:pPr eaLnBrk="1" hangingPunct="1"/>
            <a:r>
              <a:rPr lang="ja-JP" altLang="en-US" sz="1600" dirty="0">
                <a:solidFill>
                  <a:srgbClr val="000000"/>
                </a:solidFill>
              </a:rPr>
              <a:t>または在胎週数</a:t>
            </a:r>
            <a:r>
              <a:rPr lang="en-US" altLang="ja-JP" sz="1600" dirty="0">
                <a:solidFill>
                  <a:srgbClr val="000000"/>
                </a:solidFill>
              </a:rPr>
              <a:t>28</a:t>
            </a:r>
            <a:r>
              <a:rPr lang="ja-JP" altLang="en-US" sz="1600" dirty="0">
                <a:solidFill>
                  <a:srgbClr val="000000"/>
                </a:solidFill>
              </a:rPr>
              <a:t>週以上で</a:t>
            </a:r>
            <a:r>
              <a:rPr lang="ja-JP" altLang="en-US" sz="1600" u="sng" dirty="0">
                <a:solidFill>
                  <a:srgbClr val="000000"/>
                </a:solidFill>
              </a:rPr>
              <a:t>所定の要件</a:t>
            </a:r>
            <a:r>
              <a:rPr lang="ja-JP" altLang="en-US" sz="1600" dirty="0">
                <a:solidFill>
                  <a:srgbClr val="000000"/>
                </a:solidFill>
              </a:rPr>
              <a:t>を</a:t>
            </a:r>
            <a:endParaRPr lang="en-US" altLang="ja-JP" sz="1600" dirty="0">
              <a:solidFill>
                <a:srgbClr val="000000"/>
              </a:solidFill>
            </a:endParaRPr>
          </a:p>
          <a:p>
            <a:pPr eaLnBrk="1" hangingPunct="1"/>
            <a:r>
              <a:rPr lang="ja-JP" altLang="en-US" sz="1600" dirty="0">
                <a:solidFill>
                  <a:srgbClr val="000000"/>
                </a:solidFill>
              </a:rPr>
              <a:t>満たすこと。</a:t>
            </a:r>
          </a:p>
        </p:txBody>
      </p:sp>
      <p:sp>
        <p:nvSpPr>
          <p:cNvPr id="25608" name="テキスト ボックス 4"/>
          <p:cNvSpPr txBox="1">
            <a:spLocks noChangeArrowheads="1"/>
          </p:cNvSpPr>
          <p:nvPr/>
        </p:nvSpPr>
        <p:spPr bwMode="auto">
          <a:xfrm>
            <a:off x="271686" y="3707978"/>
            <a:ext cx="2690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b="1" dirty="0">
                <a:latin typeface="HG丸ｺﾞｼｯｸM-PRO" panose="020F0600000000000000" pitchFamily="50" charset="-128"/>
              </a:rPr>
              <a:t>注</a:t>
            </a:r>
            <a:r>
              <a:rPr lang="en-US" altLang="ja-JP" b="1" dirty="0">
                <a:latin typeface="HG丸ｺﾞｼｯｸM-PRO" panose="020F0600000000000000" pitchFamily="50" charset="-128"/>
              </a:rPr>
              <a:t>)</a:t>
            </a:r>
            <a:r>
              <a:rPr lang="ja-JP" altLang="en-US" b="1" dirty="0">
                <a:latin typeface="HG丸ｺﾞｼｯｸM-PRO" panose="020F0600000000000000" pitchFamily="50" charset="-128"/>
              </a:rPr>
              <a:t>補償対象基準</a:t>
            </a:r>
            <a:r>
              <a:rPr lang="ja-JP" altLang="en-US" sz="1600" b="1" dirty="0">
                <a:latin typeface="HG丸ｺﾞｼｯｸM-PRO" panose="020F0600000000000000"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2465446750"/>
              </p:ext>
            </p:extLst>
          </p:nvPr>
        </p:nvGraphicFramePr>
        <p:xfrm>
          <a:off x="4832350" y="1460501"/>
          <a:ext cx="4152305" cy="4705592"/>
        </p:xfrm>
        <a:graphic>
          <a:graphicData uri="http://schemas.openxmlformats.org/drawingml/2006/table">
            <a:tbl>
              <a:tblPr/>
              <a:tblGrid>
                <a:gridCol w="1780655">
                  <a:extLst>
                    <a:ext uri="{9D8B030D-6E8A-4147-A177-3AD203B41FA5}">
                      <a16:colId xmlns:a16="http://schemas.microsoft.com/office/drawing/2014/main" val="20000"/>
                    </a:ext>
                  </a:extLst>
                </a:gridCol>
                <a:gridCol w="1185825">
                  <a:extLst>
                    <a:ext uri="{9D8B030D-6E8A-4147-A177-3AD203B41FA5}">
                      <a16:colId xmlns:a16="http://schemas.microsoft.com/office/drawing/2014/main" val="20001"/>
                    </a:ext>
                  </a:extLst>
                </a:gridCol>
                <a:gridCol w="1185825">
                  <a:extLst>
                    <a:ext uri="{9D8B030D-6E8A-4147-A177-3AD203B41FA5}">
                      <a16:colId xmlns:a16="http://schemas.microsoft.com/office/drawing/2014/main" val="20002"/>
                    </a:ext>
                  </a:extLst>
                </a:gridCol>
              </a:tblGrid>
              <a:tr h="234368">
                <a:tc>
                  <a:txBody>
                    <a:bodyPr/>
                    <a:lstStyle/>
                    <a:p>
                      <a:pPr algn="ctr" fontAlgn="ctr"/>
                      <a:r>
                        <a:rPr lang="ja-JP" altLang="en-US" sz="900" b="1" i="0" u="none" strike="noStrike" dirty="0">
                          <a:solidFill>
                            <a:srgbClr val="FFFFFF"/>
                          </a:solidFill>
                          <a:effectLst/>
                          <a:latin typeface="HG丸ｺﾞｼｯｸM-PRO" panose="020F0600000000000000" pitchFamily="50" charset="-128"/>
                          <a:ea typeface="HG丸ｺﾞｼｯｸM-PRO" panose="020F0600000000000000" pitchFamily="50" charset="-128"/>
                        </a:rPr>
                        <a:t>分娩週数</a:t>
                      </a:r>
                      <a:r>
                        <a:rPr lang="ja-JP" altLang="en-US" sz="9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注１）</a:t>
                      </a:r>
                      <a:endParaRPr lang="ja-JP" altLang="en-US" sz="9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9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9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200515">
                <a:tc>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28</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29</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515">
                <a:tc>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32</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515">
                <a:tc>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33</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34</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35</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36</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37</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38</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39</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218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40</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206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41</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0515">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42</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4368">
                <a:tc>
                  <a:txBody>
                    <a:bodyPr/>
                    <a:lstStyle/>
                    <a:p>
                      <a:pPr algn="l"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不明</a:t>
                      </a:r>
                      <a:r>
                        <a:rPr lang="ja-JP" altLang="en-US" sz="9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注２）</a:t>
                      </a:r>
                      <a:endPar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0515">
                <a:tc>
                  <a:txBody>
                    <a:bodyPr/>
                    <a:lstStyle/>
                    <a:p>
                      <a:pPr algn="ctr" fontAlgn="ctr"/>
                      <a:r>
                        <a:rPr lang="ja-JP" altLang="en-US" sz="900" b="1"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1,191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900" b="1" i="0" u="none" strike="noStrike">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403634">
                <a:tc gridSpan="3">
                  <a:txBody>
                    <a:bodyPr/>
                    <a:lstStyle/>
                    <a:p>
                      <a:pPr algn="l" fontAlgn="t"/>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注１）「分娩週数」は、妊娠満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37</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週以降満</a:t>
                      </a:r>
                      <a:r>
                        <a:rPr lang="en-US" altLang="ja-JP" sz="900" b="0" i="0" u="none" strike="noStrike">
                          <a:solidFill>
                            <a:srgbClr val="000000"/>
                          </a:solidFill>
                          <a:effectLst/>
                          <a:latin typeface="HG丸ｺﾞｼｯｸM-PRO" panose="020F0600000000000000" pitchFamily="50" charset="-128"/>
                          <a:ea typeface="HG丸ｺﾞｼｯｸM-PRO" panose="020F0600000000000000" pitchFamily="50" charset="-128"/>
                        </a:rPr>
                        <a:t>42</a:t>
                      </a: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週未満の分娩が正期産である。</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8"/>
                  </a:ext>
                </a:extLst>
              </a:tr>
              <a:tr h="624982">
                <a:tc gridSpan="3">
                  <a:txBody>
                    <a:bodyPr/>
                    <a:lstStyle/>
                    <a:p>
                      <a:pPr algn="l" fontAlgn="t"/>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注２）「不明」は、原因分析報告書に「在胎週数が不明」と記載されているが、審査委員会において、妊娠・分娩経過等から補償対象基準を満たす週数であると判断された事例である。</a:t>
                      </a:r>
                    </a:p>
                  </a:txBody>
                  <a:tcPr marL="9525" marR="9525" marT="9525"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9"/>
                  </a:ext>
                </a:extLst>
              </a:tr>
            </a:tbl>
          </a:graphicData>
        </a:graphic>
      </p:graphicFrame>
      <p:sp>
        <p:nvSpPr>
          <p:cNvPr id="8"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17</a:t>
            </a:fld>
            <a:endParaRPr lang="en-US" altLang="ja-JP"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85950" y="346075"/>
            <a:ext cx="6134100" cy="644525"/>
          </a:xfrm>
        </p:spPr>
        <p:txBody>
          <a:bodyPr/>
          <a:lstStyle/>
          <a:p>
            <a:pPr eaLnBrk="1" hangingPunct="1"/>
            <a:r>
              <a:rPr lang="ja-JP" altLang="en-US"/>
              <a:t>②妊産婦等に関する基本情報</a:t>
            </a:r>
          </a:p>
        </p:txBody>
      </p:sp>
      <p:sp>
        <p:nvSpPr>
          <p:cNvPr id="26627" name="AutoShape 3"/>
          <p:cNvSpPr>
            <a:spLocks noGrp="1" noChangeArrowheads="1"/>
          </p:cNvSpPr>
          <p:nvPr>
            <p:ph idx="1"/>
          </p:nvPr>
        </p:nvSpPr>
        <p:spPr>
          <a:xfrm>
            <a:off x="211138" y="1236663"/>
            <a:ext cx="3589337" cy="5434012"/>
          </a:xfrm>
          <a:prstGeom prst="wedgeRoundRectCallout">
            <a:avLst>
              <a:gd name="adj1" fmla="val 59074"/>
              <a:gd name="adj2" fmla="val -37167"/>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pPr>
            <a:r>
              <a:rPr lang="ja-JP" altLang="en-US" sz="1900" dirty="0">
                <a:ea typeface="HG丸ｺﾞｼｯｸM-PRO" panose="020F0600000000000000" pitchFamily="50" charset="-128"/>
              </a:rPr>
              <a:t>・</a:t>
            </a:r>
            <a:r>
              <a:rPr lang="ja-JP" altLang="en-US" sz="1900" u="sng" dirty="0">
                <a:ea typeface="HG丸ｺﾞｼｯｸM-PRO" panose="020F0600000000000000" pitchFamily="50" charset="-128"/>
              </a:rPr>
              <a:t>出産時における妊産婦の</a:t>
            </a:r>
            <a:endParaRPr lang="en-US" altLang="ja-JP" sz="1900" u="sng" dirty="0">
              <a:ea typeface="HG丸ｺﾞｼｯｸM-PRO" panose="020F0600000000000000" pitchFamily="50" charset="-128"/>
            </a:endParaRPr>
          </a:p>
          <a:p>
            <a:pPr marL="257175" indent="-257175" eaLnBrk="1" hangingPunct="1">
              <a:lnSpc>
                <a:spcPct val="130000"/>
              </a:lnSpc>
              <a:buFontTx/>
              <a:buNone/>
            </a:pPr>
            <a:r>
              <a:rPr lang="ja-JP" altLang="en-US" sz="1900" dirty="0">
                <a:ea typeface="HG丸ｺﾞｼｯｸM-PRO" panose="020F0600000000000000" pitchFamily="50" charset="-128"/>
              </a:rPr>
              <a:t>　</a:t>
            </a:r>
            <a:r>
              <a:rPr lang="ja-JP" altLang="en-US" sz="1900" u="sng" dirty="0">
                <a:ea typeface="HG丸ｺﾞｼｯｸM-PRO" panose="020F0600000000000000" pitchFamily="50" charset="-128"/>
              </a:rPr>
              <a:t>年齢</a:t>
            </a:r>
          </a:p>
          <a:p>
            <a:pPr marL="257175" indent="-257175" eaLnBrk="1" hangingPunct="1">
              <a:lnSpc>
                <a:spcPct val="130000"/>
              </a:lnSpc>
              <a:buFontTx/>
              <a:buNone/>
            </a:pPr>
            <a:r>
              <a:rPr lang="ja-JP" altLang="en-US" sz="1900" dirty="0">
                <a:ea typeface="HG丸ｺﾞｼｯｸM-PRO" panose="020F0600000000000000" pitchFamily="50" charset="-128"/>
              </a:rPr>
              <a:t>・妊産婦の身長</a:t>
            </a:r>
          </a:p>
          <a:p>
            <a:pPr marL="257175" indent="-257175" eaLnBrk="1" hangingPunct="1">
              <a:lnSpc>
                <a:spcPct val="130000"/>
              </a:lnSpc>
              <a:buFontTx/>
              <a:buNone/>
            </a:pPr>
            <a:r>
              <a:rPr lang="ja-JP" altLang="en-US" sz="1900" dirty="0">
                <a:ea typeface="HG丸ｺﾞｼｯｸM-PRO" panose="020F0600000000000000" pitchFamily="50" charset="-128"/>
              </a:rPr>
              <a:t>・妊産婦の体重</a:t>
            </a:r>
          </a:p>
          <a:p>
            <a:pPr marL="257175" indent="-257175" eaLnBrk="1" hangingPunct="1">
              <a:lnSpc>
                <a:spcPct val="130000"/>
              </a:lnSpc>
              <a:buFontTx/>
              <a:buNone/>
            </a:pPr>
            <a:r>
              <a:rPr lang="ja-JP" altLang="en-US" sz="1900" dirty="0">
                <a:ea typeface="HG丸ｺﾞｼｯｸM-PRO" panose="020F0600000000000000" pitchFamily="50" charset="-128"/>
              </a:rPr>
              <a:t>・</a:t>
            </a:r>
            <a:r>
              <a:rPr lang="ja-JP" altLang="en-US" sz="1900" u="sng" dirty="0">
                <a:ea typeface="HG丸ｺﾞｼｯｸM-PRO" panose="020F0600000000000000" pitchFamily="50" charset="-128"/>
              </a:rPr>
              <a:t>妊産婦のＢＭＩ</a:t>
            </a:r>
          </a:p>
          <a:p>
            <a:pPr marL="257175" indent="-257175" eaLnBrk="1" hangingPunct="1">
              <a:lnSpc>
                <a:spcPct val="130000"/>
              </a:lnSpc>
              <a:buFontTx/>
              <a:buNone/>
            </a:pPr>
            <a:r>
              <a:rPr lang="ja-JP" altLang="en-US" sz="1900" dirty="0">
                <a:ea typeface="HG丸ｺﾞｼｯｸM-PRO" panose="020F0600000000000000" pitchFamily="50" charset="-128"/>
              </a:rPr>
              <a:t>・妊娠中の体重の増減</a:t>
            </a:r>
          </a:p>
          <a:p>
            <a:pPr marL="257175" indent="-257175" eaLnBrk="1" hangingPunct="1">
              <a:lnSpc>
                <a:spcPct val="130000"/>
              </a:lnSpc>
              <a:buFontTx/>
              <a:buNone/>
            </a:pPr>
            <a:r>
              <a:rPr lang="ja-JP" altLang="en-US" sz="1900" dirty="0">
                <a:ea typeface="HG丸ｺﾞｼｯｸM-PRO" panose="020F0600000000000000" pitchFamily="50" charset="-128"/>
              </a:rPr>
              <a:t>・妊産婦の飲酒および喫煙の有無</a:t>
            </a:r>
          </a:p>
          <a:p>
            <a:pPr marL="257175" indent="-257175" eaLnBrk="1" hangingPunct="1">
              <a:lnSpc>
                <a:spcPct val="130000"/>
              </a:lnSpc>
              <a:buFontTx/>
              <a:buNone/>
            </a:pPr>
            <a:r>
              <a:rPr lang="ja-JP" altLang="en-US" sz="1900" dirty="0">
                <a:ea typeface="HG丸ｺﾞｼｯｸM-PRO" panose="020F0600000000000000" pitchFamily="50" charset="-128"/>
              </a:rPr>
              <a:t>・妊産婦の既往</a:t>
            </a:r>
          </a:p>
          <a:p>
            <a:pPr marL="257175" indent="-257175" eaLnBrk="1" hangingPunct="1">
              <a:lnSpc>
                <a:spcPct val="130000"/>
              </a:lnSpc>
              <a:buFontTx/>
              <a:buNone/>
            </a:pPr>
            <a:r>
              <a:rPr lang="ja-JP" altLang="en-US" sz="1900" dirty="0">
                <a:ea typeface="HG丸ｺﾞｼｯｸM-PRO" panose="020F0600000000000000" pitchFamily="50" charset="-128"/>
              </a:rPr>
              <a:t>・既往分娩回数</a:t>
            </a:r>
          </a:p>
          <a:p>
            <a:pPr marL="257175" indent="-257175" eaLnBrk="1" hangingPunct="1">
              <a:lnSpc>
                <a:spcPct val="130000"/>
              </a:lnSpc>
              <a:buFontTx/>
              <a:buNone/>
            </a:pPr>
            <a:r>
              <a:rPr lang="ja-JP" altLang="en-US" sz="1900" dirty="0">
                <a:ea typeface="HG丸ｺﾞｼｯｸM-PRO" panose="020F0600000000000000" pitchFamily="50" charset="-128"/>
              </a:rPr>
              <a:t>・経産婦における既往帝王切開術の回数</a:t>
            </a:r>
          </a:p>
        </p:txBody>
      </p:sp>
      <p:graphicFrame>
        <p:nvGraphicFramePr>
          <p:cNvPr id="244094" name="Group 382"/>
          <p:cNvGraphicFramePr>
            <a:graphicFrameLocks noGrp="1"/>
          </p:cNvGraphicFramePr>
          <p:nvPr>
            <p:extLst>
              <p:ext uri="{D42A27DB-BD31-4B8C-83A1-F6EECF244321}">
                <p14:modId xmlns:p14="http://schemas.microsoft.com/office/powerpoint/2010/main" val="2905425504"/>
              </p:ext>
            </p:extLst>
          </p:nvPr>
        </p:nvGraphicFramePr>
        <p:xfrm>
          <a:off x="4097338" y="1590675"/>
          <a:ext cx="2951162" cy="5200650"/>
        </p:xfrm>
        <a:graphic>
          <a:graphicData uri="http://schemas.openxmlformats.org/drawingml/2006/table">
            <a:tbl>
              <a:tblPr/>
              <a:tblGrid>
                <a:gridCol w="1366837">
                  <a:extLst>
                    <a:ext uri="{9D8B030D-6E8A-4147-A177-3AD203B41FA5}">
                      <a16:colId xmlns:a16="http://schemas.microsoft.com/office/drawing/2014/main" val="20000"/>
                    </a:ext>
                  </a:extLst>
                </a:gridCol>
                <a:gridCol w="712167">
                  <a:extLst>
                    <a:ext uri="{9D8B030D-6E8A-4147-A177-3AD203B41FA5}">
                      <a16:colId xmlns:a16="http://schemas.microsoft.com/office/drawing/2014/main" val="20001"/>
                    </a:ext>
                  </a:extLst>
                </a:gridCol>
                <a:gridCol w="872158">
                  <a:extLst>
                    <a:ext uri="{9D8B030D-6E8A-4147-A177-3AD203B41FA5}">
                      <a16:colId xmlns:a16="http://schemas.microsoft.com/office/drawing/2014/main" val="20002"/>
                    </a:ext>
                  </a:extLst>
                </a:gridCol>
              </a:tblGrid>
              <a:tr h="682729">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妊産婦の</a:t>
                      </a:r>
                    </a:p>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年齢</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件数</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4618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歳未満</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048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24</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95</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8.0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445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29</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314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26.4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8272">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34</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420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35.3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445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39</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286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24.0</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7771">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44</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59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5.0 </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3147">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歳以上</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0.3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3147">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1,191</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679" name="Rectangle 138"/>
          <p:cNvSpPr>
            <a:spLocks noChangeArrowheads="1"/>
          </p:cNvSpPr>
          <p:nvPr/>
        </p:nvSpPr>
        <p:spPr bwMode="auto">
          <a:xfrm>
            <a:off x="3705349" y="1197546"/>
            <a:ext cx="3767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t>＜出産時における妊産婦の年齢＞</a:t>
            </a:r>
          </a:p>
        </p:txBody>
      </p:sp>
      <p:graphicFrame>
        <p:nvGraphicFramePr>
          <p:cNvPr id="244093" name="Group 381"/>
          <p:cNvGraphicFramePr>
            <a:graphicFrameLocks noGrp="1"/>
          </p:cNvGraphicFramePr>
          <p:nvPr>
            <p:extLst>
              <p:ext uri="{D42A27DB-BD31-4B8C-83A1-F6EECF244321}">
                <p14:modId xmlns:p14="http://schemas.microsoft.com/office/powerpoint/2010/main" val="2227076925"/>
              </p:ext>
            </p:extLst>
          </p:nvPr>
        </p:nvGraphicFramePr>
        <p:xfrm>
          <a:off x="7151688" y="1595438"/>
          <a:ext cx="2624137" cy="4730751"/>
        </p:xfrm>
        <a:graphic>
          <a:graphicData uri="http://schemas.openxmlformats.org/drawingml/2006/table">
            <a:tbl>
              <a:tblPr/>
              <a:tblGrid>
                <a:gridCol w="1039812">
                  <a:extLst>
                    <a:ext uri="{9D8B030D-6E8A-4147-A177-3AD203B41FA5}">
                      <a16:colId xmlns:a16="http://schemas.microsoft.com/office/drawing/2014/main" val="20000"/>
                    </a:ext>
                  </a:extLst>
                </a:gridCol>
                <a:gridCol w="721146">
                  <a:extLst>
                    <a:ext uri="{9D8B030D-6E8A-4147-A177-3AD203B41FA5}">
                      <a16:colId xmlns:a16="http://schemas.microsoft.com/office/drawing/2014/main" val="20001"/>
                    </a:ext>
                  </a:extLst>
                </a:gridCol>
                <a:gridCol w="863179">
                  <a:extLst>
                    <a:ext uri="{9D8B030D-6E8A-4147-A177-3AD203B41FA5}">
                      <a16:colId xmlns:a16="http://schemas.microsoft.com/office/drawing/2014/main" val="20002"/>
                    </a:ext>
                  </a:extLst>
                </a:gridCol>
              </a:tblGrid>
              <a:tr h="6635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ＢＭＩ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18.5</a:t>
                      </a:r>
                    </a:p>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181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15.2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18.5</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kumimoji="1" lang="ja-JP" altLang="en-US" sz="1600" b="0"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800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2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未満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4500">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a:t>
                      </a: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以上</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41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不明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722" name="Rectangle 327"/>
          <p:cNvSpPr>
            <a:spLocks noChangeArrowheads="1"/>
          </p:cNvSpPr>
          <p:nvPr/>
        </p:nvSpPr>
        <p:spPr bwMode="auto">
          <a:xfrm>
            <a:off x="7140351" y="1197546"/>
            <a:ext cx="2492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＜妊産婦のＢＭＩ＞</a:t>
            </a:r>
          </a:p>
        </p:txBody>
      </p:sp>
      <p:sp>
        <p:nvSpPr>
          <p:cNvPr id="8"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18</a:t>
            </a:fld>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84363" y="346075"/>
            <a:ext cx="6134100" cy="644525"/>
          </a:xfrm>
        </p:spPr>
        <p:txBody>
          <a:bodyPr/>
          <a:lstStyle/>
          <a:p>
            <a:pPr eaLnBrk="1" hangingPunct="1"/>
            <a:r>
              <a:rPr lang="ja-JP" altLang="en-US"/>
              <a:t>産科医療補償制度創設の経緯</a:t>
            </a:r>
          </a:p>
        </p:txBody>
      </p:sp>
      <p:graphicFrame>
        <p:nvGraphicFramePr>
          <p:cNvPr id="11268" name="Object 7"/>
          <p:cNvGraphicFramePr>
            <a:graphicFrameLocks noChangeAspect="1"/>
          </p:cNvGraphicFramePr>
          <p:nvPr/>
        </p:nvGraphicFramePr>
        <p:xfrm>
          <a:off x="115888" y="1069975"/>
          <a:ext cx="9672637" cy="5516563"/>
        </p:xfrm>
        <a:graphic>
          <a:graphicData uri="http://schemas.openxmlformats.org/presentationml/2006/ole">
            <mc:AlternateContent xmlns:mc="http://schemas.openxmlformats.org/markup-compatibility/2006">
              <mc:Choice xmlns:v="urn:schemas-microsoft-com:vml" Requires="v">
                <p:oleObj spid="_x0000_s11626" name="Worksheet" r:id="rId3" imgW="6229266" imgH="3552930" progId="Excel.Sheet.8">
                  <p:embed/>
                </p:oleObj>
              </mc:Choice>
              <mc:Fallback>
                <p:oleObj name="Worksheet" r:id="rId3" imgW="6229266" imgH="3552930" progId="Excel.Shee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1069975"/>
                        <a:ext cx="9672637"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a:t>
            </a:fld>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13163" y="346075"/>
            <a:ext cx="2476500" cy="644525"/>
          </a:xfrm>
        </p:spPr>
        <p:txBody>
          <a:bodyPr/>
          <a:lstStyle/>
          <a:p>
            <a:pPr eaLnBrk="1" hangingPunct="1"/>
            <a:r>
              <a:rPr lang="ja-JP" altLang="en-US"/>
              <a:t>③妊娠経過</a:t>
            </a:r>
          </a:p>
        </p:txBody>
      </p:sp>
      <p:sp>
        <p:nvSpPr>
          <p:cNvPr id="27651" name="AutoShape 3"/>
          <p:cNvSpPr>
            <a:spLocks noGrp="1" noChangeArrowheads="1"/>
          </p:cNvSpPr>
          <p:nvPr>
            <p:ph idx="1"/>
          </p:nvPr>
        </p:nvSpPr>
        <p:spPr>
          <a:xfrm>
            <a:off x="495300" y="1236663"/>
            <a:ext cx="3592810" cy="4538662"/>
          </a:xfrm>
          <a:prstGeom prst="wedgeRoundRectCallout">
            <a:avLst>
              <a:gd name="adj1" fmla="val 67289"/>
              <a:gd name="adj2" fmla="val -37408"/>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400" dirty="0">
                <a:ea typeface="HG丸ｺﾞｼｯｸM-PRO" panose="020F0600000000000000" pitchFamily="50" charset="-128"/>
              </a:rPr>
              <a:t>・不妊治療の有無</a:t>
            </a:r>
          </a:p>
          <a:p>
            <a:pPr marL="257175" indent="-257175" eaLnBrk="1" hangingPunct="1">
              <a:lnSpc>
                <a:spcPct val="150000"/>
              </a:lnSpc>
              <a:buFontTx/>
              <a:buNone/>
            </a:pPr>
            <a:r>
              <a:rPr lang="ja-JP" altLang="en-US" sz="2400" dirty="0">
                <a:ea typeface="HG丸ｺﾞｼｯｸM-PRO" panose="020F0600000000000000" pitchFamily="50" charset="-128"/>
              </a:rPr>
              <a:t>・</a:t>
            </a:r>
            <a:r>
              <a:rPr lang="ja-JP" altLang="en-US" sz="2400" u="sng" dirty="0">
                <a:ea typeface="HG丸ｺﾞｼｯｸM-PRO" panose="020F0600000000000000" pitchFamily="50" charset="-128"/>
              </a:rPr>
              <a:t>妊婦健診の受診状況</a:t>
            </a:r>
          </a:p>
          <a:p>
            <a:pPr marL="257175" indent="-257175" eaLnBrk="1" hangingPunct="1">
              <a:lnSpc>
                <a:spcPct val="150000"/>
              </a:lnSpc>
              <a:buFontTx/>
              <a:buNone/>
            </a:pPr>
            <a:r>
              <a:rPr lang="ja-JP" altLang="en-US" sz="2400" dirty="0">
                <a:ea typeface="HG丸ｺﾞｼｯｸM-PRO" panose="020F0600000000000000" pitchFamily="50" charset="-128"/>
              </a:rPr>
              <a:t>・</a:t>
            </a:r>
            <a:r>
              <a:rPr lang="ja-JP" altLang="en-US" sz="2400" u="sng" dirty="0">
                <a:ea typeface="HG丸ｺﾞｼｯｸM-PRO" panose="020F0600000000000000" pitchFamily="50" charset="-128"/>
              </a:rPr>
              <a:t>胎児数</a:t>
            </a:r>
          </a:p>
          <a:p>
            <a:pPr marL="257175" indent="-257175" eaLnBrk="1" hangingPunct="1">
              <a:lnSpc>
                <a:spcPct val="150000"/>
              </a:lnSpc>
              <a:buFontTx/>
              <a:buNone/>
            </a:pPr>
            <a:r>
              <a:rPr lang="ja-JP" altLang="en-US" sz="2400" dirty="0">
                <a:ea typeface="HG丸ｺﾞｼｯｸM-PRO" panose="020F0600000000000000" pitchFamily="50" charset="-128"/>
              </a:rPr>
              <a:t>・胎盤位置</a:t>
            </a:r>
          </a:p>
          <a:p>
            <a:pPr marL="257175" indent="-257175" eaLnBrk="1" hangingPunct="1">
              <a:lnSpc>
                <a:spcPct val="150000"/>
              </a:lnSpc>
              <a:buFontTx/>
              <a:buNone/>
            </a:pPr>
            <a:r>
              <a:rPr lang="ja-JP" altLang="en-US" sz="2400" dirty="0">
                <a:ea typeface="HG丸ｺﾞｼｯｸM-PRO" panose="020F0600000000000000" pitchFamily="50" charset="-128"/>
              </a:rPr>
              <a:t>・羊水量異常</a:t>
            </a:r>
          </a:p>
          <a:p>
            <a:pPr marL="257175" indent="-257175" eaLnBrk="1" hangingPunct="1">
              <a:lnSpc>
                <a:spcPct val="150000"/>
              </a:lnSpc>
              <a:buFontTx/>
              <a:buNone/>
            </a:pPr>
            <a:r>
              <a:rPr lang="ja-JP" altLang="en-US" sz="2400" dirty="0">
                <a:ea typeface="HG丸ｺﾞｼｯｸM-PRO" panose="020F0600000000000000" pitchFamily="50" charset="-128"/>
              </a:rPr>
              <a:t>・産科合併症</a:t>
            </a:r>
          </a:p>
        </p:txBody>
      </p:sp>
      <p:sp>
        <p:nvSpPr>
          <p:cNvPr id="27683" name="Rectangle 105"/>
          <p:cNvSpPr>
            <a:spLocks noChangeArrowheads="1"/>
          </p:cNvSpPr>
          <p:nvPr/>
        </p:nvSpPr>
        <p:spPr bwMode="auto">
          <a:xfrm>
            <a:off x="4722192" y="4113039"/>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＜胎児数＞</a:t>
            </a:r>
          </a:p>
        </p:txBody>
      </p:sp>
      <p:sp>
        <p:nvSpPr>
          <p:cNvPr id="27684" name="Rectangle 293"/>
          <p:cNvSpPr>
            <a:spLocks noChangeArrowheads="1"/>
          </p:cNvSpPr>
          <p:nvPr/>
        </p:nvSpPr>
        <p:spPr bwMode="auto">
          <a:xfrm>
            <a:off x="4705350" y="1054100"/>
            <a:ext cx="297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＜妊婦健診の受診状況＞</a:t>
            </a:r>
          </a:p>
        </p:txBody>
      </p:sp>
      <p:graphicFrame>
        <p:nvGraphicFramePr>
          <p:cNvPr id="245133" name="Group 397"/>
          <p:cNvGraphicFramePr>
            <a:graphicFrameLocks noGrp="1"/>
          </p:cNvGraphicFramePr>
          <p:nvPr>
            <p:extLst>
              <p:ext uri="{D42A27DB-BD31-4B8C-83A1-F6EECF244321}">
                <p14:modId xmlns:p14="http://schemas.microsoft.com/office/powerpoint/2010/main" val="402698737"/>
              </p:ext>
            </p:extLst>
          </p:nvPr>
        </p:nvGraphicFramePr>
        <p:xfrm>
          <a:off x="4846638" y="1485900"/>
          <a:ext cx="4425950" cy="2286000"/>
        </p:xfrm>
        <a:graphic>
          <a:graphicData uri="http://schemas.openxmlformats.org/drawingml/2006/table">
            <a:tbl>
              <a:tblPr/>
              <a:tblGrid>
                <a:gridCol w="2424112">
                  <a:extLst>
                    <a:ext uri="{9D8B030D-6E8A-4147-A177-3AD203B41FA5}">
                      <a16:colId xmlns:a16="http://schemas.microsoft.com/office/drawing/2014/main" val="20000"/>
                    </a:ext>
                  </a:extLst>
                </a:gridCol>
                <a:gridCol w="1000125">
                  <a:extLst>
                    <a:ext uri="{9D8B030D-6E8A-4147-A177-3AD203B41FA5}">
                      <a16:colId xmlns:a16="http://schemas.microsoft.com/office/drawing/2014/main" val="20001"/>
                    </a:ext>
                  </a:extLst>
                </a:gridCol>
                <a:gridCol w="1001713">
                  <a:extLst>
                    <a:ext uri="{9D8B030D-6E8A-4147-A177-3AD203B41FA5}">
                      <a16:colId xmlns:a16="http://schemas.microsoft.com/office/drawing/2014/main" val="20002"/>
                    </a:ext>
                  </a:extLst>
                </a:gridCol>
              </a:tblGrid>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受診状況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定期的に受診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1,073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90.1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受診回数に不足あり</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未受診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不明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1450">
                <a:tc>
                  <a:txBody>
                    <a:bodyPr/>
                    <a:lstStyle>
                      <a:lvl1pPr algn="l">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algn="l">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algn="l">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algn="l">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algn="l">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1,191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HG丸ｺﾞｼｯｸM-PRO" panose="020F0600000000000000" pitchFamily="50" charset="-128"/>
                        </a:rPr>
                        <a:t>100.0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296138104"/>
              </p:ext>
            </p:extLst>
          </p:nvPr>
        </p:nvGraphicFramePr>
        <p:xfrm>
          <a:off x="4846638" y="4509914"/>
          <a:ext cx="4425950" cy="1907899"/>
        </p:xfrm>
        <a:graphic>
          <a:graphicData uri="http://schemas.openxmlformats.org/drawingml/2006/table">
            <a:tbl>
              <a:tblPr/>
              <a:tblGrid>
                <a:gridCol w="2452772">
                  <a:extLst>
                    <a:ext uri="{9D8B030D-6E8A-4147-A177-3AD203B41FA5}">
                      <a16:colId xmlns:a16="http://schemas.microsoft.com/office/drawing/2014/main" val="20000"/>
                    </a:ext>
                  </a:extLst>
                </a:gridCol>
                <a:gridCol w="986589">
                  <a:extLst>
                    <a:ext uri="{9D8B030D-6E8A-4147-A177-3AD203B41FA5}">
                      <a16:colId xmlns:a16="http://schemas.microsoft.com/office/drawing/2014/main" val="20001"/>
                    </a:ext>
                  </a:extLst>
                </a:gridCol>
                <a:gridCol w="986589">
                  <a:extLst>
                    <a:ext uri="{9D8B030D-6E8A-4147-A177-3AD203B41FA5}">
                      <a16:colId xmlns:a16="http://schemas.microsoft.com/office/drawing/2014/main" val="20002"/>
                    </a:ext>
                  </a:extLst>
                </a:gridCol>
              </a:tblGrid>
              <a:tr h="402133">
                <a:tc>
                  <a:txBody>
                    <a:bodyPr/>
                    <a:lstStyle/>
                    <a:p>
                      <a:pPr algn="ctr" fontAlgn="ctr"/>
                      <a:r>
                        <a:rPr lang="ja-JP" altLang="en-US" sz="1900" b="1" i="0" u="none" strike="noStrike" dirty="0">
                          <a:solidFill>
                            <a:srgbClr val="FFFFFF"/>
                          </a:solidFill>
                          <a:effectLst/>
                          <a:latin typeface="HG丸ｺﾞｼｯｸM-PRO" panose="020F0600000000000000" pitchFamily="50" charset="-128"/>
                          <a:ea typeface="HG丸ｺﾞｼｯｸM-PRO" panose="020F0600000000000000" pitchFamily="50" charset="-128"/>
                        </a:rPr>
                        <a:t>胎児数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r>
                        <a:rPr lang="ja-JP" altLang="en-US" sz="19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r>
                        <a:rPr lang="en-US" altLang="ja-JP" sz="19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402133">
                <a:tc>
                  <a:txBody>
                    <a:bodyPr/>
                    <a:lstStyle/>
                    <a:p>
                      <a:pPr algn="ctr" fontAlgn="ctr"/>
                      <a:r>
                        <a:rPr lang="ja-JP" altLang="en-US" sz="1900" b="0" i="0" u="none" strike="noStrike" dirty="0">
                          <a:solidFill>
                            <a:srgbClr val="000000"/>
                          </a:solidFill>
                          <a:effectLst/>
                          <a:latin typeface="HG丸ｺﾞｼｯｸM-PRO" panose="020F0600000000000000" pitchFamily="50" charset="-128"/>
                          <a:ea typeface="HG丸ｺﾞｼｯｸM-PRO" panose="020F0600000000000000" pitchFamily="50" charset="-128"/>
                        </a:rPr>
                        <a:t>単胎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2133">
                <a:tc>
                  <a:txBody>
                    <a:bodyPr/>
                    <a:lstStyle/>
                    <a:p>
                      <a:pPr algn="ctr" fontAlgn="ctr"/>
                      <a:r>
                        <a:rPr lang="ja-JP" altLang="en-US" sz="1900" b="0" i="0" u="none" strike="noStrike" dirty="0">
                          <a:solidFill>
                            <a:srgbClr val="000000"/>
                          </a:solidFill>
                          <a:effectLst/>
                          <a:latin typeface="HG丸ｺﾞｼｯｸM-PRO" panose="020F0600000000000000" pitchFamily="50" charset="-128"/>
                          <a:ea typeface="HG丸ｺﾞｼｯｸM-PRO" panose="020F0600000000000000" pitchFamily="50" charset="-128"/>
                        </a:rPr>
                        <a:t>双胎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7452">
                <a:tc>
                  <a:txBody>
                    <a:bodyPr/>
                    <a:lstStyle/>
                    <a:p>
                      <a:pPr algn="ctr" fontAlgn="ctr"/>
                      <a:r>
                        <a:rPr lang="ja-JP" altLang="en-US" sz="1900" b="0" i="0" u="none" strike="noStrike" dirty="0">
                          <a:solidFill>
                            <a:srgbClr val="000000"/>
                          </a:solidFill>
                          <a:effectLst/>
                          <a:latin typeface="HG丸ｺﾞｼｯｸM-PRO" panose="020F0600000000000000" pitchFamily="50" charset="-128"/>
                          <a:ea typeface="HG丸ｺﾞｼｯｸM-PRO" panose="020F0600000000000000" pitchFamily="50" charset="-128"/>
                        </a:rPr>
                        <a:t>三胎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4048">
                <a:tc>
                  <a:txBody>
                    <a:bodyPr/>
                    <a:lstStyle/>
                    <a:p>
                      <a:pPr algn="ctr" fontAlgn="ctr"/>
                      <a:r>
                        <a:rPr lang="ja-JP" altLang="en-US" sz="1900" b="0" i="0" u="none" strike="noStrike" dirty="0">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1,191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bl>
          </a:graphicData>
        </a:graphic>
      </p:graphicFrame>
      <p:sp>
        <p:nvSpPr>
          <p:cNvPr id="8"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19</a:t>
            </a:fld>
            <a:endParaRPr lang="en-US" altLang="ja-JP" dirty="0"/>
          </a:p>
        </p:txBody>
      </p:sp>
    </p:spTree>
    <p:extLst>
      <p:ext uri="{BB962C8B-B14F-4D97-AF65-F5344CB8AC3E}">
        <p14:creationId xmlns:p14="http://schemas.microsoft.com/office/powerpoint/2010/main" val="217540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41563" y="346075"/>
            <a:ext cx="5219700" cy="644525"/>
          </a:xfrm>
        </p:spPr>
        <p:txBody>
          <a:bodyPr/>
          <a:lstStyle/>
          <a:p>
            <a:pPr eaLnBrk="1" hangingPunct="1"/>
            <a:r>
              <a:rPr lang="ja-JP" altLang="en-US"/>
              <a:t>④分娩経過（主な結果）</a:t>
            </a:r>
          </a:p>
        </p:txBody>
      </p:sp>
      <p:sp>
        <p:nvSpPr>
          <p:cNvPr id="28675" name="AutoShape 3"/>
          <p:cNvSpPr>
            <a:spLocks noGrp="1" noChangeArrowheads="1"/>
          </p:cNvSpPr>
          <p:nvPr>
            <p:ph idx="1"/>
          </p:nvPr>
        </p:nvSpPr>
        <p:spPr>
          <a:xfrm>
            <a:off x="352425" y="1236663"/>
            <a:ext cx="3554413" cy="5238750"/>
          </a:xfrm>
          <a:prstGeom prst="wedgeRoundRectCallout">
            <a:avLst>
              <a:gd name="adj1" fmla="val 63130"/>
              <a:gd name="adj2" fmla="val -3194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100" dirty="0">
                <a:ea typeface="HG丸ｺﾞｼｯｸM-PRO" panose="020F0600000000000000" pitchFamily="50" charset="-128"/>
              </a:rPr>
              <a:t>・</a:t>
            </a:r>
            <a:r>
              <a:rPr lang="ja-JP" altLang="en-US" sz="2100" u="sng" dirty="0">
                <a:ea typeface="HG丸ｺﾞｼｯｸM-PRO" panose="020F0600000000000000" pitchFamily="50" charset="-128"/>
              </a:rPr>
              <a:t>児娩出経路</a:t>
            </a:r>
          </a:p>
          <a:p>
            <a:pPr marL="269875" indent="-269875" eaLnBrk="1" hangingPunct="1">
              <a:lnSpc>
                <a:spcPct val="130000"/>
              </a:lnSpc>
              <a:buFontTx/>
              <a:buNone/>
            </a:pPr>
            <a:r>
              <a:rPr lang="ja-JP" altLang="en-US" sz="2100" dirty="0">
                <a:ea typeface="HG丸ｺﾞｼｯｸM-PRO" panose="020F0600000000000000" pitchFamily="50" charset="-128"/>
              </a:rPr>
              <a:t>・臍帯脱出の有無および関連因子</a:t>
            </a:r>
          </a:p>
          <a:p>
            <a:pPr marL="269875" indent="-269875" eaLnBrk="1" hangingPunct="1">
              <a:lnSpc>
                <a:spcPct val="130000"/>
              </a:lnSpc>
              <a:buFontTx/>
              <a:buNone/>
            </a:pPr>
            <a:r>
              <a:rPr lang="ja-JP" altLang="en-US" sz="2100" dirty="0">
                <a:ea typeface="HG丸ｺﾞｼｯｸM-PRO" panose="020F0600000000000000" pitchFamily="50" charset="-128"/>
              </a:rPr>
              <a:t>・分娩誘発・促進の処置の方法</a:t>
            </a:r>
          </a:p>
          <a:p>
            <a:pPr marL="269875" indent="-269875" eaLnBrk="1" hangingPunct="1">
              <a:lnSpc>
                <a:spcPct val="130000"/>
              </a:lnSpc>
              <a:buFontTx/>
              <a:buNone/>
            </a:pPr>
            <a:r>
              <a:rPr lang="ja-JP" altLang="en-US" sz="2100" dirty="0">
                <a:ea typeface="HG丸ｺﾞｼｯｸM-PRO" panose="020F0600000000000000" pitchFamily="50" charset="-128"/>
              </a:rPr>
              <a:t>・急速遂娩決定から児娩出までの時間</a:t>
            </a:r>
          </a:p>
          <a:p>
            <a:pPr marL="269875" indent="-269875" eaLnBrk="1" hangingPunct="1">
              <a:lnSpc>
                <a:spcPct val="130000"/>
              </a:lnSpc>
              <a:buFontTx/>
              <a:buNone/>
            </a:pPr>
            <a:r>
              <a:rPr lang="ja-JP" altLang="en-US" sz="2100" dirty="0">
                <a:ea typeface="HG丸ｺﾞｼｯｸM-PRO" panose="020F0600000000000000" pitchFamily="50" charset="-128"/>
              </a:rPr>
              <a:t>・吸引分娩および鉗子分娩の回数　　　　　　など</a:t>
            </a:r>
          </a:p>
        </p:txBody>
      </p:sp>
      <p:graphicFrame>
        <p:nvGraphicFramePr>
          <p:cNvPr id="326010" name="Group 1402"/>
          <p:cNvGraphicFramePr>
            <a:graphicFrameLocks noGrp="1"/>
          </p:cNvGraphicFramePr>
          <p:nvPr>
            <p:extLst>
              <p:ext uri="{D42A27DB-BD31-4B8C-83A1-F6EECF244321}">
                <p14:modId xmlns:p14="http://schemas.microsoft.com/office/powerpoint/2010/main" val="1667522559"/>
              </p:ext>
            </p:extLst>
          </p:nvPr>
        </p:nvGraphicFramePr>
        <p:xfrm>
          <a:off x="4443413" y="1600200"/>
          <a:ext cx="4973637" cy="3725865"/>
        </p:xfrm>
        <a:graphic>
          <a:graphicData uri="http://schemas.openxmlformats.org/drawingml/2006/table">
            <a:tbl>
              <a:tblPr/>
              <a:tblGrid>
                <a:gridCol w="411162">
                  <a:extLst>
                    <a:ext uri="{9D8B030D-6E8A-4147-A177-3AD203B41FA5}">
                      <a16:colId xmlns:a16="http://schemas.microsoft.com/office/drawing/2014/main" val="20000"/>
                    </a:ext>
                  </a:extLst>
                </a:gridCol>
                <a:gridCol w="2544763">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1081087">
                  <a:extLst>
                    <a:ext uri="{9D8B030D-6E8A-4147-A177-3AD203B41FA5}">
                      <a16:colId xmlns:a16="http://schemas.microsoft.com/office/drawing/2014/main" val="20003"/>
                    </a:ext>
                  </a:extLst>
                </a:gridCol>
              </a:tblGrid>
              <a:tr h="460375">
                <a:tc gridSpan="2">
                  <a:txBody>
                    <a:bodyPr/>
                    <a:lstStyle>
                      <a:lvl1pPr indent="457200"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45720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娩出経路</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件数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407988">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経腟分娩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44.5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spc="-300"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吸引・鉗子いずれも実施なし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31.8</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98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吸引分娩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11.4</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98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鉗子分娩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1.3</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帝王切開術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661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MS UI Gothic" panose="020B0600070205080204" pitchFamily="50" charset="-128"/>
                        </a:rPr>
                        <a:t>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9575">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予定帝王切開術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4.3</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988">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緊急帝王切開術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altLang="ja-JP" sz="1600" b="0" i="0" u="none" strike="noStrike" dirty="0">
                          <a:solidFill>
                            <a:srgbClr val="000000"/>
                          </a:solidFill>
                          <a:effectLst/>
                          <a:latin typeface="+mj-lt"/>
                          <a:ea typeface="MS UI Gothic" panose="020B0600070205080204" pitchFamily="50" charset="-128"/>
                        </a:rPr>
                        <a:t>610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ja-JP" altLang="en-US" sz="1600" b="0" i="0" u="none" strike="noStrike" dirty="0">
                          <a:solidFill>
                            <a:srgbClr val="000000"/>
                          </a:solidFill>
                          <a:effectLst/>
                          <a:latin typeface="+mj-lt"/>
                          <a:ea typeface="MS UI Gothic" panose="020B0600070205080204" pitchFamily="50" charset="-128"/>
                        </a:rPr>
                        <a:t>（</a:t>
                      </a:r>
                      <a:r>
                        <a:rPr lang="en-US" altLang="ja-JP" sz="1600" b="0" i="0" u="none" strike="noStrike" dirty="0">
                          <a:solidFill>
                            <a:srgbClr val="000000"/>
                          </a:solidFill>
                          <a:effectLst/>
                          <a:latin typeface="+mj-lt"/>
                          <a:ea typeface="MS UI Gothic" panose="020B0600070205080204" pitchFamily="50" charset="-128"/>
                        </a:rPr>
                        <a:t>51.2</a:t>
                      </a:r>
                      <a:r>
                        <a:rPr lang="ja-JP" altLang="en-US" sz="1600" b="0" i="0" u="none" strike="noStrike" dirty="0">
                          <a:solidFill>
                            <a:srgbClr val="000000"/>
                          </a:solidFill>
                          <a:effectLst/>
                          <a:latin typeface="+mj-lt"/>
                          <a:ea typeface="MS UI Gothic"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988">
                <a:tc gridSpan="2">
                  <a:txBody>
                    <a:bodyPr/>
                    <a:lstStyle>
                      <a:lvl1pPr algn="l" defTabSz="957263">
                        <a:spcBef>
                          <a:spcPct val="20000"/>
                        </a:spcBef>
                        <a:defRPr kumimoji="1" sz="3000">
                          <a:solidFill>
                            <a:schemeClr val="tx1"/>
                          </a:solidFill>
                          <a:latin typeface="Arial" panose="020B0604020202020204" pitchFamily="34" charset="0"/>
                          <a:ea typeface="ＭＳ Ｐゴシック" panose="020B0600070205080204" pitchFamily="50" charset="-128"/>
                        </a:defRPr>
                      </a:lvl1pPr>
                      <a:lvl2pPr indent="22225" algn="l" defTabSz="957263">
                        <a:spcBef>
                          <a:spcPct val="20000"/>
                        </a:spcBef>
                        <a:defRPr kumimoji="1" sz="2500">
                          <a:solidFill>
                            <a:schemeClr val="tx1"/>
                          </a:solidFill>
                          <a:latin typeface="Arial" panose="020B0604020202020204" pitchFamily="34" charset="0"/>
                          <a:ea typeface="ＭＳ Ｐゴシック" panose="020B0600070205080204" pitchFamily="50" charset="-128"/>
                        </a:defRPr>
                      </a:lvl2pPr>
                      <a:lvl3pPr indent="42863" algn="l" defTabSz="957263">
                        <a:spcBef>
                          <a:spcPct val="20000"/>
                        </a:spcBef>
                        <a:defRPr kumimoji="1" sz="2100">
                          <a:solidFill>
                            <a:schemeClr val="tx1"/>
                          </a:solidFill>
                          <a:latin typeface="Arial" panose="020B0604020202020204" pitchFamily="34" charset="0"/>
                          <a:ea typeface="ＭＳ Ｐゴシック" panose="020B0600070205080204" pitchFamily="50" charset="-128"/>
                        </a:defRPr>
                      </a:lvl3pPr>
                      <a:lvl4pPr indent="65088"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4pPr>
                      <a:lvl5pPr indent="87313" algn="l" defTabSz="957263">
                        <a:spcBef>
                          <a:spcPct val="20000"/>
                        </a:spcBef>
                        <a:defRPr kumimoji="1" sz="1900">
                          <a:solidFill>
                            <a:schemeClr val="tx1"/>
                          </a:solidFill>
                          <a:latin typeface="Arial" panose="020B0604020202020204" pitchFamily="34" charset="0"/>
                          <a:ea typeface="ＭＳ Ｐゴシック" panose="020B0600070205080204" pitchFamily="50" charset="-128"/>
                        </a:defRPr>
                      </a:lvl5pPr>
                      <a:lvl6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indent="87313" defTabSz="957263" fontAlgn="base">
                        <a:spcBef>
                          <a:spcPct val="2000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600" b="0" i="0" u="none" strike="noStrike" dirty="0">
                          <a:solidFill>
                            <a:srgbClr val="000000"/>
                          </a:solidFill>
                          <a:effectLst/>
                          <a:latin typeface="+mj-lt"/>
                          <a:ea typeface="ＭＳ Ｐゴシック" panose="020B0600070205080204" pitchFamily="50" charset="-128"/>
                        </a:rPr>
                        <a:t>1,191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600" b="0" i="0" u="none" strike="noStrike" dirty="0">
                          <a:solidFill>
                            <a:srgbClr val="000000"/>
                          </a:solidFill>
                          <a:effectLst/>
                          <a:latin typeface="+mj-lt"/>
                          <a:ea typeface="ＭＳ Ｐゴシック" panose="020B0600070205080204" pitchFamily="50" charset="-128"/>
                        </a:rPr>
                        <a:t>100.0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8731" name="Rectangle 526"/>
          <p:cNvSpPr>
            <a:spLocks noChangeArrowheads="1"/>
          </p:cNvSpPr>
          <p:nvPr/>
        </p:nvSpPr>
        <p:spPr bwMode="auto">
          <a:xfrm>
            <a:off x="4332288" y="1177925"/>
            <a:ext cx="2127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＜児娩出経路</a:t>
            </a:r>
            <a:r>
              <a:rPr lang="en-US" altLang="ja-JP" sz="2000" baseline="30000"/>
              <a:t>※</a:t>
            </a:r>
            <a:r>
              <a:rPr lang="ja-JP" altLang="en-US" sz="2000"/>
              <a:t>＞</a:t>
            </a:r>
          </a:p>
        </p:txBody>
      </p:sp>
      <p:sp>
        <p:nvSpPr>
          <p:cNvPr id="28732" name="Rectangle 1316"/>
          <p:cNvSpPr>
            <a:spLocks noChangeArrowheads="1"/>
          </p:cNvSpPr>
          <p:nvPr/>
        </p:nvSpPr>
        <p:spPr bwMode="auto">
          <a:xfrm>
            <a:off x="4448174" y="5311775"/>
            <a:ext cx="2592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dirty="0"/>
              <a:t>※</a:t>
            </a:r>
            <a:r>
              <a:rPr lang="ja-JP" altLang="en-US" sz="1200" dirty="0"/>
              <a:t>最終的な娩出経路のことである。</a:t>
            </a:r>
          </a:p>
        </p:txBody>
      </p:sp>
      <p:sp>
        <p:nvSpPr>
          <p:cNvPr id="7"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20</a:t>
            </a:fld>
            <a:endParaRPr lang="en-US" altLang="ja-JP"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27363" y="346075"/>
            <a:ext cx="3848100" cy="644525"/>
          </a:xfrm>
        </p:spPr>
        <p:txBody>
          <a:bodyPr/>
          <a:lstStyle/>
          <a:p>
            <a:pPr eaLnBrk="1" hangingPunct="1"/>
            <a:r>
              <a:rPr lang="ja-JP" altLang="en-US"/>
              <a:t>⑤新生児期の経過</a:t>
            </a:r>
          </a:p>
        </p:txBody>
      </p:sp>
      <p:sp>
        <p:nvSpPr>
          <p:cNvPr id="29699" name="AutoShape 3"/>
          <p:cNvSpPr>
            <a:spLocks noGrp="1" noChangeArrowheads="1"/>
          </p:cNvSpPr>
          <p:nvPr>
            <p:ph idx="1"/>
          </p:nvPr>
        </p:nvSpPr>
        <p:spPr>
          <a:xfrm>
            <a:off x="263524" y="1236663"/>
            <a:ext cx="3968601" cy="3993331"/>
          </a:xfrm>
          <a:prstGeom prst="wedgeRoundRectCallout">
            <a:avLst>
              <a:gd name="adj1" fmla="val 53889"/>
              <a:gd name="adj2" fmla="val -35212"/>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900" dirty="0">
                <a:ea typeface="HG丸ｺﾞｼｯｸM-PRO" panose="020F0600000000000000" pitchFamily="50" charset="-128"/>
              </a:rPr>
              <a:t>・出生体重</a:t>
            </a:r>
          </a:p>
          <a:p>
            <a:pPr marL="269875" indent="-269875" eaLnBrk="1" hangingPunct="1">
              <a:lnSpc>
                <a:spcPct val="130000"/>
              </a:lnSpc>
              <a:buFontTx/>
              <a:buNone/>
            </a:pPr>
            <a:r>
              <a:rPr lang="ja-JP" altLang="en-US" sz="1900" dirty="0">
                <a:ea typeface="HG丸ｺﾞｼｯｸM-PRO" panose="020F0600000000000000" pitchFamily="50" charset="-128"/>
              </a:rPr>
              <a:t>・出生時の発育状態</a:t>
            </a:r>
          </a:p>
          <a:p>
            <a:pPr marL="269875" indent="-269875" eaLnBrk="1" hangingPunct="1">
              <a:lnSpc>
                <a:spcPct val="130000"/>
              </a:lnSpc>
              <a:buFontTx/>
              <a:buNone/>
            </a:pPr>
            <a:r>
              <a:rPr lang="ja-JP" altLang="en-US" sz="1900" dirty="0">
                <a:ea typeface="HG丸ｺﾞｼｯｸM-PRO" panose="020F0600000000000000" pitchFamily="50" charset="-128"/>
              </a:rPr>
              <a:t>・新生児の性別</a:t>
            </a:r>
          </a:p>
          <a:p>
            <a:pPr marL="269875" indent="-269875" eaLnBrk="1" hangingPunct="1">
              <a:lnSpc>
                <a:spcPct val="130000"/>
              </a:lnSpc>
              <a:buFontTx/>
              <a:buNone/>
            </a:pPr>
            <a:r>
              <a:rPr lang="ja-JP" altLang="en-US" sz="1900" dirty="0">
                <a:ea typeface="HG丸ｺﾞｼｯｸM-PRO" panose="020F0600000000000000" pitchFamily="50" charset="-128"/>
              </a:rPr>
              <a:t>・</a:t>
            </a:r>
            <a:r>
              <a:rPr lang="ja-JP" altLang="en-US" sz="1900" u="sng" dirty="0">
                <a:ea typeface="HG丸ｺﾞｼｯｸM-PRO" panose="020F0600000000000000" pitchFamily="50" charset="-128"/>
              </a:rPr>
              <a:t>アプガースコア</a:t>
            </a:r>
          </a:p>
          <a:p>
            <a:pPr marL="269875" indent="-269875" eaLnBrk="1" hangingPunct="1">
              <a:lnSpc>
                <a:spcPct val="130000"/>
              </a:lnSpc>
              <a:buFontTx/>
              <a:buNone/>
            </a:pPr>
            <a:r>
              <a:rPr lang="ja-JP" altLang="en-US" sz="1900" dirty="0">
                <a:ea typeface="HG丸ｺﾞｼｯｸM-PRO" panose="020F0600000000000000" pitchFamily="50" charset="-128"/>
              </a:rPr>
              <a:t>・臍帯動脈血ガス分析値のｐＨ</a:t>
            </a:r>
          </a:p>
          <a:p>
            <a:pPr marL="269875" indent="-269875" eaLnBrk="1" hangingPunct="1">
              <a:lnSpc>
                <a:spcPct val="130000"/>
              </a:lnSpc>
              <a:buFontTx/>
              <a:buNone/>
            </a:pPr>
            <a:r>
              <a:rPr lang="ja-JP" altLang="en-US" sz="1900" dirty="0">
                <a:ea typeface="HG丸ｺﾞｼｯｸM-PRO" panose="020F0600000000000000" pitchFamily="50" charset="-128"/>
              </a:rPr>
              <a:t>・出生時に実施した蘇生処置</a:t>
            </a:r>
          </a:p>
          <a:p>
            <a:pPr marL="269875" indent="-269875" eaLnBrk="1" hangingPunct="1">
              <a:lnSpc>
                <a:spcPct val="130000"/>
              </a:lnSpc>
              <a:buFontTx/>
              <a:buNone/>
            </a:pPr>
            <a:r>
              <a:rPr lang="ja-JP" altLang="en-US" sz="1900" dirty="0">
                <a:ea typeface="HG丸ｺﾞｼｯｸM-PRO" panose="020F0600000000000000" pitchFamily="50" charset="-128"/>
              </a:rPr>
              <a:t>・新生児搬送の有無</a:t>
            </a:r>
          </a:p>
          <a:p>
            <a:pPr marL="269875" indent="-269875" eaLnBrk="1" hangingPunct="1">
              <a:lnSpc>
                <a:spcPct val="130000"/>
              </a:lnSpc>
              <a:buFontTx/>
              <a:buNone/>
            </a:pPr>
            <a:r>
              <a:rPr lang="ja-JP" altLang="en-US" sz="1900" dirty="0">
                <a:ea typeface="HG丸ｺﾞｼｯｸM-PRO" panose="020F0600000000000000" pitchFamily="50" charset="-128"/>
              </a:rPr>
              <a:t>・新生児期の診断名</a:t>
            </a:r>
          </a:p>
        </p:txBody>
      </p:sp>
      <p:sp>
        <p:nvSpPr>
          <p:cNvPr id="29797" name="Rectangle 278"/>
          <p:cNvSpPr>
            <a:spLocks noChangeArrowheads="1"/>
          </p:cNvSpPr>
          <p:nvPr/>
        </p:nvSpPr>
        <p:spPr bwMode="auto">
          <a:xfrm>
            <a:off x="4332288" y="1035050"/>
            <a:ext cx="247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a:t>＜アプガースコア＞</a:t>
            </a:r>
          </a:p>
        </p:txBody>
      </p:sp>
      <p:sp>
        <p:nvSpPr>
          <p:cNvPr id="29799" name="Rectangle 784"/>
          <p:cNvSpPr>
            <a:spLocks noChangeArrowheads="1"/>
          </p:cNvSpPr>
          <p:nvPr/>
        </p:nvSpPr>
        <p:spPr bwMode="ltGray">
          <a:xfrm>
            <a:off x="5527675" y="1412875"/>
            <a:ext cx="488950" cy="2746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a:solidFill>
                  <a:srgbClr val="F8F8F8"/>
                </a:solidFill>
              </a:rPr>
              <a:t>時間</a:t>
            </a:r>
          </a:p>
        </p:txBody>
      </p:sp>
      <p:sp>
        <p:nvSpPr>
          <p:cNvPr id="14" name="Rectangle 784"/>
          <p:cNvSpPr>
            <a:spLocks noChangeArrowheads="1"/>
          </p:cNvSpPr>
          <p:nvPr/>
        </p:nvSpPr>
        <p:spPr bwMode="ltGray">
          <a:xfrm>
            <a:off x="5456262" y="1485578"/>
            <a:ext cx="488950" cy="2746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dirty="0">
                <a:solidFill>
                  <a:srgbClr val="F8F8F8"/>
                </a:solidFill>
              </a:rPr>
              <a:t>時間</a:t>
            </a:r>
          </a:p>
        </p:txBody>
      </p:sp>
      <p:graphicFrame>
        <p:nvGraphicFramePr>
          <p:cNvPr id="6" name="表 5"/>
          <p:cNvGraphicFramePr>
            <a:graphicFrameLocks noGrp="1"/>
          </p:cNvGraphicFramePr>
          <p:nvPr>
            <p:extLst>
              <p:ext uri="{D42A27DB-BD31-4B8C-83A1-F6EECF244321}">
                <p14:modId xmlns:p14="http://schemas.microsoft.com/office/powerpoint/2010/main" val="2763491262"/>
              </p:ext>
            </p:extLst>
          </p:nvPr>
        </p:nvGraphicFramePr>
        <p:xfrm>
          <a:off x="4448150" y="1429085"/>
          <a:ext cx="5040561" cy="5071732"/>
        </p:xfrm>
        <a:graphic>
          <a:graphicData uri="http://schemas.openxmlformats.org/drawingml/2006/table">
            <a:tbl>
              <a:tblPr/>
              <a:tblGrid>
                <a:gridCol w="2134693">
                  <a:extLst>
                    <a:ext uri="{9D8B030D-6E8A-4147-A177-3AD203B41FA5}">
                      <a16:colId xmlns:a16="http://schemas.microsoft.com/office/drawing/2014/main" val="20000"/>
                    </a:ext>
                  </a:extLst>
                </a:gridCol>
                <a:gridCol w="726467">
                  <a:extLst>
                    <a:ext uri="{9D8B030D-6E8A-4147-A177-3AD203B41FA5}">
                      <a16:colId xmlns:a16="http://schemas.microsoft.com/office/drawing/2014/main" val="20001"/>
                    </a:ext>
                  </a:extLst>
                </a:gridCol>
                <a:gridCol w="726467">
                  <a:extLst>
                    <a:ext uri="{9D8B030D-6E8A-4147-A177-3AD203B41FA5}">
                      <a16:colId xmlns:a16="http://schemas.microsoft.com/office/drawing/2014/main" val="20002"/>
                    </a:ext>
                  </a:extLst>
                </a:gridCol>
                <a:gridCol w="726467">
                  <a:extLst>
                    <a:ext uri="{9D8B030D-6E8A-4147-A177-3AD203B41FA5}">
                      <a16:colId xmlns:a16="http://schemas.microsoft.com/office/drawing/2014/main" val="20003"/>
                    </a:ext>
                  </a:extLst>
                </a:gridCol>
                <a:gridCol w="726467">
                  <a:extLst>
                    <a:ext uri="{9D8B030D-6E8A-4147-A177-3AD203B41FA5}">
                      <a16:colId xmlns:a16="http://schemas.microsoft.com/office/drawing/2014/main" val="20004"/>
                    </a:ext>
                  </a:extLst>
                </a:gridCol>
              </a:tblGrid>
              <a:tr h="374144">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8080"/>
                    </a:solidFill>
                  </a:tcPr>
                </a:tc>
                <a:tc gridSpan="2">
                  <a:txBody>
                    <a:bodyPr/>
                    <a:lstStyle/>
                    <a:p>
                      <a:pPr algn="ctr" fontAlgn="ctr"/>
                      <a:r>
                        <a:rPr lang="en-US" altLang="ja-JP"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1</a:t>
                      </a: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分後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tc gridSpan="2">
                  <a:txBody>
                    <a:bodyPr/>
                    <a:lstStyle/>
                    <a:p>
                      <a:pPr algn="ctr" fontAlgn="ctr"/>
                      <a:r>
                        <a:rPr lang="en-US" altLang="ja-JP" sz="1600" b="1" i="0" u="none" strike="noStrike">
                          <a:solidFill>
                            <a:srgbClr val="FFFFFF"/>
                          </a:solidFill>
                          <a:effectLst/>
                          <a:latin typeface="HG丸ｺﾞｼｯｸM-PRO" panose="020F0600000000000000" pitchFamily="50" charset="-128"/>
                          <a:ea typeface="HG丸ｺﾞｼｯｸM-PRO" panose="020F0600000000000000" pitchFamily="50" charset="-128"/>
                        </a:rPr>
                        <a:t>5</a:t>
                      </a: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分後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kumimoji="1" lang="ja-JP" altLang="en-US"/>
                    </a:p>
                  </a:txBody>
                  <a:tcPr/>
                </a:tc>
                <a:extLst>
                  <a:ext uri="{0D108BD9-81ED-4DB2-BD59-A6C34878D82A}">
                    <a16:rowId xmlns:a16="http://schemas.microsoft.com/office/drawing/2014/main" val="10000"/>
                  </a:ext>
                </a:extLst>
              </a:tr>
              <a:tr h="374144">
                <a:tc>
                  <a:txBody>
                    <a:bodyPr/>
                    <a:lstStyle/>
                    <a:p>
                      <a:pPr algn="l" fontAlgn="ctr"/>
                      <a:endParaRPr lang="ja-JP" altLang="en-US" sz="900" b="1" i="0" u="none" strike="noStrike" dirty="0">
                        <a:solidFill>
                          <a:srgbClr val="FFFFFF"/>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altLang="ja-JP"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altLang="ja-JP"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1"/>
                  </a:ext>
                </a:extLst>
              </a:tr>
              <a:tr h="374144">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0</a:t>
                      </a: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144">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273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144">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144">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1787">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1787">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5</a:t>
                      </a: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1787">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6</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1787">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7</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1787">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1787">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1787">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32572">
                <a:tc>
                  <a:txBody>
                    <a:bodyPr/>
                    <a:lstStyle/>
                    <a:p>
                      <a:pPr algn="ctr"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不明</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1787">
                <a:tc>
                  <a:txBody>
                    <a:bodyPr/>
                    <a:lstStyle/>
                    <a:p>
                      <a:pPr algn="ctr"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1,191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1,191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4"/>
                  </a:ext>
                </a:extLst>
              </a:tr>
            </a:tbl>
          </a:graphicData>
        </a:graphic>
      </p:graphicFrame>
      <p:cxnSp>
        <p:nvCxnSpPr>
          <p:cNvPr id="18" name="直線コネクタ 17">
            <a:extLst>
              <a:ext uri="{FF2B5EF4-FFF2-40B4-BE49-F238E27FC236}">
                <a16:creationId xmlns:a16="http://schemas.microsoft.com/office/drawing/2014/main" id="{00000000-0008-0000-2C00-000002000000}"/>
              </a:ext>
            </a:extLst>
          </p:cNvPr>
          <p:cNvCxnSpPr/>
          <p:nvPr/>
        </p:nvCxnSpPr>
        <p:spPr>
          <a:xfrm>
            <a:off x="4455294" y="1447720"/>
            <a:ext cx="2126254" cy="685930"/>
          </a:xfrm>
          <a:prstGeom prst="line">
            <a:avLst/>
          </a:prstGeom>
          <a:ln w="3175">
            <a:solidFill>
              <a:sysClr val="windowText" lastClr="000000"/>
            </a:solidFill>
          </a:ln>
        </p:spPr>
        <p:style>
          <a:lnRef idx="1">
            <a:schemeClr val="dk1"/>
          </a:lnRef>
          <a:fillRef idx="0">
            <a:schemeClr val="dk1"/>
          </a:fillRef>
          <a:effectRef idx="0">
            <a:schemeClr val="dk1"/>
          </a:effectRef>
          <a:fontRef idx="minor">
            <a:schemeClr val="tx1"/>
          </a:fontRef>
        </p:style>
      </p:cxnSp>
      <p:pic>
        <p:nvPicPr>
          <p:cNvPr id="9" name="図 8"/>
          <p:cNvPicPr>
            <a:picLocks noChangeAspect="1"/>
          </p:cNvPicPr>
          <p:nvPr/>
        </p:nvPicPr>
        <p:blipFill>
          <a:blip r:embed="rId2"/>
          <a:stretch>
            <a:fillRect/>
          </a:stretch>
        </p:blipFill>
        <p:spPr>
          <a:xfrm>
            <a:off x="3007990" y="1845618"/>
            <a:ext cx="1255885" cy="323116"/>
          </a:xfrm>
          <a:prstGeom prst="rect">
            <a:avLst/>
          </a:prstGeom>
        </p:spPr>
      </p:pic>
      <p:sp>
        <p:nvSpPr>
          <p:cNvPr id="22" name="Rectangle 778"/>
          <p:cNvSpPr>
            <a:spLocks noChangeArrowheads="1"/>
          </p:cNvSpPr>
          <p:nvPr/>
        </p:nvSpPr>
        <p:spPr bwMode="ltGray">
          <a:xfrm>
            <a:off x="4448150" y="1859013"/>
            <a:ext cx="1250950" cy="2746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dirty="0">
                <a:solidFill>
                  <a:srgbClr val="F8F8F8"/>
                </a:solidFill>
              </a:rPr>
              <a:t>アプガースコア</a:t>
            </a:r>
          </a:p>
        </p:txBody>
      </p:sp>
      <p:sp>
        <p:nvSpPr>
          <p:cNvPr id="23" name="Rectangle 784"/>
          <p:cNvSpPr>
            <a:spLocks noChangeArrowheads="1"/>
          </p:cNvSpPr>
          <p:nvPr/>
        </p:nvSpPr>
        <p:spPr bwMode="ltGray">
          <a:xfrm>
            <a:off x="5975424" y="1485578"/>
            <a:ext cx="488950" cy="2746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dirty="0">
                <a:solidFill>
                  <a:srgbClr val="F8F8F8"/>
                </a:solidFill>
              </a:rPr>
              <a:t>時間</a:t>
            </a:r>
          </a:p>
        </p:txBody>
      </p:sp>
      <p:sp>
        <p:nvSpPr>
          <p:cNvPr id="12"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21</a:t>
            </a:fld>
            <a:endParaRPr lang="en-US" altLang="ja-JP"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27163" y="346075"/>
            <a:ext cx="7048500" cy="644525"/>
          </a:xfrm>
        </p:spPr>
        <p:txBody>
          <a:bodyPr/>
          <a:lstStyle/>
          <a:p>
            <a:pPr eaLnBrk="1" hangingPunct="1"/>
            <a:r>
              <a:rPr lang="ja-JP" altLang="en-US"/>
              <a:t>⑥分析対象事例における診療体制</a:t>
            </a:r>
          </a:p>
        </p:txBody>
      </p:sp>
      <p:sp>
        <p:nvSpPr>
          <p:cNvPr id="30723" name="AutoShape 3"/>
          <p:cNvSpPr>
            <a:spLocks noGrp="1" noChangeArrowheads="1"/>
          </p:cNvSpPr>
          <p:nvPr>
            <p:ph idx="1"/>
          </p:nvPr>
        </p:nvSpPr>
        <p:spPr>
          <a:xfrm>
            <a:off x="263524" y="1340991"/>
            <a:ext cx="3604694" cy="3816995"/>
          </a:xfrm>
          <a:prstGeom prst="wedgeRoundRectCallout">
            <a:avLst>
              <a:gd name="adj1" fmla="val 58211"/>
              <a:gd name="adj2" fmla="val -32370"/>
              <a:gd name="adj3" fmla="val 16667"/>
            </a:avLst>
          </a:prstGeom>
          <a:gradFill rotWithShape="1">
            <a:gsLst>
              <a:gs pos="0">
                <a:srgbClr val="CCFFFF"/>
              </a:gs>
              <a:gs pos="50000">
                <a:srgbClr val="FFFFFF"/>
              </a:gs>
              <a:gs pos="100000">
                <a:srgbClr val="CCFFFF"/>
              </a:gs>
            </a:gsLst>
            <a:lin ang="2700000" scaled="1"/>
          </a:gra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000" dirty="0">
                <a:latin typeface="HG丸ｺﾞｼｯｸM-PRO" panose="020F0600000000000000" pitchFamily="50" charset="-128"/>
                <a:ea typeface="HG丸ｺﾞｼｯｸM-PRO" panose="020F0600000000000000" pitchFamily="50" charset="-128"/>
              </a:rPr>
              <a:t>・病院における診療体制</a:t>
            </a:r>
          </a:p>
          <a:p>
            <a:pPr marL="269875" indent="-269875" eaLnBrk="1" hangingPunct="1">
              <a:lnSpc>
                <a:spcPct val="110000"/>
              </a:lnSpc>
              <a:buFontTx/>
              <a:buNone/>
            </a:pPr>
            <a:r>
              <a:rPr lang="ja-JP" altLang="en-US" sz="2000" dirty="0">
                <a:latin typeface="HG丸ｺﾞｼｯｸM-PRO" panose="020F0600000000000000" pitchFamily="50" charset="-128"/>
                <a:ea typeface="HG丸ｺﾞｼｯｸM-PRO" panose="020F0600000000000000" pitchFamily="50" charset="-128"/>
              </a:rPr>
              <a:t>・</a:t>
            </a:r>
            <a:r>
              <a:rPr lang="ja-JP" altLang="en-US" sz="2000" u="sng" dirty="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000" dirty="0">
                <a:latin typeface="HG丸ｺﾞｼｯｸM-PRO" panose="020F0600000000000000" pitchFamily="50" charset="-128"/>
                <a:ea typeface="HG丸ｺﾞｼｯｸM-PRO" panose="020F0600000000000000" pitchFamily="50" charset="-128"/>
              </a:rPr>
              <a:t>・年間分娩件数別再発防止分析対象事例の件数</a:t>
            </a:r>
          </a:p>
          <a:p>
            <a:pPr marL="269875" indent="-269875" eaLnBrk="1" hangingPunct="1">
              <a:lnSpc>
                <a:spcPct val="110000"/>
              </a:lnSpc>
              <a:buFontTx/>
              <a:buNone/>
            </a:pPr>
            <a:r>
              <a:rPr lang="ja-JP" altLang="en-US" sz="2000" dirty="0">
                <a:latin typeface="HG丸ｺﾞｼｯｸM-PRO" panose="020F0600000000000000" pitchFamily="50" charset="-128"/>
                <a:ea typeface="HG丸ｺﾞｼｯｸM-PRO" panose="020F0600000000000000" pitchFamily="50" charset="-128"/>
              </a:rPr>
              <a:t>・分娩機関の医療安全体制</a:t>
            </a:r>
          </a:p>
          <a:p>
            <a:pPr marL="269875" indent="-269875" eaLnBrk="1" hangingPunct="1">
              <a:lnSpc>
                <a:spcPct val="110000"/>
              </a:lnSpc>
              <a:buFontTx/>
              <a:buNone/>
            </a:pPr>
            <a:r>
              <a:rPr lang="ja-JP" altLang="en-US" sz="2000" dirty="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0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000" dirty="0">
                <a:latin typeface="HG丸ｺﾞｼｯｸM-PRO" panose="020F0600000000000000" pitchFamily="50" charset="-128"/>
                <a:ea typeface="HG丸ｺﾞｼｯｸM-PRO" panose="020F0600000000000000" pitchFamily="50" charset="-128"/>
              </a:rPr>
              <a:t>　など</a:t>
            </a:r>
          </a:p>
        </p:txBody>
      </p:sp>
      <p:sp>
        <p:nvSpPr>
          <p:cNvPr id="30725" name="Rectangle 50"/>
          <p:cNvSpPr>
            <a:spLocks noChangeArrowheads="1"/>
          </p:cNvSpPr>
          <p:nvPr/>
        </p:nvSpPr>
        <p:spPr bwMode="auto">
          <a:xfrm>
            <a:off x="4376142" y="1229484"/>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＜分娩機関の病棟＞</a:t>
            </a:r>
          </a:p>
        </p:txBody>
      </p:sp>
      <p:sp>
        <p:nvSpPr>
          <p:cNvPr id="30726" name="Line 363"/>
          <p:cNvSpPr>
            <a:spLocks noChangeShapeType="1"/>
          </p:cNvSpPr>
          <p:nvPr/>
        </p:nvSpPr>
        <p:spPr bwMode="auto">
          <a:xfrm>
            <a:off x="4016375" y="2228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27" name="Line 447"/>
          <p:cNvSpPr>
            <a:spLocks noChangeShapeType="1"/>
          </p:cNvSpPr>
          <p:nvPr/>
        </p:nvSpPr>
        <p:spPr bwMode="auto">
          <a:xfrm>
            <a:off x="4016375" y="35433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solidFill>
                  <a:schemeClr val="bg1"/>
                </a:solidFill>
              </a:rPr>
              <a:t>職種</a:t>
            </a:r>
          </a:p>
        </p:txBody>
      </p:sp>
      <p:sp>
        <p:nvSpPr>
          <p:cNvPr id="30798" name="Rectangle 845"/>
          <p:cNvSpPr>
            <a:spLocks noChangeArrowheads="1"/>
          </p:cNvSpPr>
          <p:nvPr/>
        </p:nvSpPr>
        <p:spPr bwMode="ltGray">
          <a:xfrm>
            <a:off x="4519613" y="1738313"/>
            <a:ext cx="7175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常勤</a:t>
            </a:r>
          </a:p>
          <a:p>
            <a:pPr algn="ctr" eaLnBrk="1" hangingPunct="1"/>
            <a:r>
              <a:rPr lang="ja-JP" altLang="en-US" sz="1400" b="1" dirty="0">
                <a:solidFill>
                  <a:schemeClr val="bg1"/>
                </a:solidFill>
              </a:rPr>
              <a:t>職員数</a:t>
            </a:r>
          </a:p>
        </p:txBody>
      </p:sp>
      <p:sp>
        <p:nvSpPr>
          <p:cNvPr id="16" name="Rectangle 845"/>
          <p:cNvSpPr>
            <a:spLocks noChangeArrowheads="1"/>
          </p:cNvSpPr>
          <p:nvPr/>
        </p:nvSpPr>
        <p:spPr bwMode="ltGray">
          <a:xfrm>
            <a:off x="2431926" y="6011863"/>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経験年数</a:t>
            </a:r>
          </a:p>
        </p:txBody>
      </p:sp>
      <p:sp>
        <p:nvSpPr>
          <p:cNvPr id="21" name="Rectangle 845"/>
          <p:cNvSpPr>
            <a:spLocks noChangeArrowheads="1"/>
          </p:cNvSpPr>
          <p:nvPr/>
        </p:nvSpPr>
        <p:spPr bwMode="ltGray">
          <a:xfrm>
            <a:off x="4481443" y="199558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経験年数</a:t>
            </a:r>
          </a:p>
        </p:txBody>
      </p:sp>
      <p:sp>
        <p:nvSpPr>
          <p:cNvPr id="22" name="Rectangle 845"/>
          <p:cNvSpPr>
            <a:spLocks noChangeArrowheads="1"/>
          </p:cNvSpPr>
          <p:nvPr/>
        </p:nvSpPr>
        <p:spPr bwMode="ltGray">
          <a:xfrm>
            <a:off x="5816302" y="1609849"/>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職種</a:t>
            </a:r>
          </a:p>
        </p:txBody>
      </p:sp>
      <p:sp>
        <p:nvSpPr>
          <p:cNvPr id="15"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22</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1257068665"/>
              </p:ext>
            </p:extLst>
          </p:nvPr>
        </p:nvGraphicFramePr>
        <p:xfrm>
          <a:off x="4337725" y="1738310"/>
          <a:ext cx="5150984" cy="3635699"/>
        </p:xfrm>
        <a:graphic>
          <a:graphicData uri="http://schemas.openxmlformats.org/drawingml/2006/table">
            <a:tbl>
              <a:tblPr/>
              <a:tblGrid>
                <a:gridCol w="1624168">
                  <a:extLst>
                    <a:ext uri="{9D8B030D-6E8A-4147-A177-3AD203B41FA5}">
                      <a16:colId xmlns:a16="http://schemas.microsoft.com/office/drawing/2014/main" val="362502996"/>
                    </a:ext>
                  </a:extLst>
                </a:gridCol>
                <a:gridCol w="1479846">
                  <a:extLst>
                    <a:ext uri="{9D8B030D-6E8A-4147-A177-3AD203B41FA5}">
                      <a16:colId xmlns:a16="http://schemas.microsoft.com/office/drawing/2014/main" val="4021610507"/>
                    </a:ext>
                  </a:extLst>
                </a:gridCol>
                <a:gridCol w="1023485">
                  <a:extLst>
                    <a:ext uri="{9D8B030D-6E8A-4147-A177-3AD203B41FA5}">
                      <a16:colId xmlns:a16="http://schemas.microsoft.com/office/drawing/2014/main" val="650033079"/>
                    </a:ext>
                  </a:extLst>
                </a:gridCol>
                <a:gridCol w="1023485">
                  <a:extLst>
                    <a:ext uri="{9D8B030D-6E8A-4147-A177-3AD203B41FA5}">
                      <a16:colId xmlns:a16="http://schemas.microsoft.com/office/drawing/2014/main" val="574268565"/>
                    </a:ext>
                  </a:extLst>
                </a:gridCol>
              </a:tblGrid>
              <a:tr h="620897">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病棟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病院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600" b="1" i="0" u="none" strike="noStrike" dirty="0">
                          <a:solidFill>
                            <a:srgbClr val="FFFFFF"/>
                          </a:solidFill>
                          <a:effectLst/>
                          <a:latin typeface="HG丸ｺﾞｼｯｸM-PRO" panose="020F0600000000000000" pitchFamily="50" charset="-128"/>
                          <a:ea typeface="HG丸ｺﾞｼｯｸM-PRO" panose="020F0600000000000000" pitchFamily="50" charset="-128"/>
                        </a:rPr>
                        <a:t>診療所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600" b="1" i="0" u="none" strike="noStrike">
                          <a:solidFill>
                            <a:srgbClr val="FFFFFF"/>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3799864997"/>
                  </a:ext>
                </a:extLst>
              </a:tr>
              <a:tr h="620897">
                <a:tc>
                  <a:txBody>
                    <a:bodyPr/>
                    <a:lstStyle/>
                    <a:p>
                      <a:pPr algn="l" fontAlgn="ctr"/>
                      <a:r>
                        <a:rPr lang="zh-TW"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産科単科病棟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809380"/>
                  </a:ext>
                </a:extLst>
              </a:tr>
              <a:tr h="620897">
                <a:tc>
                  <a:txBody>
                    <a:bodyPr/>
                    <a:lstStyle/>
                    <a:p>
                      <a:pPr algn="l" fontAlgn="ctr"/>
                      <a:r>
                        <a:rPr lang="zh-TW"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産婦人科病棟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536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291310"/>
                  </a:ext>
                </a:extLst>
              </a:tr>
              <a:tr h="620897">
                <a:tc>
                  <a:txBody>
                    <a:bodyPr/>
                    <a:lstStyle/>
                    <a:p>
                      <a:pPr algn="l"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他診療科との</a:t>
                      </a:r>
                      <a:endPar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混合病棟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079573"/>
                  </a:ext>
                </a:extLst>
              </a:tr>
              <a:tr h="620897">
                <a:tc>
                  <a:txBody>
                    <a:bodyPr/>
                    <a:lstStyle/>
                    <a:p>
                      <a:pPr algn="l" fontAlgn="ctr"/>
                      <a:r>
                        <a:rPr lang="ja-JP" altLang="en-US" sz="1600" b="0" i="0" u="none" strike="noStrike">
                          <a:solidFill>
                            <a:srgbClr val="000000"/>
                          </a:solidFill>
                          <a:effectLst/>
                          <a:latin typeface="HG丸ｺﾞｼｯｸM-PRO" panose="020F0600000000000000" pitchFamily="50" charset="-128"/>
                          <a:ea typeface="HG丸ｺﾞｼｯｸM-PRO" panose="020F0600000000000000" pitchFamily="50" charset="-128"/>
                        </a:rPr>
                        <a:t>不明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HG丸ｺﾞｼｯｸM-PRO" panose="020F0600000000000000" pitchFamily="50" charset="-128"/>
                          <a:ea typeface="HG丸ｺﾞｼｯｸM-PRO" panose="020F0600000000000000"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394357"/>
                  </a:ext>
                </a:extLst>
              </a:tr>
              <a:tr h="531214">
                <a:tc>
                  <a:txBody>
                    <a:bodyPr/>
                    <a:lstStyle/>
                    <a:p>
                      <a:pPr algn="ctr" fontAlgn="ctr"/>
                      <a:r>
                        <a:rPr lang="ja-JP" altLang="en-US" sz="1600" b="1"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1" i="0" u="none" strike="noStrike">
                          <a:solidFill>
                            <a:srgbClr val="000000"/>
                          </a:solidFill>
                          <a:effectLst/>
                          <a:latin typeface="HG丸ｺﾞｼｯｸM-PRO" panose="020F0600000000000000" pitchFamily="50" charset="-128"/>
                          <a:ea typeface="HG丸ｺﾞｼｯｸM-PRO" panose="020F0600000000000000" pitchFamily="50" charset="-128"/>
                        </a:rPr>
                        <a:t>804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1" i="0" u="none" strike="noStrike" dirty="0">
                          <a:solidFill>
                            <a:srgbClr val="000000"/>
                          </a:solidFill>
                          <a:effectLst/>
                          <a:latin typeface="HG丸ｺﾞｼｯｸM-PRO" panose="020F0600000000000000" pitchFamily="50" charset="-128"/>
                          <a:ea typeface="HG丸ｺﾞｼｯｸM-PRO" panose="020F0600000000000000" pitchFamily="50" charset="-128"/>
                        </a:rPr>
                        <a:t>378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altLang="ja-JP" sz="1600" b="1" i="0" u="none" strike="noStrike" dirty="0">
                          <a:solidFill>
                            <a:srgbClr val="000000"/>
                          </a:solidFill>
                          <a:effectLst/>
                          <a:latin typeface="HG丸ｺﾞｼｯｸM-PRO" panose="020F0600000000000000" pitchFamily="50" charset="-128"/>
                          <a:ea typeface="HG丸ｺﾞｼｯｸM-PRO" panose="020F0600000000000000" pitchFamily="50" charset="-128"/>
                        </a:rPr>
                        <a:t>1,182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78080719"/>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70356" y="342975"/>
            <a:ext cx="8041760" cy="650725"/>
          </a:xfrm>
        </p:spPr>
        <p:txBody>
          <a:bodyPr/>
          <a:lstStyle/>
          <a:p>
            <a:pPr eaLnBrk="1" hangingPunct="1"/>
            <a:r>
              <a:rPr lang="ja-JP" altLang="en-US" dirty="0"/>
              <a:t>脳性麻痺発症の主たる原因について①</a:t>
            </a:r>
          </a:p>
        </p:txBody>
      </p:sp>
      <p:sp>
        <p:nvSpPr>
          <p:cNvPr id="27652" name="AutoShape 4"/>
          <p:cNvSpPr>
            <a:spLocks noChangeArrowheads="1"/>
          </p:cNvSpPr>
          <p:nvPr/>
        </p:nvSpPr>
        <p:spPr bwMode="auto">
          <a:xfrm>
            <a:off x="415702" y="1197547"/>
            <a:ext cx="8972550" cy="5112568"/>
          </a:xfrm>
          <a:prstGeom prst="roundRect">
            <a:avLst>
              <a:gd name="adj" fmla="val 16667"/>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defRPr/>
            </a:pPr>
            <a:r>
              <a:rPr lang="ja-JP" altLang="en-US" sz="2200" b="1" dirty="0">
                <a:latin typeface="HG丸ｺﾞｼｯｸM-PRO" panose="020F0600000000000000" pitchFamily="50" charset="-128"/>
                <a:ea typeface="HG丸ｺﾞｼｯｸM-PRO" panose="020F0600000000000000" pitchFamily="50" charset="-128"/>
              </a:rPr>
              <a:t>（１）分析対象および分析の方法</a:t>
            </a:r>
          </a:p>
          <a:p>
            <a:pPr eaLnBrk="1" hangingPunct="1">
              <a:lnSpc>
                <a:spcPct val="110000"/>
              </a:lnSpc>
              <a:spcBef>
                <a:spcPct val="0"/>
              </a:spcBef>
              <a:buFontTx/>
              <a:buNone/>
              <a:defRPr/>
            </a:pPr>
            <a:r>
              <a:rPr lang="ja-JP" altLang="en-US" sz="2200" dirty="0">
                <a:ea typeface="HG丸ｺﾞｼｯｸM-PRO" panose="020F0600000000000000" pitchFamily="50" charset="-128"/>
              </a:rPr>
              <a:t>○</a:t>
            </a:r>
            <a:r>
              <a:rPr lang="en-US" altLang="ja-JP" sz="2200" dirty="0">
                <a:latin typeface="+mj-ea"/>
                <a:ea typeface="+mj-ea"/>
              </a:rPr>
              <a:t>1,191</a:t>
            </a:r>
            <a:r>
              <a:rPr lang="ja-JP" altLang="en-US" sz="2200" dirty="0">
                <a:latin typeface="+mj-ea"/>
                <a:ea typeface="+mj-ea"/>
              </a:rPr>
              <a:t>件について、原因分析報告書における「脳性麻痺発症の原因」の項をもとに再発防止委員会において分類・集計した。</a:t>
            </a:r>
          </a:p>
          <a:p>
            <a:pPr eaLnBrk="1" hangingPunct="1">
              <a:lnSpc>
                <a:spcPct val="110000"/>
              </a:lnSpc>
              <a:spcBef>
                <a:spcPct val="0"/>
              </a:spcBef>
              <a:buFontTx/>
              <a:buNone/>
              <a:defRPr/>
            </a:pPr>
            <a:endParaRPr lang="en-US" altLang="ja-JP" sz="2200" dirty="0">
              <a:latin typeface="+mj-ea"/>
              <a:ea typeface="+mj-ea"/>
            </a:endParaRPr>
          </a:p>
          <a:p>
            <a:pPr marL="0" lvl="0" indent="0" eaLnBrk="1" hangingPunct="1">
              <a:lnSpc>
                <a:spcPct val="110000"/>
              </a:lnSpc>
              <a:spcBef>
                <a:spcPct val="0"/>
              </a:spcBef>
              <a:buNone/>
              <a:defRPr/>
            </a:pPr>
            <a:r>
              <a:rPr lang="ja-JP" altLang="en-US" sz="2200" dirty="0">
                <a:latin typeface="+mj-ea"/>
                <a:ea typeface="+mj-ea"/>
              </a:rPr>
              <a:t>○</a:t>
            </a:r>
            <a:r>
              <a:rPr lang="en-US" altLang="ja-JP" sz="2200" dirty="0">
                <a:latin typeface="+mj-ea"/>
                <a:ea typeface="+mj-ea"/>
              </a:rPr>
              <a:t>1,191</a:t>
            </a:r>
            <a:r>
              <a:rPr lang="ja-JP" altLang="en-US" sz="2200" dirty="0">
                <a:latin typeface="+mj-ea"/>
                <a:ea typeface="+mj-ea"/>
              </a:rPr>
              <a:t>件の内訳は、</a:t>
            </a:r>
            <a:r>
              <a:rPr lang="en-US" altLang="ja-JP" sz="2200" dirty="0">
                <a:latin typeface="+mj-ea"/>
                <a:ea typeface="+mj-ea"/>
              </a:rPr>
              <a:t>2009</a:t>
            </a:r>
            <a:r>
              <a:rPr lang="ja-JP" altLang="en-US" sz="2200" dirty="0">
                <a:latin typeface="+mj-ea"/>
                <a:ea typeface="+mj-ea"/>
              </a:rPr>
              <a:t>年出生児の事例が</a:t>
            </a:r>
            <a:r>
              <a:rPr lang="en-US" altLang="ja-JP" sz="2200" dirty="0">
                <a:latin typeface="+mj-ea"/>
                <a:ea typeface="+mj-ea"/>
              </a:rPr>
              <a:t>406</a:t>
            </a:r>
            <a:r>
              <a:rPr lang="ja-JP" altLang="en-US" sz="2200" dirty="0">
                <a:latin typeface="+mj-ea"/>
                <a:ea typeface="+mj-ea"/>
              </a:rPr>
              <a:t>件、</a:t>
            </a:r>
            <a:r>
              <a:rPr lang="en-US" altLang="ja-JP" sz="2200" dirty="0">
                <a:latin typeface="+mj-ea"/>
                <a:ea typeface="+mj-ea"/>
              </a:rPr>
              <a:t>2010</a:t>
            </a:r>
            <a:r>
              <a:rPr lang="ja-JP" altLang="en-US" sz="2200" dirty="0">
                <a:latin typeface="+mj-ea"/>
                <a:ea typeface="+mj-ea"/>
              </a:rPr>
              <a:t>年</a:t>
            </a:r>
            <a:endParaRPr lang="en-US" altLang="ja-JP" sz="2200" dirty="0">
              <a:latin typeface="+mj-ea"/>
              <a:ea typeface="+mj-ea"/>
            </a:endParaRPr>
          </a:p>
          <a:p>
            <a:pPr marL="0" lvl="0" indent="0" eaLnBrk="1" hangingPunct="1">
              <a:lnSpc>
                <a:spcPct val="110000"/>
              </a:lnSpc>
              <a:spcBef>
                <a:spcPct val="0"/>
              </a:spcBef>
              <a:buNone/>
              <a:defRPr/>
            </a:pPr>
            <a:r>
              <a:rPr lang="ja-JP" altLang="en-US" sz="2200" dirty="0">
                <a:latin typeface="+mj-ea"/>
                <a:ea typeface="+mj-ea"/>
              </a:rPr>
              <a:t>　出生児の事例が</a:t>
            </a:r>
            <a:r>
              <a:rPr lang="en-US" altLang="ja-JP" sz="2200" dirty="0">
                <a:latin typeface="+mj-ea"/>
                <a:ea typeface="+mj-ea"/>
              </a:rPr>
              <a:t>284</a:t>
            </a:r>
            <a:r>
              <a:rPr lang="ja-JP" altLang="en-US" sz="2200" dirty="0">
                <a:latin typeface="+mj-ea"/>
                <a:ea typeface="+mj-ea"/>
              </a:rPr>
              <a:t>件、</a:t>
            </a:r>
            <a:r>
              <a:rPr lang="en-US" altLang="ja-JP" sz="2200" dirty="0">
                <a:latin typeface="+mj-ea"/>
                <a:ea typeface="+mj-ea"/>
              </a:rPr>
              <a:t>2011</a:t>
            </a:r>
            <a:r>
              <a:rPr lang="ja-JP" altLang="en-US" sz="2200" dirty="0">
                <a:latin typeface="+mj-ea"/>
                <a:ea typeface="+mj-ea"/>
              </a:rPr>
              <a:t>年出生児の事例が</a:t>
            </a:r>
            <a:r>
              <a:rPr lang="en-US" altLang="ja-JP" sz="2200" dirty="0">
                <a:latin typeface="+mj-ea"/>
                <a:ea typeface="+mj-ea"/>
              </a:rPr>
              <a:t>218</a:t>
            </a:r>
            <a:r>
              <a:rPr lang="ja-JP" altLang="en-US" sz="2200" dirty="0">
                <a:latin typeface="+mj-ea"/>
                <a:ea typeface="+mj-ea"/>
              </a:rPr>
              <a:t>件、</a:t>
            </a:r>
            <a:endParaRPr lang="en-US" altLang="ja-JP" sz="2200" dirty="0">
              <a:latin typeface="+mj-ea"/>
              <a:ea typeface="+mj-ea"/>
            </a:endParaRPr>
          </a:p>
          <a:p>
            <a:pPr marL="0" lvl="0" indent="0" eaLnBrk="1" hangingPunct="1">
              <a:lnSpc>
                <a:spcPct val="110000"/>
              </a:lnSpc>
              <a:spcBef>
                <a:spcPct val="0"/>
              </a:spcBef>
              <a:buNone/>
              <a:defRPr/>
            </a:pPr>
            <a:r>
              <a:rPr lang="ja-JP" altLang="en-US" sz="2200" dirty="0">
                <a:solidFill>
                  <a:srgbClr val="000000"/>
                </a:solidFill>
                <a:latin typeface="+mj-ea"/>
                <a:ea typeface="+mj-ea"/>
              </a:rPr>
              <a:t>　</a:t>
            </a:r>
            <a:r>
              <a:rPr lang="en-US" altLang="ja-JP" sz="2200" dirty="0">
                <a:solidFill>
                  <a:srgbClr val="000000"/>
                </a:solidFill>
                <a:latin typeface="HG丸ｺﾞｼｯｸM-PRO"/>
                <a:ea typeface="HG丸ｺﾞｼｯｸM-PRO"/>
              </a:rPr>
              <a:t>2012</a:t>
            </a:r>
            <a:r>
              <a:rPr lang="ja-JP" altLang="en-US" sz="2200" dirty="0">
                <a:solidFill>
                  <a:srgbClr val="000000"/>
                </a:solidFill>
                <a:latin typeface="HG丸ｺﾞｼｯｸM-PRO"/>
                <a:ea typeface="HG丸ｺﾞｼｯｸM-PRO"/>
              </a:rPr>
              <a:t>年出生児の事例が</a:t>
            </a:r>
            <a:r>
              <a:rPr lang="en-US" altLang="ja-JP" sz="2200" dirty="0">
                <a:solidFill>
                  <a:srgbClr val="000000"/>
                </a:solidFill>
                <a:latin typeface="HG丸ｺﾞｼｯｸM-PRO"/>
                <a:ea typeface="HG丸ｺﾞｼｯｸM-PRO"/>
              </a:rPr>
              <a:t>184</a:t>
            </a:r>
            <a:r>
              <a:rPr lang="ja-JP" altLang="en-US" sz="2200" dirty="0">
                <a:solidFill>
                  <a:srgbClr val="000000"/>
                </a:solidFill>
                <a:latin typeface="HG丸ｺﾞｼｯｸM-PRO"/>
                <a:ea typeface="HG丸ｺﾞｼｯｸM-PRO"/>
              </a:rPr>
              <a:t>件、</a:t>
            </a:r>
            <a:r>
              <a:rPr lang="en-US" altLang="ja-JP" sz="2200" dirty="0">
                <a:solidFill>
                  <a:srgbClr val="000000"/>
                </a:solidFill>
                <a:latin typeface="HG丸ｺﾞｼｯｸM-PRO"/>
                <a:ea typeface="HG丸ｺﾞｼｯｸM-PRO"/>
              </a:rPr>
              <a:t>2013</a:t>
            </a:r>
            <a:r>
              <a:rPr lang="ja-JP" altLang="en-US" sz="2200" dirty="0">
                <a:solidFill>
                  <a:srgbClr val="000000"/>
                </a:solidFill>
                <a:latin typeface="HG丸ｺﾞｼｯｸM-PRO"/>
                <a:ea typeface="HG丸ｺﾞｼｯｸM-PRO"/>
              </a:rPr>
              <a:t>年出生児の事例が</a:t>
            </a:r>
            <a:r>
              <a:rPr lang="en-US" altLang="ja-JP" sz="2200" dirty="0">
                <a:solidFill>
                  <a:srgbClr val="000000"/>
                </a:solidFill>
                <a:latin typeface="HG丸ｺﾞｼｯｸM-PRO"/>
                <a:ea typeface="HG丸ｺﾞｼｯｸM-PRO"/>
              </a:rPr>
              <a:t>89</a:t>
            </a:r>
          </a:p>
          <a:p>
            <a:pPr marL="0" lvl="0" indent="0" eaLnBrk="1" hangingPunct="1">
              <a:lnSpc>
                <a:spcPct val="110000"/>
              </a:lnSpc>
              <a:spcBef>
                <a:spcPct val="0"/>
              </a:spcBef>
              <a:buNone/>
              <a:defRPr/>
            </a:pPr>
            <a:r>
              <a:rPr lang="ja-JP" altLang="en-US" sz="2200" dirty="0">
                <a:solidFill>
                  <a:srgbClr val="000000"/>
                </a:solidFill>
                <a:latin typeface="HG丸ｺﾞｼｯｸM-PRO"/>
                <a:ea typeface="HG丸ｺﾞｼｯｸM-PRO"/>
              </a:rPr>
              <a:t>　件、</a:t>
            </a:r>
            <a:r>
              <a:rPr lang="en-US" altLang="ja-JP" sz="2200" dirty="0">
                <a:solidFill>
                  <a:srgbClr val="000000"/>
                </a:solidFill>
                <a:latin typeface="HG丸ｺﾞｼｯｸM-PRO"/>
                <a:ea typeface="HG丸ｺﾞｼｯｸM-PRO"/>
              </a:rPr>
              <a:t>2014</a:t>
            </a:r>
            <a:r>
              <a:rPr lang="ja-JP" altLang="en-US" sz="2200" dirty="0">
                <a:solidFill>
                  <a:srgbClr val="000000"/>
                </a:solidFill>
                <a:latin typeface="HG丸ｺﾞｼｯｸM-PRO"/>
                <a:ea typeface="HG丸ｺﾞｼｯｸM-PRO"/>
              </a:rPr>
              <a:t>年出生児の事例が</a:t>
            </a:r>
            <a:r>
              <a:rPr lang="en-US" altLang="ja-JP" sz="2200" dirty="0">
                <a:solidFill>
                  <a:srgbClr val="000000"/>
                </a:solidFill>
                <a:latin typeface="HG丸ｺﾞｼｯｸM-PRO"/>
                <a:ea typeface="HG丸ｺﾞｼｯｸM-PRO"/>
              </a:rPr>
              <a:t>10</a:t>
            </a:r>
            <a:r>
              <a:rPr lang="ja-JP" altLang="en-US" sz="2200" dirty="0">
                <a:solidFill>
                  <a:srgbClr val="000000"/>
                </a:solidFill>
                <a:latin typeface="HG丸ｺﾞｼｯｸM-PRO"/>
                <a:ea typeface="HG丸ｺﾞｼｯｸM-PRO"/>
              </a:rPr>
              <a:t>件であった。</a:t>
            </a:r>
            <a:endParaRPr lang="en-US" altLang="ja-JP" sz="2200" dirty="0">
              <a:solidFill>
                <a:srgbClr val="000000"/>
              </a:solidFill>
              <a:latin typeface="HG丸ｺﾞｼｯｸM-PRO"/>
              <a:ea typeface="HG丸ｺﾞｼｯｸM-PRO"/>
            </a:endParaRPr>
          </a:p>
          <a:p>
            <a:pPr marL="0" indent="0" eaLnBrk="1" hangingPunct="1">
              <a:lnSpc>
                <a:spcPct val="110000"/>
              </a:lnSpc>
              <a:spcBef>
                <a:spcPct val="0"/>
              </a:spcBef>
              <a:buNone/>
              <a:defRPr/>
            </a:pPr>
            <a:endParaRPr lang="en-US" altLang="ja-JP" sz="2200" dirty="0">
              <a:ea typeface="HG丸ｺﾞｼｯｸM-PRO" panose="020F0600000000000000" pitchFamily="50" charset="-128"/>
            </a:endParaRPr>
          </a:p>
          <a:p>
            <a:pPr marL="0" indent="0" eaLnBrk="1" hangingPunct="1">
              <a:lnSpc>
                <a:spcPct val="110000"/>
              </a:lnSpc>
              <a:spcBef>
                <a:spcPct val="0"/>
              </a:spcBef>
              <a:buNone/>
              <a:defRPr/>
            </a:pPr>
            <a:r>
              <a:rPr lang="ja-JP" altLang="en-US" sz="2200" dirty="0">
                <a:ea typeface="HG丸ｺﾞｼｯｸM-PRO" panose="020F0600000000000000" pitchFamily="50" charset="-128"/>
              </a:rPr>
              <a:t>○分類した「主たる原因」については、さらにその要因を</a:t>
            </a:r>
            <a:r>
              <a:rPr lang="ja-JP" altLang="en-US" sz="2200" dirty="0" err="1">
                <a:ea typeface="HG丸ｺﾞｼｯｸM-PRO" panose="020F0600000000000000" pitchFamily="50" charset="-128"/>
              </a:rPr>
              <a:t>分析す</a:t>
            </a:r>
            <a:r>
              <a:rPr lang="ja-JP" altLang="en-US" sz="2200" dirty="0">
                <a:ea typeface="HG丸ｺﾞｼｯｸM-PRO" panose="020F0600000000000000" pitchFamily="50" charset="-128"/>
              </a:rPr>
              <a:t>　</a:t>
            </a:r>
            <a:endParaRPr lang="en-US" altLang="ja-JP" sz="2200" dirty="0">
              <a:ea typeface="HG丸ｺﾞｼｯｸM-PRO" panose="020F0600000000000000" pitchFamily="50" charset="-128"/>
            </a:endParaRPr>
          </a:p>
          <a:p>
            <a:pPr marL="0" indent="0" eaLnBrk="1" hangingPunct="1">
              <a:lnSpc>
                <a:spcPct val="110000"/>
              </a:lnSpc>
              <a:spcBef>
                <a:spcPct val="0"/>
              </a:spcBef>
              <a:buNone/>
              <a:defRPr/>
            </a:pPr>
            <a:r>
              <a:rPr lang="ja-JP" altLang="en-US" sz="2200" dirty="0">
                <a:ea typeface="HG丸ｺﾞｼｯｸM-PRO" panose="020F0600000000000000" pitchFamily="50" charset="-128"/>
              </a:rPr>
              <a:t>　</a:t>
            </a:r>
            <a:r>
              <a:rPr lang="ja-JP" altLang="en-US" sz="2200" dirty="0" err="1">
                <a:ea typeface="HG丸ｺﾞｼｯｸM-PRO" panose="020F0600000000000000" pitchFamily="50" charset="-128"/>
              </a:rPr>
              <a:t>る</a:t>
            </a:r>
            <a:r>
              <a:rPr lang="ja-JP" altLang="en-US" sz="2200" dirty="0">
                <a:ea typeface="HG丸ｺﾞｼｯｸM-PRO" panose="020F0600000000000000" pitchFamily="50" charset="-128"/>
              </a:rPr>
              <a:t>ことが重要であり、各事例の詳細な状況などを分析する必要</a:t>
            </a:r>
            <a:endParaRPr lang="en-US" altLang="ja-JP" sz="2200" dirty="0">
              <a:ea typeface="HG丸ｺﾞｼｯｸM-PRO" panose="020F0600000000000000" pitchFamily="50" charset="-128"/>
            </a:endParaRPr>
          </a:p>
          <a:p>
            <a:pPr marL="0" indent="0" eaLnBrk="1" hangingPunct="1">
              <a:lnSpc>
                <a:spcPct val="110000"/>
              </a:lnSpc>
              <a:spcBef>
                <a:spcPct val="0"/>
              </a:spcBef>
              <a:buNone/>
              <a:defRPr/>
            </a:pPr>
            <a:r>
              <a:rPr lang="ja-JP" altLang="en-US" sz="2200" dirty="0">
                <a:ea typeface="HG丸ｺﾞｼｯｸM-PRO" panose="020F0600000000000000" pitchFamily="50" charset="-128"/>
              </a:rPr>
              <a:t>　があることから、「テーマに沿った分析」の章において</a:t>
            </a:r>
            <a:r>
              <a:rPr lang="ja-JP" altLang="en-US" sz="2200" dirty="0" err="1">
                <a:ea typeface="HG丸ｺﾞｼｯｸM-PRO" panose="020F0600000000000000" pitchFamily="50" charset="-128"/>
              </a:rPr>
              <a:t>分析す</a:t>
            </a:r>
            <a:endParaRPr lang="en-US" altLang="ja-JP" sz="2200" dirty="0">
              <a:ea typeface="HG丸ｺﾞｼｯｸM-PRO" panose="020F0600000000000000" pitchFamily="50" charset="-128"/>
            </a:endParaRPr>
          </a:p>
          <a:p>
            <a:pPr marL="0" indent="0" eaLnBrk="1" hangingPunct="1">
              <a:lnSpc>
                <a:spcPct val="110000"/>
              </a:lnSpc>
              <a:spcBef>
                <a:spcPct val="0"/>
              </a:spcBef>
              <a:buNone/>
              <a:defRPr/>
            </a:pPr>
            <a:r>
              <a:rPr lang="ja-JP" altLang="en-US" sz="2200" dirty="0">
                <a:ea typeface="HG丸ｺﾞｼｯｸM-PRO" panose="020F0600000000000000" pitchFamily="50" charset="-128"/>
              </a:rPr>
              <a:t>　</a:t>
            </a:r>
            <a:r>
              <a:rPr lang="ja-JP" altLang="en-US" sz="2200" dirty="0" err="1">
                <a:ea typeface="HG丸ｺﾞｼｯｸM-PRO" panose="020F0600000000000000" pitchFamily="50" charset="-128"/>
              </a:rPr>
              <a:t>る</a:t>
            </a:r>
            <a:r>
              <a:rPr lang="ja-JP" altLang="en-US" sz="2200" dirty="0">
                <a:ea typeface="HG丸ｺﾞｼｯｸM-PRO" panose="020F0600000000000000" pitchFamily="50" charset="-128"/>
              </a:rPr>
              <a:t>こととしている。</a:t>
            </a:r>
            <a:endParaRPr lang="en-US" altLang="ja-JP" sz="2200" dirty="0">
              <a:latin typeface="+mj-ea"/>
              <a:ea typeface="+mj-ea"/>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23</a:t>
            </a:fld>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30926" y="342975"/>
            <a:ext cx="8041760" cy="650725"/>
          </a:xfrm>
        </p:spPr>
        <p:txBody>
          <a:bodyPr/>
          <a:lstStyle/>
          <a:p>
            <a:pPr eaLnBrk="1" hangingPunct="1"/>
            <a:r>
              <a:rPr lang="ja-JP" altLang="en-US" dirty="0"/>
              <a:t>脳性麻痺発症の主たる原因について②</a:t>
            </a:r>
          </a:p>
        </p:txBody>
      </p:sp>
      <p:sp>
        <p:nvSpPr>
          <p:cNvPr id="29700" name="AutoShape 6"/>
          <p:cNvSpPr>
            <a:spLocks noChangeArrowheads="1"/>
          </p:cNvSpPr>
          <p:nvPr/>
        </p:nvSpPr>
        <p:spPr bwMode="auto">
          <a:xfrm>
            <a:off x="415925" y="1235075"/>
            <a:ext cx="8972550" cy="5435600"/>
          </a:xfrm>
          <a:prstGeom prst="roundRect">
            <a:avLst>
              <a:gd name="adj" fmla="val 9208"/>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Tx/>
              <a:buNone/>
              <a:defRPr/>
            </a:pPr>
            <a:r>
              <a:rPr lang="ja-JP" altLang="en-US" sz="2200" b="1" dirty="0">
                <a:latin typeface="HG丸ｺﾞｼｯｸM-PRO" panose="020F0600000000000000" pitchFamily="50" charset="-128"/>
                <a:ea typeface="HG丸ｺﾞｼｯｸM-PRO" panose="020F0600000000000000" pitchFamily="50" charset="-128"/>
              </a:rPr>
              <a:t>（２）分析対象の脳性麻痺発症の主たる原因</a:t>
            </a:r>
          </a:p>
          <a:p>
            <a:pPr eaLnBrk="1" hangingPunct="1">
              <a:lnSpc>
                <a:spcPct val="130000"/>
              </a:lnSpc>
              <a:spcBef>
                <a:spcPct val="0"/>
              </a:spcBef>
              <a:buFontTx/>
              <a:buNone/>
              <a:defRPr/>
            </a:pPr>
            <a:r>
              <a:rPr lang="ja-JP" altLang="en-US" sz="2200" dirty="0">
                <a:latin typeface="HG丸ｺﾞｼｯｸM-PRO" panose="020F0600000000000000" pitchFamily="50" charset="-128"/>
                <a:ea typeface="HG丸ｺﾞｼｯｸM-PRO" panose="020F0600000000000000" pitchFamily="50" charset="-128"/>
              </a:rPr>
              <a:t>○主</a:t>
            </a:r>
            <a:r>
              <a:rPr lang="ja-JP" altLang="en-US" sz="2200" dirty="0">
                <a:latin typeface="+mj-ea"/>
                <a:ea typeface="+mj-ea"/>
              </a:rPr>
              <a:t>たる原因が明らかであった事例が</a:t>
            </a:r>
            <a:r>
              <a:rPr lang="en-US" altLang="ja-JP" sz="2200" dirty="0">
                <a:latin typeface="+mj-ea"/>
                <a:ea typeface="+mj-ea"/>
              </a:rPr>
              <a:t>759</a:t>
            </a:r>
            <a:r>
              <a:rPr lang="ja-JP" altLang="en-US" sz="2200" dirty="0">
                <a:latin typeface="+mj-ea"/>
                <a:ea typeface="+mj-ea"/>
              </a:rPr>
              <a:t>件のうち、単一の病態が記されている事例が</a:t>
            </a:r>
            <a:r>
              <a:rPr lang="en-US" altLang="ja-JP" sz="2200" dirty="0">
                <a:latin typeface="+mj-ea"/>
                <a:ea typeface="+mj-ea"/>
              </a:rPr>
              <a:t>596</a:t>
            </a:r>
            <a:r>
              <a:rPr lang="ja-JP" altLang="en-US" sz="2200" dirty="0">
                <a:latin typeface="+mj-ea"/>
                <a:ea typeface="+mj-ea"/>
              </a:rPr>
              <a:t>件あり、常位胎盤早期剥離が</a:t>
            </a:r>
            <a:r>
              <a:rPr lang="en-US" altLang="ja-JP" sz="2200" dirty="0">
                <a:latin typeface="+mj-ea"/>
                <a:ea typeface="+mj-ea"/>
              </a:rPr>
              <a:t>201</a:t>
            </a:r>
            <a:r>
              <a:rPr lang="ja-JP" altLang="en-US" sz="2200" dirty="0">
                <a:latin typeface="+mj-ea"/>
                <a:ea typeface="+mj-ea"/>
              </a:rPr>
              <a:t>件、臍帯因子が</a:t>
            </a:r>
            <a:r>
              <a:rPr lang="en-US" altLang="ja-JP" sz="2200" dirty="0">
                <a:latin typeface="+mj-ea"/>
                <a:ea typeface="+mj-ea"/>
              </a:rPr>
              <a:t>173</a:t>
            </a:r>
            <a:r>
              <a:rPr lang="ja-JP" altLang="en-US" sz="2200" dirty="0">
                <a:latin typeface="+mj-ea"/>
                <a:ea typeface="+mj-ea"/>
              </a:rPr>
              <a:t>件、感染が</a:t>
            </a:r>
            <a:r>
              <a:rPr lang="en-US" altLang="ja-JP" sz="2200" dirty="0">
                <a:latin typeface="+mj-ea"/>
                <a:ea typeface="+mj-ea"/>
              </a:rPr>
              <a:t>41</a:t>
            </a:r>
            <a:r>
              <a:rPr lang="ja-JP" altLang="en-US" sz="2200" dirty="0">
                <a:latin typeface="+mj-ea"/>
                <a:ea typeface="+mj-ea"/>
              </a:rPr>
              <a:t>件などがあった。</a:t>
            </a:r>
            <a:endParaRPr lang="en-US" altLang="ja-JP" sz="2200" dirty="0">
              <a:latin typeface="+mj-ea"/>
              <a:ea typeface="+mj-ea"/>
            </a:endParaRPr>
          </a:p>
          <a:p>
            <a:pPr eaLnBrk="1" hangingPunct="1">
              <a:lnSpc>
                <a:spcPct val="130000"/>
              </a:lnSpc>
              <a:spcBef>
                <a:spcPct val="0"/>
              </a:spcBef>
              <a:buFontTx/>
              <a:buNone/>
              <a:defRPr/>
            </a:pPr>
            <a:endParaRPr lang="ja-JP" altLang="en-US" sz="2200" dirty="0">
              <a:latin typeface="+mj-ea"/>
              <a:ea typeface="+mj-ea"/>
            </a:endParaRPr>
          </a:p>
          <a:p>
            <a:pPr eaLnBrk="1" hangingPunct="1">
              <a:lnSpc>
                <a:spcPct val="130000"/>
              </a:lnSpc>
              <a:spcBef>
                <a:spcPct val="0"/>
              </a:spcBef>
              <a:buFontTx/>
              <a:buNone/>
              <a:defRPr/>
            </a:pPr>
            <a:r>
              <a:rPr lang="ja-JP" altLang="en-US" sz="2200" dirty="0">
                <a:latin typeface="+mj-ea"/>
                <a:ea typeface="+mj-ea"/>
              </a:rPr>
              <a:t>○主たる原因が明らかであった</a:t>
            </a:r>
            <a:r>
              <a:rPr lang="en-US" altLang="ja-JP" sz="2200" dirty="0">
                <a:latin typeface="+mj-ea"/>
                <a:ea typeface="+mj-ea"/>
              </a:rPr>
              <a:t>759</a:t>
            </a:r>
            <a:r>
              <a:rPr lang="ja-JP" altLang="en-US" sz="2200" dirty="0">
                <a:latin typeface="+mj-ea"/>
                <a:ea typeface="+mj-ea"/>
              </a:rPr>
              <a:t>件のうち、複数の原因が関与している事例が</a:t>
            </a:r>
            <a:r>
              <a:rPr lang="en-US" altLang="ja-JP" sz="2200" dirty="0">
                <a:latin typeface="+mj-ea"/>
                <a:ea typeface="+mj-ea"/>
              </a:rPr>
              <a:t>163</a:t>
            </a:r>
            <a:r>
              <a:rPr lang="ja-JP" altLang="en-US" sz="2200" dirty="0">
                <a:latin typeface="+mj-ea"/>
                <a:ea typeface="+mj-ea"/>
              </a:rPr>
              <a:t>件あり、臍帯脱出以外の臍帯因子、胎盤機能不全または胎盤機能の低下、</a:t>
            </a:r>
            <a:r>
              <a:rPr lang="ja-JP" altLang="en-US" sz="2200" dirty="0">
                <a:solidFill>
                  <a:srgbClr val="000000"/>
                </a:solidFill>
                <a:latin typeface="HG丸ｺﾞｼｯｸM-PRO"/>
                <a:ea typeface="HG丸ｺﾞｼｯｸM-PRO"/>
              </a:rPr>
              <a:t>感染</a:t>
            </a:r>
            <a:r>
              <a:rPr lang="en-US" altLang="ja-JP" sz="2200" dirty="0">
                <a:solidFill>
                  <a:srgbClr val="000000"/>
                </a:solidFill>
                <a:latin typeface="HG丸ｺﾞｼｯｸM-PRO"/>
                <a:ea typeface="HG丸ｺﾞｼｯｸM-PRO"/>
              </a:rPr>
              <a:t>(</a:t>
            </a:r>
            <a:r>
              <a:rPr lang="ja-JP" altLang="en-US" sz="2200" dirty="0">
                <a:solidFill>
                  <a:srgbClr val="000000"/>
                </a:solidFill>
                <a:latin typeface="HG丸ｺﾞｼｯｸM-PRO"/>
                <a:ea typeface="HG丸ｺﾞｼｯｸM-PRO"/>
              </a:rPr>
              <a:t>絨毛膜羊膜炎や子宮内感染など）、</a:t>
            </a:r>
            <a:r>
              <a:rPr lang="ja-JP" altLang="en-US" sz="2200" dirty="0">
                <a:latin typeface="+mj-ea"/>
                <a:ea typeface="+mj-ea"/>
              </a:rPr>
              <a:t>常位胎盤早期剥離など</a:t>
            </a:r>
            <a:r>
              <a:rPr lang="en-US" altLang="ja-JP" sz="2200" dirty="0">
                <a:latin typeface="+mj-ea"/>
                <a:ea typeface="+mj-ea"/>
              </a:rPr>
              <a:t>2</a:t>
            </a:r>
            <a:r>
              <a:rPr lang="ja-JP" altLang="en-US" sz="2200" dirty="0">
                <a:latin typeface="+mj-ea"/>
                <a:ea typeface="+mj-ea"/>
              </a:rPr>
              <a:t>～</a:t>
            </a:r>
            <a:r>
              <a:rPr lang="en-US" altLang="ja-JP" sz="2200" dirty="0">
                <a:latin typeface="+mj-ea"/>
                <a:ea typeface="+mj-ea"/>
              </a:rPr>
              <a:t>4</a:t>
            </a:r>
            <a:r>
              <a:rPr lang="ja-JP" altLang="en-US" sz="2200" dirty="0" err="1">
                <a:latin typeface="+mj-ea"/>
                <a:ea typeface="+mj-ea"/>
              </a:rPr>
              <a:t>つの</a:t>
            </a:r>
            <a:r>
              <a:rPr lang="ja-JP" altLang="en-US" sz="2200" dirty="0">
                <a:latin typeface="+mj-ea"/>
                <a:ea typeface="+mj-ea"/>
              </a:rPr>
              <a:t>原因が関与していた。</a:t>
            </a:r>
            <a:endParaRPr lang="en-US" altLang="ja-JP" sz="2200" dirty="0">
              <a:latin typeface="+mj-ea"/>
              <a:ea typeface="+mj-ea"/>
            </a:endParaRPr>
          </a:p>
          <a:p>
            <a:pPr eaLnBrk="1" hangingPunct="1">
              <a:lnSpc>
                <a:spcPct val="130000"/>
              </a:lnSpc>
              <a:spcBef>
                <a:spcPct val="0"/>
              </a:spcBef>
              <a:buFontTx/>
              <a:buNone/>
              <a:defRPr/>
            </a:pPr>
            <a:endParaRPr lang="ja-JP" altLang="en-US" sz="2200" dirty="0">
              <a:latin typeface="+mj-ea"/>
              <a:ea typeface="+mj-ea"/>
            </a:endParaRPr>
          </a:p>
          <a:p>
            <a:pPr eaLnBrk="1" hangingPunct="1">
              <a:lnSpc>
                <a:spcPct val="130000"/>
              </a:lnSpc>
              <a:spcBef>
                <a:spcPct val="0"/>
              </a:spcBef>
              <a:buFontTx/>
              <a:buNone/>
              <a:defRPr/>
            </a:pPr>
            <a:r>
              <a:rPr lang="ja-JP" altLang="en-US" sz="2200" dirty="0">
                <a:latin typeface="+mj-ea"/>
                <a:ea typeface="+mj-ea"/>
              </a:rPr>
              <a:t>○原因が明らかではないまたは特定困難の事例が</a:t>
            </a:r>
            <a:r>
              <a:rPr lang="en-US" altLang="ja-JP" sz="2200" dirty="0">
                <a:latin typeface="+mj-ea"/>
                <a:ea typeface="+mj-ea"/>
              </a:rPr>
              <a:t>432</a:t>
            </a:r>
            <a:r>
              <a:rPr lang="ja-JP" altLang="en-US" sz="2200" dirty="0">
                <a:latin typeface="+mj-ea"/>
                <a:ea typeface="+mj-ea"/>
              </a:rPr>
              <a:t>件</a:t>
            </a:r>
            <a:r>
              <a:rPr lang="ja-JP" altLang="en-US" sz="2200" dirty="0">
                <a:latin typeface="HG丸ｺﾞｼｯｸM-PRO" panose="020F0600000000000000" pitchFamily="50" charset="-128"/>
                <a:ea typeface="HG丸ｺﾞｼｯｸM-PRO" panose="020F0600000000000000" pitchFamily="50" charset="-128"/>
              </a:rPr>
              <a:t>あり、これらは原因分析において原因を特定することができなかった。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24</a:t>
            </a:fld>
            <a:endParaRPr lang="en-US"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30926" y="342975"/>
            <a:ext cx="8041760" cy="650725"/>
          </a:xfrm>
        </p:spPr>
        <p:txBody>
          <a:bodyPr/>
          <a:lstStyle/>
          <a:p>
            <a:pPr eaLnBrk="1" hangingPunct="1"/>
            <a:r>
              <a:rPr lang="ja-JP" altLang="en-US" dirty="0"/>
              <a:t>脳性麻痺発症の主たる原因について③</a:t>
            </a:r>
          </a:p>
        </p:txBody>
      </p:sp>
      <p:sp>
        <p:nvSpPr>
          <p:cNvPr id="35844" name="AutoShape 821"/>
          <p:cNvSpPr>
            <a:spLocks noChangeArrowheads="1"/>
          </p:cNvSpPr>
          <p:nvPr/>
        </p:nvSpPr>
        <p:spPr bwMode="auto">
          <a:xfrm>
            <a:off x="270668" y="1125538"/>
            <a:ext cx="9290050" cy="5616624"/>
          </a:xfrm>
          <a:prstGeom prst="roundRect">
            <a:avLst>
              <a:gd name="adj" fmla="val 5333"/>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dirty="0">
              <a:ea typeface="HG丸ｺﾞｼｯｸM-PRO" panose="020F0600000000000000" pitchFamily="50" charset="-128"/>
            </a:endParaRPr>
          </a:p>
        </p:txBody>
      </p:sp>
      <p:sp>
        <p:nvSpPr>
          <p:cNvPr id="7"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25</a:t>
            </a:fld>
            <a:endParaRPr lang="en-US" altLang="ja-JP" dirty="0"/>
          </a:p>
        </p:txBody>
      </p:sp>
      <p:pic>
        <p:nvPicPr>
          <p:cNvPr id="9" name="図 8">
            <a:extLst>
              <a:ext uri="{FF2B5EF4-FFF2-40B4-BE49-F238E27FC236}">
                <a16:creationId xmlns:a16="http://schemas.microsoft.com/office/drawing/2014/main" id="{5751D66D-C921-4C57-A57B-1A2DDDB51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480" y="1247800"/>
            <a:ext cx="7210425" cy="5372100"/>
          </a:xfrm>
          <a:prstGeom prst="rect">
            <a:avLst/>
          </a:prstGeom>
          <a:solidFill>
            <a:schemeClr val="lt1"/>
          </a:solidFill>
        </p:spPr>
      </p:pic>
    </p:spTree>
    <p:extLst>
      <p:ext uri="{BB962C8B-B14F-4D97-AF65-F5344CB8AC3E}">
        <p14:creationId xmlns:p14="http://schemas.microsoft.com/office/powerpoint/2010/main" val="185136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30927" y="342975"/>
            <a:ext cx="8041759" cy="650725"/>
          </a:xfrm>
        </p:spPr>
        <p:txBody>
          <a:bodyPr/>
          <a:lstStyle/>
          <a:p>
            <a:pPr eaLnBrk="1" hangingPunct="1"/>
            <a:r>
              <a:rPr lang="ja-JP" altLang="en-US" dirty="0"/>
              <a:t>脳性麻痺発症の主たる原因について④</a:t>
            </a:r>
          </a:p>
        </p:txBody>
      </p:sp>
      <p:sp>
        <p:nvSpPr>
          <p:cNvPr id="36868" name="AutoShape 6"/>
          <p:cNvSpPr>
            <a:spLocks noChangeArrowheads="1"/>
          </p:cNvSpPr>
          <p:nvPr/>
        </p:nvSpPr>
        <p:spPr bwMode="auto">
          <a:xfrm>
            <a:off x="415702" y="1307654"/>
            <a:ext cx="8972550" cy="3274268"/>
          </a:xfrm>
          <a:prstGeom prst="roundRect">
            <a:avLst>
              <a:gd name="adj" fmla="val 9208"/>
            </a:avLst>
          </a:prstGeom>
          <a:gradFill rotWithShape="1">
            <a:gsLst>
              <a:gs pos="0">
                <a:srgbClr val="CCFFFF"/>
              </a:gs>
              <a:gs pos="50000">
                <a:srgbClr val="FFFFFF"/>
              </a:gs>
              <a:gs pos="100000">
                <a:srgbClr val="CCFFFF"/>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0"/>
              </a:spcBef>
              <a:buFontTx/>
              <a:buNone/>
            </a:pPr>
            <a:r>
              <a:rPr lang="ja-JP" altLang="en-US" sz="2200" dirty="0">
                <a:ea typeface="HG丸ｺﾞｼｯｸM-PRO" panose="020F0600000000000000" pitchFamily="50" charset="-128"/>
              </a:rPr>
              <a:t>○常位胎盤早期剥離や臍帯脱出などが診断され、直ちに児の娩出を試みても、重度の低酸素状態を改善できない事例もあった。</a:t>
            </a:r>
          </a:p>
          <a:p>
            <a:pPr eaLnBrk="1" hangingPunct="1">
              <a:lnSpc>
                <a:spcPct val="110000"/>
              </a:lnSpc>
              <a:spcBef>
                <a:spcPct val="0"/>
              </a:spcBef>
              <a:buFontTx/>
              <a:buNone/>
            </a:pPr>
            <a:endParaRPr lang="ja-JP" altLang="en-US" sz="2200" dirty="0">
              <a:ea typeface="HG丸ｺﾞｼｯｸM-PRO" panose="020F0600000000000000" pitchFamily="50" charset="-128"/>
            </a:endParaRPr>
          </a:p>
          <a:p>
            <a:pPr eaLnBrk="1" hangingPunct="1">
              <a:lnSpc>
                <a:spcPct val="110000"/>
              </a:lnSpc>
              <a:spcBef>
                <a:spcPct val="0"/>
              </a:spcBef>
              <a:buFontTx/>
              <a:buNone/>
            </a:pPr>
            <a:r>
              <a:rPr lang="ja-JP" altLang="en-US" sz="2200" dirty="0">
                <a:ea typeface="HG丸ｺﾞｼｯｸM-PRO" panose="020F0600000000000000" pitchFamily="50" charset="-128"/>
              </a:rPr>
              <a:t>○常位胎盤早期剥離や臍帯脱出以外の臍帯因子、臍帯脱出、感染、子宮破裂等について、早期発見や危険因子の適切な管理、分娩中の胎児管理などといった視点から再発防止策を考察することも、今後の重要な課題であ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26</a:t>
            </a:fld>
            <a:endParaRPr lang="en-US" altLang="ja-JP"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テーマに沿った分析</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27</a:t>
            </a:fld>
            <a:endParaRPr lang="en-US" altLang="ja-JP"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a:t>テーマに沿った分析について</a:t>
            </a:r>
          </a:p>
        </p:txBody>
      </p:sp>
      <p:sp>
        <p:nvSpPr>
          <p:cNvPr id="38916" name="AutoShape 3"/>
          <p:cNvSpPr>
            <a:spLocks noChangeArrowheads="1"/>
          </p:cNvSpPr>
          <p:nvPr/>
        </p:nvSpPr>
        <p:spPr bwMode="auto">
          <a:xfrm>
            <a:off x="249238" y="1292225"/>
            <a:ext cx="9407525" cy="50863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b="1" dirty="0">
                <a:latin typeface="HG丸ｺﾞｼｯｸM-PRO" panose="020F0600000000000000" pitchFamily="50" charset="-128"/>
                <a:ea typeface="HG丸ｺﾞｼｯｸM-PRO" panose="020F0600000000000000" pitchFamily="50" charset="-128"/>
              </a:rPr>
              <a:t>「基本的な考え方」</a:t>
            </a:r>
          </a:p>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○集積された事例から見えてきた知見などを中心に、深く分析することが必要な事項について、テーマを選定し分析を行うことで再発防止策等を取りまとめるものである。</a:t>
            </a:r>
          </a:p>
          <a:p>
            <a:pPr eaLnBrk="1" hangingPunct="1">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○脳性麻痺の再発防止が可能と考えられるものについては、それをテーマとして選定する。</a:t>
            </a:r>
          </a:p>
          <a:p>
            <a:pPr eaLnBrk="1" hangingPunct="1">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○直接脳性麻痺の再発防止につながらないものであっても、産科医療の質の向上を図る上で重要なものについてはテーマとして選定する。</a:t>
            </a:r>
          </a:p>
          <a:p>
            <a:pPr eaLnBrk="1" hangingPunct="1">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○テーマは、一般性・普遍性、発生頻度、妊産婦・児への影響、防止可能性、教訓性等の観点から選定する。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28</a:t>
            </a:fld>
            <a:endParaRPr lang="en-US" altLang="ja-JP"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239716" y="256916"/>
            <a:ext cx="5310553" cy="847725"/>
          </a:xfrm>
          <a:prstGeom prst="rect">
            <a:avLst/>
          </a:prstGeom>
        </p:spPr>
        <p:txBody>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eaLnBrk="1" hangingPunct="1">
              <a:defRPr/>
            </a:pPr>
            <a:r>
              <a:rPr kumimoji="0" lang="ja-JP" altLang="en-US" sz="3200" dirty="0">
                <a:solidFill>
                  <a:schemeClr val="tx1"/>
                </a:solidFill>
              </a:rPr>
              <a:t>産科医療補償制度の見直し</a:t>
            </a:r>
          </a:p>
        </p:txBody>
      </p:sp>
      <p:sp>
        <p:nvSpPr>
          <p:cNvPr id="4" name="AutoShape 2"/>
          <p:cNvSpPr>
            <a:spLocks noChangeArrowheads="1"/>
          </p:cNvSpPr>
          <p:nvPr/>
        </p:nvSpPr>
        <p:spPr bwMode="auto">
          <a:xfrm>
            <a:off x="571500" y="1350526"/>
            <a:ext cx="8666163" cy="1333500"/>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r>
              <a:rPr lang="ja-JP" altLang="en-US" sz="2800" dirty="0">
                <a:solidFill>
                  <a:schemeClr val="tx2"/>
                </a:solidFill>
              </a:rPr>
              <a:t>産科医療提供体制の確保を早急に図るために、</a:t>
            </a:r>
            <a:r>
              <a:rPr lang="ja-JP" altLang="en-US" sz="2800" dirty="0">
                <a:solidFill>
                  <a:srgbClr val="FF0066"/>
                </a:solidFill>
              </a:rPr>
              <a:t>民間保険</a:t>
            </a:r>
            <a:r>
              <a:rPr lang="ja-JP" altLang="en-US" sz="2800" dirty="0">
                <a:solidFill>
                  <a:schemeClr val="tx2"/>
                </a:solidFill>
              </a:rPr>
              <a:t>を活用し、限られたデータを元に早期に創設</a:t>
            </a:r>
          </a:p>
        </p:txBody>
      </p:sp>
      <p:sp>
        <p:nvSpPr>
          <p:cNvPr id="10" name="AutoShape 13"/>
          <p:cNvSpPr>
            <a:spLocks noChangeArrowheads="1"/>
          </p:cNvSpPr>
          <p:nvPr/>
        </p:nvSpPr>
        <p:spPr bwMode="auto">
          <a:xfrm rot="5400000">
            <a:off x="4504817" y="3544115"/>
            <a:ext cx="503634" cy="2940051"/>
          </a:xfrm>
          <a:prstGeom prst="rightArrow">
            <a:avLst>
              <a:gd name="adj1" fmla="val 47062"/>
              <a:gd name="adj2" fmla="val 69167"/>
            </a:avLst>
          </a:prstGeom>
          <a:solidFill>
            <a:srgbClr val="3333FF"/>
          </a:solidFill>
          <a:ln w="9525">
            <a:noFill/>
            <a:miter lim="800000"/>
            <a:headEnd/>
            <a:tailEnd/>
          </a:ln>
        </p:spPr>
        <p:txBody>
          <a:bodyPr wrap="none" anchor="ctr"/>
          <a:lstStyle/>
          <a:p>
            <a:pPr>
              <a:lnSpc>
                <a:spcPct val="150000"/>
              </a:lnSpc>
              <a:spcBef>
                <a:spcPct val="20000"/>
              </a:spcBef>
            </a:pPr>
            <a:endParaRPr lang="ja-JP" altLang="en-US"/>
          </a:p>
        </p:txBody>
      </p:sp>
      <p:sp>
        <p:nvSpPr>
          <p:cNvPr id="12" name="AutoShape 13"/>
          <p:cNvSpPr>
            <a:spLocks noChangeArrowheads="1"/>
          </p:cNvSpPr>
          <p:nvPr/>
        </p:nvSpPr>
        <p:spPr bwMode="auto">
          <a:xfrm rot="5400000">
            <a:off x="4517760" y="1526669"/>
            <a:ext cx="477749" cy="2940051"/>
          </a:xfrm>
          <a:prstGeom prst="rightArrow">
            <a:avLst>
              <a:gd name="adj1" fmla="val 47062"/>
              <a:gd name="adj2" fmla="val 69167"/>
            </a:avLst>
          </a:prstGeom>
          <a:solidFill>
            <a:srgbClr val="3333FF"/>
          </a:solidFill>
          <a:ln w="9525">
            <a:noFill/>
            <a:miter lim="800000"/>
            <a:headEnd/>
            <a:tailEnd/>
          </a:ln>
        </p:spPr>
        <p:txBody>
          <a:bodyPr wrap="none" anchor="ctr"/>
          <a:lstStyle/>
          <a:p>
            <a:pPr>
              <a:lnSpc>
                <a:spcPct val="150000"/>
              </a:lnSpc>
              <a:spcBef>
                <a:spcPct val="20000"/>
              </a:spcBef>
            </a:pPr>
            <a:endParaRPr lang="ja-JP" altLang="en-US"/>
          </a:p>
        </p:txBody>
      </p:sp>
      <p:sp>
        <p:nvSpPr>
          <p:cNvPr id="13" name="AutoShape 2"/>
          <p:cNvSpPr>
            <a:spLocks noChangeArrowheads="1"/>
          </p:cNvSpPr>
          <p:nvPr/>
        </p:nvSpPr>
        <p:spPr bwMode="auto">
          <a:xfrm>
            <a:off x="571500" y="3332196"/>
            <a:ext cx="8666163" cy="1333500"/>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r>
              <a:rPr lang="ja-JP" altLang="en-US" sz="2800" dirty="0">
                <a:solidFill>
                  <a:schemeClr val="tx2"/>
                </a:solidFill>
              </a:rPr>
              <a:t>限られたデータを元に設計されたため、「遅くとも</a:t>
            </a:r>
            <a:r>
              <a:rPr lang="ja-JP" altLang="en-US" sz="2800" dirty="0">
                <a:solidFill>
                  <a:srgbClr val="FF0000"/>
                </a:solidFill>
              </a:rPr>
              <a:t>５年後</a:t>
            </a:r>
            <a:r>
              <a:rPr lang="ja-JP" altLang="en-US" sz="2800" dirty="0">
                <a:solidFill>
                  <a:schemeClr val="tx2"/>
                </a:solidFill>
              </a:rPr>
              <a:t>を目処に、本制度の内容について検証し適宜必要な見直しを行う」こととされていた。</a:t>
            </a:r>
          </a:p>
        </p:txBody>
      </p:sp>
      <p:sp>
        <p:nvSpPr>
          <p:cNvPr id="14" name="AutoShape 2"/>
          <p:cNvSpPr>
            <a:spLocks noChangeArrowheads="1"/>
          </p:cNvSpPr>
          <p:nvPr/>
        </p:nvSpPr>
        <p:spPr bwMode="auto">
          <a:xfrm>
            <a:off x="571500" y="5362585"/>
            <a:ext cx="8666163" cy="989191"/>
          </a:xfrm>
          <a:prstGeom prst="roundRect">
            <a:avLst>
              <a:gd name="adj" fmla="val 16667"/>
            </a:avLst>
          </a:prstGeom>
          <a:solidFill>
            <a:srgbClr val="FFFFE1"/>
          </a:solidFill>
          <a:ln w="9525">
            <a:solidFill>
              <a:schemeClr val="tx1"/>
            </a:solidFill>
            <a:round/>
            <a:headEnd/>
            <a:tailEnd/>
          </a:ln>
          <a:effectLst>
            <a:outerShdw blurRad="50800" dist="50800" dir="2160000" algn="ctr" rotWithShape="0">
              <a:schemeClr val="tx2">
                <a:lumMod val="50000"/>
                <a:lumOff val="50000"/>
              </a:schemeClr>
            </a:outerShdw>
          </a:effectLst>
        </p:spPr>
        <p:txBody>
          <a:bodyPr lIns="95793" tIns="47896" rIns="95793" bIns="47896" anchor="ctr"/>
          <a:lstStyle/>
          <a:p>
            <a:pPr defTabSz="957263" eaLnBrk="0" hangingPunct="0"/>
            <a:endParaRPr lang="ja-JP" altLang="en-US" sz="2800" dirty="0">
              <a:solidFill>
                <a:schemeClr val="tx2"/>
              </a:solidFill>
            </a:endParaRPr>
          </a:p>
        </p:txBody>
      </p:sp>
      <p:sp>
        <p:nvSpPr>
          <p:cNvPr id="9" name="AutoShape 6"/>
          <p:cNvSpPr>
            <a:spLocks noChangeArrowheads="1"/>
          </p:cNvSpPr>
          <p:nvPr/>
        </p:nvSpPr>
        <p:spPr bwMode="auto">
          <a:xfrm>
            <a:off x="1316465" y="5578430"/>
            <a:ext cx="7299325" cy="560265"/>
          </a:xfrm>
          <a:prstGeom prst="roundRect">
            <a:avLst>
              <a:gd name="adj" fmla="val 50000"/>
            </a:avLst>
          </a:prstGeom>
          <a:solidFill>
            <a:schemeClr val="bg1"/>
          </a:solidFill>
          <a:ln w="9525">
            <a:solidFill>
              <a:schemeClr val="tx1"/>
            </a:solidFill>
            <a:round/>
            <a:headEnd/>
            <a:tailEnd/>
          </a:ln>
          <a:effectLst/>
        </p:spPr>
        <p:txBody>
          <a:bodyPr lIns="95793" tIns="47896" rIns="95793" bIns="47896" anchor="ctr"/>
          <a:lstStyle/>
          <a:p>
            <a:pPr algn="ctr" defTabSz="957263" eaLnBrk="0" hangingPunct="0">
              <a:defRPr/>
            </a:pPr>
            <a:r>
              <a:rPr lang="ja-JP" altLang="en-US" sz="2900" b="1" dirty="0">
                <a:effectLst>
                  <a:outerShdw blurRad="38100" dist="38100" dir="2700000" algn="tl">
                    <a:srgbClr val="C0C0C0"/>
                  </a:outerShdw>
                </a:effectLst>
              </a:rPr>
              <a:t>平成２７年１月の制度改定の実施</a:t>
            </a:r>
            <a:endParaRPr lang="ja-JP" altLang="en-US" sz="2900" b="1" dirty="0">
              <a:solidFill>
                <a:schemeClr val="tx1"/>
              </a:solidFill>
              <a:effectLst>
                <a:outerShdw blurRad="38100" dist="38100" dir="2700000" algn="tl">
                  <a:srgbClr val="C0C0C0"/>
                </a:outerShdw>
              </a:effectLst>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2</a:t>
            </a:fld>
            <a:endParaRPr lang="en-US" altLang="ja-JP" dirty="0"/>
          </a:p>
        </p:txBody>
      </p:sp>
    </p:spTree>
    <p:extLst>
      <p:ext uri="{BB962C8B-B14F-4D97-AF65-F5344CB8AC3E}">
        <p14:creationId xmlns:p14="http://schemas.microsoft.com/office/powerpoint/2010/main" val="111475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5"/>
          <p:cNvGraphicFramePr>
            <a:graphicFrameLocks noGrp="1"/>
          </p:cNvGraphicFramePr>
          <p:nvPr>
            <p:ph idx="1"/>
            <p:extLst>
              <p:ext uri="{D42A27DB-BD31-4B8C-83A1-F6EECF244321}">
                <p14:modId xmlns:p14="http://schemas.microsoft.com/office/powerpoint/2010/main" val="3736061397"/>
              </p:ext>
            </p:extLst>
          </p:nvPr>
        </p:nvGraphicFramePr>
        <p:xfrm>
          <a:off x="239713" y="1270000"/>
          <a:ext cx="9142412" cy="5214937"/>
        </p:xfrm>
        <a:graphic>
          <a:graphicData uri="http://schemas.openxmlformats.org/drawingml/2006/table">
            <a:tbl>
              <a:tblPr firstRow="1" bandRow="1">
                <a:tableStyleId>{5940675A-B579-460E-94D1-54222C63F5DA}</a:tableStyleId>
              </a:tblPr>
              <a:tblGrid>
                <a:gridCol w="3915284">
                  <a:extLst>
                    <a:ext uri="{9D8B030D-6E8A-4147-A177-3AD203B41FA5}">
                      <a16:colId xmlns:a16="http://schemas.microsoft.com/office/drawing/2014/main" val="20000"/>
                    </a:ext>
                  </a:extLst>
                </a:gridCol>
                <a:gridCol w="5227128">
                  <a:extLst>
                    <a:ext uri="{9D8B030D-6E8A-4147-A177-3AD203B41FA5}">
                      <a16:colId xmlns:a16="http://schemas.microsoft.com/office/drawing/2014/main" val="20001"/>
                    </a:ext>
                  </a:extLst>
                </a:gridCol>
              </a:tblGrid>
              <a:tr h="413364">
                <a:tc>
                  <a:txBody>
                    <a:bodyPr/>
                    <a:lstStyle/>
                    <a:p>
                      <a:pPr algn="ctr"/>
                      <a:r>
                        <a:rPr kumimoji="1" lang="ja-JP" altLang="en-US" sz="2000" dirty="0">
                          <a:latin typeface="+mj-ea"/>
                          <a:ea typeface="+mj-ea"/>
                        </a:rPr>
                        <a:t>項立て</a:t>
                      </a:r>
                    </a:p>
                  </a:txBody>
                  <a:tcPr marL="91442" marR="91442" marT="45713" marB="45713">
                    <a:solidFill>
                      <a:schemeClr val="accent1"/>
                    </a:solidFill>
                  </a:tcPr>
                </a:tc>
                <a:tc>
                  <a:txBody>
                    <a:bodyPr/>
                    <a:lstStyle/>
                    <a:p>
                      <a:pPr algn="ctr"/>
                      <a:r>
                        <a:rPr kumimoji="1" lang="ja-JP" altLang="en-US" sz="2000" dirty="0">
                          <a:latin typeface="+mj-ea"/>
                          <a:ea typeface="+mj-ea"/>
                        </a:rPr>
                        <a:t>記載する内容</a:t>
                      </a:r>
                    </a:p>
                  </a:txBody>
                  <a:tcPr marL="91442" marR="91442" marT="45713" marB="45713">
                    <a:solidFill>
                      <a:schemeClr val="accent1"/>
                    </a:solidFill>
                  </a:tcPr>
                </a:tc>
                <a:extLst>
                  <a:ext uri="{0D108BD9-81ED-4DB2-BD59-A6C34878D82A}">
                    <a16:rowId xmlns:a16="http://schemas.microsoft.com/office/drawing/2014/main" val="10000"/>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u="none" strike="noStrike" cap="none" normalizeH="0" baseline="0" dirty="0">
                          <a:ln>
                            <a:noFill/>
                          </a:ln>
                          <a:effectLst/>
                          <a:latin typeface="+mj-ea"/>
                          <a:ea typeface="+mj-ea"/>
                        </a:rPr>
                        <a:t>1.</a:t>
                      </a:r>
                      <a:r>
                        <a:rPr kumimoji="1" lang="ja-JP" altLang="en-US" sz="2000" u="none" strike="noStrike" cap="none" normalizeH="0" baseline="0" dirty="0">
                          <a:ln>
                            <a:noFill/>
                          </a:ln>
                          <a:effectLst/>
                          <a:latin typeface="+mj-ea"/>
                          <a:ea typeface="+mj-ea"/>
                        </a:rPr>
                        <a:t>はじめに</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r>
                        <a:rPr kumimoji="1" lang="ja-JP" altLang="en-US" sz="2000" u="none" strike="noStrike" cap="none" normalizeH="0" baseline="0" dirty="0">
                          <a:ln>
                            <a:noFill/>
                          </a:ln>
                          <a:effectLst/>
                          <a:latin typeface="+mj-ea"/>
                          <a:ea typeface="+mj-ea"/>
                        </a:rPr>
                        <a:t>テーマに関する概説およびテーマとして取り上げた目的やねらい等について記載する。</a:t>
                      </a:r>
                      <a:endParaRPr kumimoji="1" lang="ja-JP" altLang="en-US" sz="2000" dirty="0">
                        <a:latin typeface="+mj-ea"/>
                        <a:ea typeface="+mj-ea"/>
                      </a:endParaRPr>
                    </a:p>
                  </a:txBody>
                  <a:tcPr marL="91442" marR="91442" marT="45713" marB="45713"/>
                </a:tc>
                <a:extLst>
                  <a:ext uri="{0D108BD9-81ED-4DB2-BD59-A6C34878D82A}">
                    <a16:rowId xmlns:a16="http://schemas.microsoft.com/office/drawing/2014/main" val="10001"/>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２</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分析対象事例の概況</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分析対象事例の背景や分類等について、数量的に示す。</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tc>
                <a:extLst>
                  <a:ext uri="{0D108BD9-81ED-4DB2-BD59-A6C34878D82A}">
                    <a16:rowId xmlns:a16="http://schemas.microsoft.com/office/drawing/2014/main" val="10002"/>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３</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原因分析報告書の取りまとめ</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原因分析報告書の記載内容を取りまとめる。</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extLst>
                  <a:ext uri="{0D108BD9-81ED-4DB2-BD59-A6C34878D82A}">
                    <a16:rowId xmlns:a16="http://schemas.microsoft.com/office/drawing/2014/main" val="10003"/>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４</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テーマに関する現況</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文献等を参考にテーマに関する現況を取りまとめる。</a:t>
                      </a:r>
                      <a:endParaRPr kumimoji="1" lang="ja-JP" altLang="en-US" sz="2000" b="0" i="0" u="none" strike="noStrike" cap="none" normalizeH="0" baseline="0" dirty="0">
                        <a:ln>
                          <a:noFill/>
                        </a:ln>
                        <a:solidFill>
                          <a:schemeClr val="tx1"/>
                        </a:solidFill>
                        <a:effectLst/>
                        <a:latin typeface="+mj-ea"/>
                        <a:ea typeface="+mj-ea"/>
                      </a:endParaRPr>
                    </a:p>
                  </a:txBody>
                  <a:tcPr marL="91442" marR="91442" marT="45713" marB="45713"/>
                </a:tc>
                <a:extLst>
                  <a:ext uri="{0D108BD9-81ED-4DB2-BD59-A6C34878D82A}">
                    <a16:rowId xmlns:a16="http://schemas.microsoft.com/office/drawing/2014/main" val="10004"/>
                  </a:ext>
                </a:extLst>
              </a:tr>
              <a:tr h="187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mj-ea"/>
                          <a:ea typeface="+mj-ea"/>
                        </a:rPr>
                        <a:t>５</a:t>
                      </a:r>
                      <a:r>
                        <a:rPr kumimoji="1" lang="en-US" altLang="ja-JP" sz="2000" u="none" strike="noStrike" cap="none" normalizeH="0" baseline="0" dirty="0">
                          <a:ln>
                            <a:noFill/>
                          </a:ln>
                          <a:effectLst/>
                          <a:latin typeface="+mj-ea"/>
                          <a:ea typeface="+mj-ea"/>
                        </a:rPr>
                        <a:t>.</a:t>
                      </a:r>
                      <a:r>
                        <a:rPr kumimoji="1" lang="ja-JP" altLang="en-US" sz="2000" u="none" strike="noStrike" cap="none" normalizeH="0" baseline="0" dirty="0">
                          <a:ln>
                            <a:noFill/>
                          </a:ln>
                          <a:effectLst/>
                          <a:latin typeface="+mj-ea"/>
                          <a:ea typeface="+mj-ea"/>
                        </a:rPr>
                        <a:t>再発防止および産科医療の　質の向上に向けて</a:t>
                      </a:r>
                      <a:endParaRPr kumimoji="1" lang="ja-JP" altLang="en-US" sz="2000" b="1" i="0" u="none" strike="noStrike" cap="none" normalizeH="0" baseline="0" dirty="0">
                        <a:ln>
                          <a:noFill/>
                        </a:ln>
                        <a:solidFill>
                          <a:schemeClr val="tx1"/>
                        </a:solidFill>
                        <a:effectLst/>
                        <a:latin typeface="+mj-ea"/>
                        <a:ea typeface="+mj-ea"/>
                      </a:endParaRPr>
                    </a:p>
                  </a:txBody>
                  <a:tcPr marL="91442" marR="91442" marT="45713" marB="45713" anchor="ctr">
                    <a:solidFill>
                      <a:schemeClr val="accent1"/>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再発防止委員会からの提言・要望を取りまとめている。</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　</a:t>
                      </a:r>
                      <a:r>
                        <a:rPr kumimoji="1" lang="en-US" altLang="ja-JP" sz="2000" u="none" strike="noStrike" cap="none" normalizeH="0" baseline="0" dirty="0">
                          <a:ln>
                            <a:noFill/>
                          </a:ln>
                          <a:effectLst/>
                          <a:latin typeface="+mj-ea"/>
                          <a:ea typeface="+mj-ea"/>
                        </a:rPr>
                        <a:t>1)</a:t>
                      </a:r>
                      <a:r>
                        <a:rPr kumimoji="1" lang="ja-JP" altLang="en-US" sz="2000" u="none" strike="noStrike" cap="none" normalizeH="0" baseline="0" dirty="0">
                          <a:ln>
                            <a:noFill/>
                          </a:ln>
                          <a:effectLst/>
                          <a:latin typeface="+mj-ea"/>
                          <a:ea typeface="+mj-ea"/>
                        </a:rPr>
                        <a:t>産科医療関係者に対する提言</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　</a:t>
                      </a:r>
                      <a:r>
                        <a:rPr kumimoji="1" lang="en-US" altLang="ja-JP" sz="2000" u="none" strike="noStrike" cap="none" normalizeH="0" baseline="0" dirty="0">
                          <a:ln>
                            <a:noFill/>
                          </a:ln>
                          <a:effectLst/>
                          <a:latin typeface="+mj-ea"/>
                          <a:ea typeface="+mj-ea"/>
                        </a:rPr>
                        <a:t>2)</a:t>
                      </a:r>
                      <a:r>
                        <a:rPr kumimoji="1" lang="ja-JP" altLang="en-US" sz="2000" u="none" strike="noStrike" cap="none" normalizeH="0" baseline="0" dirty="0">
                          <a:ln>
                            <a:noFill/>
                          </a:ln>
                          <a:effectLst/>
                          <a:latin typeface="+mj-ea"/>
                          <a:ea typeface="+mj-ea"/>
                        </a:rPr>
                        <a:t>学会・職能団体に対する要望</a:t>
                      </a:r>
                    </a:p>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effectLst/>
                          <a:latin typeface="+mj-ea"/>
                          <a:ea typeface="+mj-ea"/>
                        </a:rPr>
                        <a:t>　</a:t>
                      </a:r>
                      <a:r>
                        <a:rPr kumimoji="1" lang="en-US" altLang="ja-JP" sz="2000" u="none" strike="noStrike" cap="none" normalizeH="0" baseline="0" dirty="0">
                          <a:ln>
                            <a:noFill/>
                          </a:ln>
                          <a:effectLst/>
                          <a:latin typeface="+mj-ea"/>
                          <a:ea typeface="+mj-ea"/>
                        </a:rPr>
                        <a:t>3)</a:t>
                      </a:r>
                      <a:r>
                        <a:rPr kumimoji="1" lang="ja-JP" altLang="en-US" sz="2000" u="none" strike="noStrike" cap="none" normalizeH="0" baseline="0" dirty="0">
                          <a:ln>
                            <a:noFill/>
                          </a:ln>
                          <a:effectLst/>
                          <a:latin typeface="+mj-ea"/>
                          <a:ea typeface="+mj-ea"/>
                        </a:rPr>
                        <a:t>国・地方自治体に対する要望</a:t>
                      </a:r>
                      <a:endParaRPr kumimoji="1" lang="ja-JP" altLang="en-US" sz="2000" b="1" i="0" u="none" strike="noStrike" cap="none" normalizeH="0" baseline="0" dirty="0">
                        <a:ln>
                          <a:noFill/>
                        </a:ln>
                        <a:solidFill>
                          <a:schemeClr val="tx1"/>
                        </a:solidFill>
                        <a:effectLst/>
                        <a:latin typeface="+mj-ea"/>
                        <a:ea typeface="+mj-ea"/>
                      </a:endParaRPr>
                    </a:p>
                  </a:txBody>
                  <a:tcPr marL="91442" marR="91442" marT="45713" marB="45713">
                    <a:solidFill>
                      <a:schemeClr val="accent1"/>
                    </a:solidFill>
                  </a:tcPr>
                </a:tc>
                <a:extLst>
                  <a:ext uri="{0D108BD9-81ED-4DB2-BD59-A6C34878D82A}">
                    <a16:rowId xmlns:a16="http://schemas.microsoft.com/office/drawing/2014/main" val="10005"/>
                  </a:ext>
                </a:extLst>
              </a:tr>
            </a:tbl>
          </a:graphicData>
        </a:graphic>
      </p:graphicFrame>
      <p:sp>
        <p:nvSpPr>
          <p:cNvPr id="39962" name="タイトル 1"/>
          <p:cNvSpPr>
            <a:spLocks noGrp="1"/>
          </p:cNvSpPr>
          <p:nvPr>
            <p:ph type="title"/>
          </p:nvPr>
        </p:nvSpPr>
        <p:spPr>
          <a:xfrm>
            <a:off x="119063" y="49213"/>
            <a:ext cx="8913812" cy="1143000"/>
          </a:xfrm>
        </p:spPr>
        <p:txBody>
          <a:bodyPr/>
          <a:lstStyle/>
          <a:p>
            <a:r>
              <a:rPr lang="ja-JP" altLang="en-US"/>
              <a:t>テーマに沿った分析の構成</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29</a:t>
            </a:fld>
            <a:endParaRPr lang="en-US" altLang="ja-JP"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28838" y="328613"/>
            <a:ext cx="5676900" cy="644525"/>
          </a:xfrm>
        </p:spPr>
        <p:txBody>
          <a:bodyPr/>
          <a:lstStyle/>
          <a:p>
            <a:pPr eaLnBrk="1" hangingPunct="1"/>
            <a:r>
              <a:rPr lang="ja-JP" altLang="en-US"/>
              <a:t>テーマに沿った分析の視点</a:t>
            </a:r>
          </a:p>
        </p:txBody>
      </p:sp>
      <p:sp>
        <p:nvSpPr>
          <p:cNvPr id="40964" name="AutoShape 4"/>
          <p:cNvSpPr>
            <a:spLocks noChangeArrowheads="1"/>
          </p:cNvSpPr>
          <p:nvPr/>
        </p:nvSpPr>
        <p:spPr bwMode="auto">
          <a:xfrm>
            <a:off x="466725" y="1349375"/>
            <a:ext cx="8972550" cy="1303338"/>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a:latin typeface="HG丸ｺﾞｼｯｸM-PRO" panose="020F0600000000000000" pitchFamily="50" charset="-128"/>
                <a:ea typeface="HG丸ｺﾞｼｯｸM-PRO" panose="020F0600000000000000" pitchFamily="50" charset="-128"/>
              </a:rPr>
              <a:t>①集積された事例を通して分析を行う視点</a:t>
            </a:r>
          </a:p>
          <a:p>
            <a:pPr eaLnBrk="1" hangingPunct="1">
              <a:buFontTx/>
              <a:buNone/>
            </a:pPr>
            <a:r>
              <a:rPr lang="ja-JP" altLang="en-US" sz="1800">
                <a:latin typeface="HG丸ｺﾞｼｯｸM-PRO" panose="020F0600000000000000" pitchFamily="50" charset="-128"/>
                <a:ea typeface="HG丸ｺﾞｼｯｸM-PRO" panose="020F0600000000000000" pitchFamily="50" charset="-128"/>
              </a:rPr>
              <a:t>個々の事例について分析された原因分析報告書では明らかにならなかった知見を、集積された事例を通して分析を行うことで明らかにする。また、診療行為に関すること以外にも、様々な角度から分析して共通的な因子を明らかにする。</a:t>
            </a:r>
          </a:p>
        </p:txBody>
      </p:sp>
      <p:sp>
        <p:nvSpPr>
          <p:cNvPr id="40965" name="AutoShape 7"/>
          <p:cNvSpPr>
            <a:spLocks noChangeArrowheads="1"/>
          </p:cNvSpPr>
          <p:nvPr/>
        </p:nvSpPr>
        <p:spPr bwMode="auto">
          <a:xfrm>
            <a:off x="466725" y="2735263"/>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ja-JP" altLang="en-US" sz="1800" b="1">
                <a:latin typeface="HG丸ｺﾞｼｯｸM-PRO" panose="020F0600000000000000" pitchFamily="50" charset="-128"/>
                <a:ea typeface="HG丸ｺﾞｼｯｸM-PRO" panose="020F0600000000000000" pitchFamily="50" charset="-128"/>
              </a:rPr>
              <a:t>②実施可能な視点</a:t>
            </a:r>
          </a:p>
          <a:p>
            <a:pPr eaLnBrk="1" hangingPunct="1">
              <a:lnSpc>
                <a:spcPct val="90000"/>
              </a:lnSpc>
              <a:buFontTx/>
              <a:buNone/>
            </a:pPr>
            <a:r>
              <a:rPr lang="ja-JP" altLang="en-US" sz="1800">
                <a:latin typeface="HG丸ｺﾞｼｯｸM-PRO" panose="020F0600000000000000" pitchFamily="50" charset="-128"/>
                <a:ea typeface="HG丸ｺﾞｼｯｸM-PRO" panose="020F0600000000000000" pitchFamily="50" charset="-128"/>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6725" y="3890963"/>
            <a:ext cx="8972550" cy="1303337"/>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1800" b="1">
                <a:latin typeface="HG丸ｺﾞｼｯｸM-PRO" panose="020F0600000000000000" pitchFamily="50" charset="-128"/>
                <a:ea typeface="HG丸ｺﾞｼｯｸM-PRO" panose="020F0600000000000000" pitchFamily="50" charset="-128"/>
              </a:rPr>
              <a:t>③積極的に取り組まれる視点</a:t>
            </a: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多くの産科医療関係者が、提供された再発防止に関する情報を積極的に活用して、再発防止に取り組むことが重要である。したがって、「明日、自分たちに分娩機関でも起こるかもしれない」と思えるテーマを取り上げる。</a:t>
            </a:r>
          </a:p>
        </p:txBody>
      </p:sp>
      <p:sp>
        <p:nvSpPr>
          <p:cNvPr id="40967" name="AutoShape 10"/>
          <p:cNvSpPr>
            <a:spLocks noChangeArrowheads="1"/>
          </p:cNvSpPr>
          <p:nvPr/>
        </p:nvSpPr>
        <p:spPr bwMode="auto">
          <a:xfrm>
            <a:off x="466725" y="5278438"/>
            <a:ext cx="8972550" cy="1071562"/>
          </a:xfrm>
          <a:prstGeom prst="roundRect">
            <a:avLst>
              <a:gd name="adj" fmla="val 16667"/>
            </a:avLst>
          </a:prstGeom>
          <a:gradFill rotWithShape="1">
            <a:gsLst>
              <a:gs pos="0">
                <a:srgbClr val="FFFF99"/>
              </a:gs>
              <a:gs pos="50000">
                <a:srgbClr val="FFFFFF"/>
              </a:gs>
              <a:gs pos="100000">
                <a:srgbClr val="FFFF99"/>
              </a:gs>
            </a:gsLst>
            <a:lin ang="2700000" scaled="1"/>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buFontTx/>
              <a:buNone/>
            </a:pPr>
            <a:r>
              <a:rPr lang="ja-JP" altLang="en-US" sz="1800" b="1">
                <a:ea typeface="HG丸ｺﾞｼｯｸM-PRO" panose="020F0600000000000000" pitchFamily="50" charset="-128"/>
              </a:rPr>
              <a:t>④妊産婦や病院運営者等においても活用される視点</a:t>
            </a:r>
          </a:p>
          <a:p>
            <a:pPr eaLnBrk="1" hangingPunct="1">
              <a:lnSpc>
                <a:spcPct val="110000"/>
              </a:lnSpc>
              <a:spcBef>
                <a:spcPct val="0"/>
              </a:spcBef>
              <a:buFontTx/>
              <a:buNone/>
            </a:pPr>
            <a:r>
              <a:rPr lang="ja-JP" altLang="en-US" sz="1800">
                <a:ea typeface="HG丸ｺﾞｼｯｸM-PRO" panose="020F0600000000000000" pitchFamily="50" charset="-128"/>
              </a:rPr>
              <a:t>産科医療に直接携わる者だけでなく、妊産婦や病院運営者等も認識することが重要である情報など、産科医療関係者以外にも活用されるテーマを取り上げる。</a:t>
            </a:r>
            <a:endParaRPr lang="ja-JP" altLang="en-US" sz="180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30</a:t>
            </a:fld>
            <a:endParaRPr lang="en-US" altLang="ja-JP"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46360" y="342975"/>
            <a:ext cx="4810106" cy="650725"/>
          </a:xfrm>
        </p:spPr>
        <p:txBody>
          <a:bodyPr/>
          <a:lstStyle/>
          <a:p>
            <a:pPr eaLnBrk="1" hangingPunct="1"/>
            <a:r>
              <a:rPr lang="ja-JP" altLang="en-US" dirty="0"/>
              <a:t>第７回報告書のテーマ</a:t>
            </a:r>
          </a:p>
        </p:txBody>
      </p:sp>
      <p:sp>
        <p:nvSpPr>
          <p:cNvPr id="41988" name="AutoShape 3"/>
          <p:cNvSpPr>
            <a:spLocks noChangeArrowheads="1"/>
          </p:cNvSpPr>
          <p:nvPr/>
        </p:nvSpPr>
        <p:spPr bwMode="auto">
          <a:xfrm>
            <a:off x="477838" y="2230190"/>
            <a:ext cx="8943975" cy="13906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sz="2800" b="1" dirty="0">
                <a:ea typeface="HG丸ｺﾞｼｯｸM-PRO" panose="020F0600000000000000" pitchFamily="50" charset="-128"/>
              </a:rPr>
              <a:t>①早産について</a:t>
            </a:r>
          </a:p>
        </p:txBody>
      </p:sp>
      <p:sp>
        <p:nvSpPr>
          <p:cNvPr id="41989" name="AutoShape 3"/>
          <p:cNvSpPr>
            <a:spLocks noChangeArrowheads="1"/>
          </p:cNvSpPr>
          <p:nvPr/>
        </p:nvSpPr>
        <p:spPr bwMode="auto">
          <a:xfrm>
            <a:off x="493713" y="4220592"/>
            <a:ext cx="8943975" cy="144145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buFontTx/>
              <a:buNone/>
            </a:pPr>
            <a:r>
              <a:rPr lang="ja-JP" altLang="en-US" sz="2800" b="1" dirty="0">
                <a:latin typeface="HG丸ｺﾞｼｯｸM-PRO" panose="020F0600000000000000" pitchFamily="50" charset="-128"/>
                <a:ea typeface="HG丸ｺﾞｼｯｸM-PRO" panose="020F0600000000000000" pitchFamily="50" charset="-128"/>
              </a:rPr>
              <a:t>②多胎について</a:t>
            </a:r>
          </a:p>
        </p:txBody>
      </p:sp>
      <p:sp>
        <p:nvSpPr>
          <p:cNvPr id="5"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31</a:t>
            </a:fld>
            <a:endParaRPr lang="en-US" altLang="ja-JP"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subTitle" idx="4294967295"/>
          </p:nvPr>
        </p:nvSpPr>
        <p:spPr bwMode="hidden">
          <a:xfrm>
            <a:off x="1333500" y="2349500"/>
            <a:ext cx="7237413"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buFontTx/>
              <a:buNone/>
            </a:pPr>
            <a:endParaRPr lang="en-US" altLang="ja-JP" sz="5400" dirty="0">
              <a:ea typeface="HG丸ｺﾞｼｯｸM-PRO" panose="020F0600000000000000" pitchFamily="50" charset="-128"/>
            </a:endParaRPr>
          </a:p>
          <a:p>
            <a:pPr marL="0" indent="0" algn="ctr" eaLnBrk="1" hangingPunct="1">
              <a:buFontTx/>
              <a:buNone/>
            </a:pPr>
            <a:r>
              <a:rPr lang="ja-JP" altLang="en-US" sz="5400" dirty="0">
                <a:ea typeface="HG丸ｺﾞｼｯｸM-PRO" panose="020F0600000000000000" pitchFamily="50" charset="-128"/>
              </a:rPr>
              <a:t>①早産について</a:t>
            </a:r>
          </a:p>
          <a:p>
            <a:pPr marL="0" indent="0" algn="ctr" eaLnBrk="1" hangingPunct="1">
              <a:buFontTx/>
              <a:buNone/>
            </a:pPr>
            <a:endParaRPr lang="en-US" altLang="ja-JP" sz="5400" dirty="0">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32</a:t>
            </a:fld>
            <a:endParaRPr lang="en-US" altLang="ja-JP"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99989" y="342975"/>
            <a:ext cx="2040116" cy="650725"/>
          </a:xfrm>
        </p:spPr>
        <p:txBody>
          <a:bodyPr/>
          <a:lstStyle/>
          <a:p>
            <a:pPr eaLnBrk="1" hangingPunct="1"/>
            <a:r>
              <a:rPr lang="ja-JP" altLang="en-US" dirty="0"/>
              <a:t>はじめに</a:t>
            </a:r>
          </a:p>
        </p:txBody>
      </p:sp>
      <p:sp>
        <p:nvSpPr>
          <p:cNvPr id="44036" name="AutoShape 3"/>
          <p:cNvSpPr>
            <a:spLocks noChangeArrowheads="1"/>
          </p:cNvSpPr>
          <p:nvPr/>
        </p:nvSpPr>
        <p:spPr bwMode="auto">
          <a:xfrm>
            <a:off x="342900" y="1485578"/>
            <a:ext cx="9213850" cy="475252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200" dirty="0">
                <a:latin typeface="HG丸ｺﾞｼｯｸM-PRO" panose="020F0600000000000000" pitchFamily="50" charset="-128"/>
                <a:ea typeface="HG丸ｺﾞｼｯｸM-PRO" panose="020F0600000000000000" pitchFamily="50" charset="-128"/>
              </a:rPr>
              <a:t>○公表した</a:t>
            </a:r>
            <a:r>
              <a:rPr lang="en-US" altLang="ja-JP" sz="2200" dirty="0">
                <a:latin typeface="HG丸ｺﾞｼｯｸM-PRO" panose="020F0600000000000000" pitchFamily="50" charset="-128"/>
                <a:ea typeface="HG丸ｺﾞｼｯｸM-PRO" panose="020F0600000000000000" pitchFamily="50" charset="-128"/>
              </a:rPr>
              <a:t>1,191</a:t>
            </a:r>
            <a:r>
              <a:rPr lang="ja-JP" altLang="en-US" sz="2200" dirty="0">
                <a:latin typeface="HG丸ｺﾞｼｯｸM-PRO" panose="020F0600000000000000" pitchFamily="50" charset="-128"/>
                <a:ea typeface="HG丸ｺﾞｼｯｸM-PRO" panose="020F0600000000000000" pitchFamily="50" charset="-128"/>
              </a:rPr>
              <a:t>事例のうち、原因分析報告書において、早産で</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2200" dirty="0">
                <a:latin typeface="HG丸ｺﾞｼｯｸM-PRO" panose="020F0600000000000000" pitchFamily="50" charset="-128"/>
                <a:ea typeface="HG丸ｺﾞｼｯｸM-PRO" panose="020F0600000000000000" pitchFamily="50" charset="-128"/>
              </a:rPr>
              <a:t>　あった事例</a:t>
            </a:r>
            <a:r>
              <a:rPr lang="en-US" altLang="ja-JP" sz="2200" dirty="0">
                <a:latin typeface="HG丸ｺﾞｼｯｸM-PRO" panose="020F0600000000000000" pitchFamily="50" charset="-128"/>
                <a:ea typeface="HG丸ｺﾞｼｯｸM-PRO" panose="020F0600000000000000" pitchFamily="50" charset="-128"/>
              </a:rPr>
              <a:t>357</a:t>
            </a:r>
            <a:r>
              <a:rPr lang="ja-JP" altLang="en-US" sz="2200" dirty="0">
                <a:latin typeface="HG丸ｺﾞｼｯｸM-PRO" panose="020F0600000000000000" pitchFamily="50" charset="-128"/>
                <a:ea typeface="HG丸ｺﾞｼｯｸM-PRO" panose="020F0600000000000000" pitchFamily="50" charset="-128"/>
              </a:rPr>
              <a:t>件を分析した。</a:t>
            </a:r>
          </a:p>
          <a:p>
            <a:pPr eaLnBrk="1" hangingPunct="1">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○早産について分析することは同じような事例の再発防止および</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　産科医療の質の向上に向けて重要であることから、テーマとして</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　選定した。今回の分析対象である</a:t>
            </a:r>
            <a:r>
              <a:rPr lang="en-US" altLang="ja-JP" sz="2200" dirty="0">
                <a:latin typeface="HG丸ｺﾞｼｯｸM-PRO" panose="020F0600000000000000" pitchFamily="50" charset="-128"/>
                <a:ea typeface="HG丸ｺﾞｼｯｸM-PRO" panose="020F0600000000000000" pitchFamily="50" charset="-128"/>
              </a:rPr>
              <a:t>357</a:t>
            </a:r>
            <a:r>
              <a:rPr lang="ja-JP" altLang="en-US" sz="2200" dirty="0">
                <a:latin typeface="HG丸ｺﾞｼｯｸM-PRO" panose="020F0600000000000000" pitchFamily="50" charset="-128"/>
                <a:ea typeface="HG丸ｺﾞｼｯｸM-PRO" panose="020F0600000000000000" pitchFamily="50" charset="-128"/>
              </a:rPr>
              <a:t>件は全て</a:t>
            </a:r>
            <a:r>
              <a:rPr lang="en-US" altLang="ja-JP" sz="2200" dirty="0">
                <a:latin typeface="HG丸ｺﾞｼｯｸM-PRO" panose="020F0600000000000000" pitchFamily="50" charset="-128"/>
                <a:ea typeface="HG丸ｺﾞｼｯｸM-PRO" panose="020F0600000000000000" pitchFamily="50" charset="-128"/>
              </a:rPr>
              <a:t>2009</a:t>
            </a:r>
            <a:r>
              <a:rPr lang="ja-JP" altLang="en-US" sz="2200" dirty="0">
                <a:latin typeface="HG丸ｺﾞｼｯｸM-PRO" panose="020F0600000000000000" pitchFamily="50" charset="-128"/>
                <a:ea typeface="HG丸ｺﾞｼｯｸM-PRO" panose="020F0600000000000000" pitchFamily="50" charset="-128"/>
              </a:rPr>
              <a:t>年</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月</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日</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2200" dirty="0">
                <a:latin typeface="HG丸ｺﾞｼｯｸM-PRO" panose="020F0600000000000000" pitchFamily="50" charset="-128"/>
                <a:ea typeface="HG丸ｺﾞｼｯｸM-PRO" panose="020F0600000000000000" pitchFamily="50" charset="-128"/>
              </a:rPr>
              <a:t>　から</a:t>
            </a:r>
            <a:r>
              <a:rPr lang="en-US" altLang="ja-JP" sz="2200" dirty="0">
                <a:latin typeface="HG丸ｺﾞｼｯｸM-PRO" panose="020F0600000000000000" pitchFamily="50" charset="-128"/>
                <a:ea typeface="HG丸ｺﾞｼｯｸM-PRO" panose="020F0600000000000000" pitchFamily="50" charset="-128"/>
              </a:rPr>
              <a:t>2014</a:t>
            </a:r>
            <a:r>
              <a:rPr lang="ja-JP" altLang="en-US" sz="2200" dirty="0">
                <a:latin typeface="HG丸ｺﾞｼｯｸM-PRO" panose="020F0600000000000000" pitchFamily="50" charset="-128"/>
                <a:ea typeface="HG丸ｺﾞｼｯｸM-PRO" panose="020F0600000000000000" pitchFamily="50" charset="-128"/>
              </a:rPr>
              <a:t>年</a:t>
            </a:r>
            <a:r>
              <a:rPr lang="en-US" altLang="ja-JP" sz="2200" dirty="0">
                <a:latin typeface="HG丸ｺﾞｼｯｸM-PRO" panose="020F0600000000000000" pitchFamily="50" charset="-128"/>
                <a:ea typeface="HG丸ｺﾞｼｯｸM-PRO" panose="020F0600000000000000" pitchFamily="50" charset="-128"/>
              </a:rPr>
              <a:t>12</a:t>
            </a:r>
            <a:r>
              <a:rPr lang="ja-JP" altLang="en-US" sz="2200" dirty="0">
                <a:latin typeface="HG丸ｺﾞｼｯｸM-PRO" panose="020F0600000000000000" pitchFamily="50" charset="-128"/>
                <a:ea typeface="HG丸ｺﾞｼｯｸM-PRO" panose="020F0600000000000000" pitchFamily="50" charset="-128"/>
              </a:rPr>
              <a:t>月</a:t>
            </a:r>
            <a:r>
              <a:rPr lang="en-US" altLang="ja-JP" sz="2200" dirty="0">
                <a:latin typeface="HG丸ｺﾞｼｯｸM-PRO" panose="020F0600000000000000" pitchFamily="50" charset="-128"/>
                <a:ea typeface="HG丸ｺﾞｼｯｸM-PRO" panose="020F0600000000000000" pitchFamily="50" charset="-128"/>
              </a:rPr>
              <a:t>31</a:t>
            </a:r>
            <a:r>
              <a:rPr lang="ja-JP" altLang="en-US" sz="2200" dirty="0">
                <a:latin typeface="HG丸ｺﾞｼｯｸM-PRO" panose="020F0600000000000000" pitchFamily="50" charset="-128"/>
                <a:ea typeface="HG丸ｺﾞｼｯｸM-PRO" panose="020F0600000000000000" pitchFamily="50" charset="-128"/>
              </a:rPr>
              <a:t>日までに出生した事例であった。</a:t>
            </a:r>
          </a:p>
          <a:p>
            <a:pPr eaLnBrk="1" hangingPunct="1">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latin typeface="HG丸ｺﾞｼｯｸM-PRO" panose="020F0600000000000000" pitchFamily="50" charset="-128"/>
                <a:ea typeface="HG丸ｺﾞｼｯｸM-PRO" panose="020F0600000000000000" pitchFamily="50" charset="-128"/>
              </a:rPr>
              <a:t>○産科医療補償制度においては、一般審査、個別審査それぞれの補償対象基準を設けている。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33</a:t>
            </a:fld>
            <a:endParaRPr lang="en-US" altLang="ja-JP"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91670" y="342975"/>
            <a:ext cx="6656765" cy="650725"/>
          </a:xfrm>
        </p:spPr>
        <p:txBody>
          <a:bodyPr/>
          <a:lstStyle/>
          <a:p>
            <a:pPr eaLnBrk="1" hangingPunct="1"/>
            <a:r>
              <a:rPr lang="ja-JP" altLang="en-US" dirty="0"/>
              <a:t>産科医療補償制度補償対象基準</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34</a:t>
            </a:fld>
            <a:endParaRPr lang="en-US" altLang="ja-JP" dirty="0"/>
          </a:p>
        </p:txBody>
      </p:sp>
      <p:graphicFrame>
        <p:nvGraphicFramePr>
          <p:cNvPr id="5" name="コンテンツ プレースホルダー 5"/>
          <p:cNvGraphicFramePr>
            <a:graphicFrameLocks noGrp="1"/>
          </p:cNvGraphicFramePr>
          <p:nvPr>
            <p:ph idx="1"/>
            <p:extLst>
              <p:ext uri="{D42A27DB-BD31-4B8C-83A1-F6EECF244321}">
                <p14:modId xmlns:p14="http://schemas.microsoft.com/office/powerpoint/2010/main" val="2403746693"/>
              </p:ext>
            </p:extLst>
          </p:nvPr>
        </p:nvGraphicFramePr>
        <p:xfrm>
          <a:off x="239712" y="1853023"/>
          <a:ext cx="9393013" cy="4284310"/>
        </p:xfrm>
        <a:graphic>
          <a:graphicData uri="http://schemas.openxmlformats.org/drawingml/2006/table">
            <a:tbl>
              <a:tblPr firstRow="1" bandRow="1">
                <a:tableStyleId>{5940675A-B579-460E-94D1-54222C63F5DA}</a:tableStyleId>
              </a:tblPr>
              <a:tblGrid>
                <a:gridCol w="3488358">
                  <a:extLst>
                    <a:ext uri="{9D8B030D-6E8A-4147-A177-3AD203B41FA5}">
                      <a16:colId xmlns:a16="http://schemas.microsoft.com/office/drawing/2014/main" val="20000"/>
                    </a:ext>
                  </a:extLst>
                </a:gridCol>
                <a:gridCol w="5904655">
                  <a:extLst>
                    <a:ext uri="{9D8B030D-6E8A-4147-A177-3AD203B41FA5}">
                      <a16:colId xmlns:a16="http://schemas.microsoft.com/office/drawing/2014/main" val="20001"/>
                    </a:ext>
                  </a:extLst>
                </a:gridCol>
              </a:tblGrid>
              <a:tr h="413364">
                <a:tc>
                  <a:txBody>
                    <a:bodyPr/>
                    <a:lstStyle/>
                    <a:p>
                      <a:pPr algn="ctr"/>
                      <a:r>
                        <a:rPr kumimoji="1" lang="ja-JP" altLang="en-US" sz="2000" dirty="0">
                          <a:latin typeface="+mj-ea"/>
                          <a:ea typeface="+mj-ea"/>
                        </a:rPr>
                        <a:t>一般審査</a:t>
                      </a:r>
                    </a:p>
                  </a:txBody>
                  <a:tcPr marL="91442" marR="91442" marT="45713" marB="45713">
                    <a:solidFill>
                      <a:schemeClr val="accent1"/>
                    </a:solidFill>
                  </a:tcPr>
                </a:tc>
                <a:tc>
                  <a:txBody>
                    <a:bodyPr/>
                    <a:lstStyle/>
                    <a:p>
                      <a:pPr algn="ctr"/>
                      <a:r>
                        <a:rPr kumimoji="1" lang="ja-JP" altLang="en-US" sz="2000" dirty="0">
                          <a:latin typeface="+mj-ea"/>
                          <a:ea typeface="+mj-ea"/>
                        </a:rPr>
                        <a:t>個別審査</a:t>
                      </a:r>
                    </a:p>
                  </a:txBody>
                  <a:tcPr marL="91442" marR="91442" marT="45713" marB="45713">
                    <a:solidFill>
                      <a:schemeClr val="accent1"/>
                    </a:solidFill>
                  </a:tcPr>
                </a:tc>
                <a:extLst>
                  <a:ext uri="{0D108BD9-81ED-4DB2-BD59-A6C34878D82A}">
                    <a16:rowId xmlns:a16="http://schemas.microsoft.com/office/drawing/2014/main" val="10000"/>
                  </a:ext>
                </a:extLst>
              </a:tr>
              <a:tr h="731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cap="none" normalizeH="0" baseline="0" dirty="0">
                          <a:ln>
                            <a:noFill/>
                          </a:ln>
                          <a:solidFill>
                            <a:schemeClr val="tx1"/>
                          </a:solidFill>
                          <a:effectLst/>
                          <a:latin typeface="+mj-ea"/>
                          <a:ea typeface="+mj-ea"/>
                        </a:rPr>
                        <a:t>出生体重</a:t>
                      </a:r>
                      <a:r>
                        <a:rPr kumimoji="1" lang="en-US" altLang="ja-JP" sz="2000" b="1" i="0" u="none" strike="noStrike" cap="none" normalizeH="0" baseline="0" dirty="0">
                          <a:ln>
                            <a:noFill/>
                          </a:ln>
                          <a:solidFill>
                            <a:schemeClr val="tx1"/>
                          </a:solidFill>
                          <a:effectLst/>
                          <a:latin typeface="+mj-ea"/>
                          <a:ea typeface="+mj-ea"/>
                        </a:rPr>
                        <a:t>2,000g</a:t>
                      </a:r>
                      <a:r>
                        <a:rPr kumimoji="1" lang="ja-JP" altLang="en-US" sz="2000" b="1" i="0" u="none" strike="noStrike" cap="none" normalizeH="0" baseline="0" dirty="0">
                          <a:ln>
                            <a:noFill/>
                          </a:ln>
                          <a:solidFill>
                            <a:schemeClr val="tx1"/>
                          </a:solidFill>
                          <a:effectLst/>
                          <a:latin typeface="+mj-ea"/>
                          <a:ea typeface="+mj-ea"/>
                        </a:rPr>
                        <a:t>以上、かつ、在胎週数</a:t>
                      </a:r>
                      <a:r>
                        <a:rPr kumimoji="1" lang="en-US" altLang="ja-JP" sz="2000" b="1" i="0" u="none" strike="noStrike" cap="none" normalizeH="0" baseline="0" dirty="0">
                          <a:ln>
                            <a:noFill/>
                          </a:ln>
                          <a:solidFill>
                            <a:schemeClr val="tx1"/>
                          </a:solidFill>
                          <a:effectLst/>
                          <a:latin typeface="+mj-ea"/>
                          <a:ea typeface="+mj-ea"/>
                        </a:rPr>
                        <a:t>33</a:t>
                      </a:r>
                      <a:r>
                        <a:rPr kumimoji="1" lang="ja-JP" altLang="en-US" sz="2000" b="1" i="0" u="none" strike="noStrike" cap="none" normalizeH="0" baseline="0" dirty="0">
                          <a:ln>
                            <a:noFill/>
                          </a:ln>
                          <a:solidFill>
                            <a:schemeClr val="tx1"/>
                          </a:solidFill>
                          <a:effectLst/>
                          <a:latin typeface="+mj-ea"/>
                          <a:ea typeface="+mj-ea"/>
                        </a:rPr>
                        <a:t>週以上のお産で生まれていること</a:t>
                      </a:r>
                    </a:p>
                  </a:txBody>
                  <a:tcPr marL="91442" marR="91442" marT="45713" marB="45713" anchor="ctr"/>
                </a:tc>
                <a:tc>
                  <a:txBody>
                    <a:bodyPr/>
                    <a:lstStyle/>
                    <a:p>
                      <a:r>
                        <a:rPr kumimoji="1" lang="ja-JP" altLang="en-US" sz="2000" b="1" dirty="0">
                          <a:latin typeface="+mj-ea"/>
                          <a:ea typeface="+mj-ea"/>
                        </a:rPr>
                        <a:t>在胎週数</a:t>
                      </a:r>
                      <a:r>
                        <a:rPr kumimoji="1" lang="en-US" altLang="ja-JP" sz="2000" b="1" dirty="0">
                          <a:latin typeface="+mj-ea"/>
                          <a:ea typeface="+mj-ea"/>
                        </a:rPr>
                        <a:t>28</a:t>
                      </a:r>
                      <a:r>
                        <a:rPr kumimoji="1" lang="ja-JP" altLang="en-US" sz="2000" b="1" dirty="0">
                          <a:latin typeface="+mj-ea"/>
                          <a:ea typeface="+mj-ea"/>
                        </a:rPr>
                        <a:t>週以上であり、かつ、次の（１）または（２）に該当すること</a:t>
                      </a:r>
                    </a:p>
                    <a:p>
                      <a:r>
                        <a:rPr kumimoji="1" lang="ja-JP" altLang="en-US" sz="1600" dirty="0">
                          <a:latin typeface="+mj-ea"/>
                          <a:ea typeface="+mj-ea"/>
                        </a:rPr>
                        <a:t>（１）低酸素状況が持続して臍帯動脈血中の代謝性</a:t>
                      </a:r>
                      <a:endParaRPr kumimoji="1" lang="en-US" altLang="ja-JP" sz="1600" dirty="0">
                        <a:latin typeface="+mj-ea"/>
                        <a:ea typeface="+mj-ea"/>
                      </a:endParaRPr>
                    </a:p>
                    <a:p>
                      <a:r>
                        <a:rPr kumimoji="1" lang="ja-JP" altLang="en-US" sz="1600" dirty="0">
                          <a:latin typeface="+mj-ea"/>
                          <a:ea typeface="+mj-ea"/>
                        </a:rPr>
                        <a:t>　　　アシドーシス（酸性血症）の所見が認められる</a:t>
                      </a:r>
                      <a:endParaRPr kumimoji="1" lang="en-US" altLang="ja-JP" sz="1600" dirty="0">
                        <a:latin typeface="+mj-ea"/>
                        <a:ea typeface="+mj-ea"/>
                      </a:endParaRPr>
                    </a:p>
                    <a:p>
                      <a:r>
                        <a:rPr kumimoji="1" lang="ja-JP" altLang="en-US" sz="1600" dirty="0">
                          <a:latin typeface="+mj-ea"/>
                          <a:ea typeface="+mj-ea"/>
                        </a:rPr>
                        <a:t>　　　場合（</a:t>
                      </a:r>
                      <a:r>
                        <a:rPr kumimoji="1" lang="en-US" altLang="ja-JP" sz="1600" dirty="0">
                          <a:latin typeface="+mj-ea"/>
                          <a:ea typeface="+mj-ea"/>
                        </a:rPr>
                        <a:t>pH</a:t>
                      </a:r>
                      <a:r>
                        <a:rPr kumimoji="1" lang="ja-JP" altLang="en-US" sz="1600" dirty="0">
                          <a:latin typeface="+mj-ea"/>
                          <a:ea typeface="+mj-ea"/>
                        </a:rPr>
                        <a:t>値が</a:t>
                      </a:r>
                      <a:r>
                        <a:rPr kumimoji="1" lang="en-US" altLang="ja-JP" sz="1600" dirty="0">
                          <a:latin typeface="+mj-ea"/>
                          <a:ea typeface="+mj-ea"/>
                        </a:rPr>
                        <a:t>7.1</a:t>
                      </a:r>
                      <a:r>
                        <a:rPr kumimoji="1" lang="ja-JP" altLang="en-US" sz="1600" dirty="0">
                          <a:latin typeface="+mj-ea"/>
                          <a:ea typeface="+mj-ea"/>
                        </a:rPr>
                        <a:t>未満）</a:t>
                      </a:r>
                    </a:p>
                    <a:p>
                      <a:r>
                        <a:rPr kumimoji="1" lang="ja-JP" altLang="en-US" sz="1600" dirty="0">
                          <a:latin typeface="+mj-ea"/>
                          <a:ea typeface="+mj-ea"/>
                        </a:rPr>
                        <a:t>（２）胎児心拍数モニターにおいて特に異常のなか</a:t>
                      </a:r>
                      <a:r>
                        <a:rPr kumimoji="1" lang="ja-JP" altLang="en-US" sz="1600" dirty="0" err="1">
                          <a:latin typeface="+mj-ea"/>
                          <a:ea typeface="+mj-ea"/>
                        </a:rPr>
                        <a:t>っ</a:t>
                      </a:r>
                      <a:endParaRPr kumimoji="1" lang="en-US" altLang="ja-JP" sz="1600" dirty="0">
                        <a:latin typeface="+mj-ea"/>
                        <a:ea typeface="+mj-ea"/>
                      </a:endParaRPr>
                    </a:p>
                    <a:p>
                      <a:r>
                        <a:rPr kumimoji="1" lang="ja-JP" altLang="en-US" sz="1600" dirty="0">
                          <a:latin typeface="+mj-ea"/>
                          <a:ea typeface="+mj-ea"/>
                        </a:rPr>
                        <a:t>　　　</a:t>
                      </a:r>
                      <a:r>
                        <a:rPr kumimoji="1" lang="ja-JP" altLang="en-US" sz="1600" dirty="0" err="1">
                          <a:latin typeface="+mj-ea"/>
                          <a:ea typeface="+mj-ea"/>
                        </a:rPr>
                        <a:t>た</a:t>
                      </a:r>
                      <a:r>
                        <a:rPr kumimoji="1" lang="ja-JP" altLang="en-US" sz="1600" dirty="0">
                          <a:latin typeface="+mj-ea"/>
                          <a:ea typeface="+mj-ea"/>
                        </a:rPr>
                        <a:t>症例で、通常、前兆となるような低酸素状況</a:t>
                      </a:r>
                      <a:endParaRPr kumimoji="1" lang="en-US" altLang="ja-JP" sz="1600" dirty="0">
                        <a:latin typeface="+mj-ea"/>
                        <a:ea typeface="+mj-ea"/>
                      </a:endParaRPr>
                    </a:p>
                    <a:p>
                      <a:r>
                        <a:rPr kumimoji="1" lang="ja-JP" altLang="en-US" sz="1600" dirty="0">
                          <a:latin typeface="+mj-ea"/>
                          <a:ea typeface="+mj-ea"/>
                        </a:rPr>
                        <a:t>　　　が前置胎盤、常位胎盤早期剥離、子宮破裂、</a:t>
                      </a:r>
                      <a:endParaRPr kumimoji="1" lang="en-US" altLang="ja-JP" sz="1600" dirty="0">
                        <a:latin typeface="+mj-ea"/>
                        <a:ea typeface="+mj-ea"/>
                      </a:endParaRPr>
                    </a:p>
                    <a:p>
                      <a:r>
                        <a:rPr kumimoji="1" lang="ja-JP" altLang="en-US" sz="1600" dirty="0">
                          <a:latin typeface="+mj-ea"/>
                          <a:ea typeface="+mj-ea"/>
                        </a:rPr>
                        <a:t>　　　子癇、臍帯脱出等によって起こり、引き続き、</a:t>
                      </a:r>
                      <a:endParaRPr kumimoji="1" lang="en-US" altLang="ja-JP" sz="1600" dirty="0">
                        <a:latin typeface="+mj-ea"/>
                        <a:ea typeface="+mj-ea"/>
                      </a:endParaRPr>
                    </a:p>
                    <a:p>
                      <a:r>
                        <a:rPr kumimoji="1" lang="ja-JP" altLang="en-US" sz="1600" dirty="0">
                          <a:latin typeface="+mj-ea"/>
                          <a:ea typeface="+mj-ea"/>
                        </a:rPr>
                        <a:t>　　　次のイからハまでのいずれかの胎児心拍数パ</a:t>
                      </a:r>
                      <a:endParaRPr kumimoji="1" lang="en-US" altLang="ja-JP" sz="1600" dirty="0">
                        <a:latin typeface="+mj-ea"/>
                        <a:ea typeface="+mj-ea"/>
                      </a:endParaRPr>
                    </a:p>
                    <a:p>
                      <a:r>
                        <a:rPr kumimoji="1" lang="ja-JP" altLang="en-US" sz="1600" dirty="0">
                          <a:latin typeface="+mj-ea"/>
                          <a:ea typeface="+mj-ea"/>
                        </a:rPr>
                        <a:t>　　　ターンが認められ、かつ、心拍数基線細変動の</a:t>
                      </a:r>
                      <a:endParaRPr kumimoji="1" lang="en-US" altLang="ja-JP" sz="1600" dirty="0">
                        <a:latin typeface="+mj-ea"/>
                        <a:ea typeface="+mj-ea"/>
                      </a:endParaRPr>
                    </a:p>
                    <a:p>
                      <a:r>
                        <a:rPr kumimoji="1" lang="ja-JP" altLang="en-US" sz="1600" dirty="0">
                          <a:latin typeface="+mj-ea"/>
                          <a:ea typeface="+mj-ea"/>
                        </a:rPr>
                        <a:t>　　　消失が認められる場合</a:t>
                      </a:r>
                    </a:p>
                    <a:p>
                      <a:r>
                        <a:rPr kumimoji="1" lang="ja-JP" altLang="en-US" sz="1600" dirty="0">
                          <a:latin typeface="+mj-ea"/>
                          <a:ea typeface="+mj-ea"/>
                        </a:rPr>
                        <a:t>　 イ　突発性で持続する徐脈</a:t>
                      </a:r>
                    </a:p>
                    <a:p>
                      <a:r>
                        <a:rPr kumimoji="1" lang="ja-JP" altLang="en-US" sz="1600" dirty="0">
                          <a:latin typeface="+mj-ea"/>
                          <a:ea typeface="+mj-ea"/>
                        </a:rPr>
                        <a:t>　 ロ　子宮収縮の</a:t>
                      </a:r>
                      <a:r>
                        <a:rPr kumimoji="1" lang="en-US" altLang="ja-JP" sz="1600" dirty="0">
                          <a:latin typeface="+mj-ea"/>
                          <a:ea typeface="+mj-ea"/>
                        </a:rPr>
                        <a:t>50</a:t>
                      </a:r>
                      <a:r>
                        <a:rPr kumimoji="1" lang="ja-JP" altLang="en-US" sz="1600" dirty="0">
                          <a:latin typeface="+mj-ea"/>
                          <a:ea typeface="+mj-ea"/>
                        </a:rPr>
                        <a:t>％以上に出現する遅発一過性徐脈</a:t>
                      </a:r>
                    </a:p>
                    <a:p>
                      <a:r>
                        <a:rPr kumimoji="1" lang="ja-JP" altLang="en-US" sz="1600" dirty="0">
                          <a:latin typeface="+mj-ea"/>
                          <a:ea typeface="+mj-ea"/>
                        </a:rPr>
                        <a:t>　 ハ　子宮収縮の</a:t>
                      </a:r>
                      <a:r>
                        <a:rPr kumimoji="1" lang="en-US" altLang="ja-JP" sz="1600" dirty="0">
                          <a:latin typeface="+mj-ea"/>
                          <a:ea typeface="+mj-ea"/>
                        </a:rPr>
                        <a:t>50</a:t>
                      </a:r>
                      <a:r>
                        <a:rPr kumimoji="1" lang="ja-JP" altLang="en-US" sz="1600" dirty="0">
                          <a:latin typeface="+mj-ea"/>
                          <a:ea typeface="+mj-ea"/>
                        </a:rPr>
                        <a:t>％以上に出現する変動一過性徐脈</a:t>
                      </a:r>
                    </a:p>
                  </a:txBody>
                  <a:tcPr marL="91442" marR="91442" marT="45713" marB="45713"/>
                </a:tc>
                <a:extLst>
                  <a:ext uri="{0D108BD9-81ED-4DB2-BD59-A6C34878D82A}">
                    <a16:rowId xmlns:a16="http://schemas.microsoft.com/office/drawing/2014/main" val="10001"/>
                  </a:ext>
                </a:extLst>
              </a:tr>
            </a:tbl>
          </a:graphicData>
        </a:graphic>
      </p:graphicFrame>
      <p:sp>
        <p:nvSpPr>
          <p:cNvPr id="6" name="Rectangle 57"/>
          <p:cNvSpPr>
            <a:spLocks noChangeArrowheads="1"/>
          </p:cNvSpPr>
          <p:nvPr/>
        </p:nvSpPr>
        <p:spPr bwMode="auto">
          <a:xfrm>
            <a:off x="199678" y="1339945"/>
            <a:ext cx="66223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t>＜</a:t>
            </a:r>
            <a:r>
              <a:rPr lang="en-US" altLang="ja-JP" dirty="0"/>
              <a:t>2009</a:t>
            </a:r>
            <a:r>
              <a:rPr lang="ja-JP" altLang="en-US" dirty="0"/>
              <a:t>年１月１日から</a:t>
            </a:r>
            <a:r>
              <a:rPr lang="en-US" altLang="ja-JP" dirty="0"/>
              <a:t>2014</a:t>
            </a:r>
            <a:r>
              <a:rPr lang="ja-JP" altLang="en-US" dirty="0"/>
              <a:t>年</a:t>
            </a:r>
            <a:r>
              <a:rPr lang="en-US" altLang="ja-JP" dirty="0"/>
              <a:t>12</a:t>
            </a:r>
            <a:r>
              <a:rPr lang="ja-JP" altLang="en-US" dirty="0"/>
              <a:t>月</a:t>
            </a:r>
            <a:r>
              <a:rPr lang="en-US" altLang="ja-JP" dirty="0"/>
              <a:t>31</a:t>
            </a:r>
            <a:r>
              <a:rPr lang="ja-JP" altLang="en-US" dirty="0"/>
              <a:t>日までに出生した場合</a:t>
            </a:r>
            <a:r>
              <a:rPr lang="ja-JP" altLang="en-US" sz="2000" dirty="0"/>
              <a:t>＞</a:t>
            </a:r>
          </a:p>
        </p:txBody>
      </p:sp>
    </p:spTree>
    <p:extLst>
      <p:ext uri="{BB962C8B-B14F-4D97-AF65-F5344CB8AC3E}">
        <p14:creationId xmlns:p14="http://schemas.microsoft.com/office/powerpoint/2010/main" val="3134714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66863" y="127000"/>
            <a:ext cx="6657975" cy="957263"/>
          </a:xfrm>
        </p:spPr>
        <p:txBody>
          <a:bodyPr/>
          <a:lstStyle/>
          <a:p>
            <a:pPr eaLnBrk="1" hangingPunct="1"/>
            <a:r>
              <a:rPr lang="ja-JP" altLang="en-US" sz="2800"/>
              <a:t>「分析対象事例の概況」･</a:t>
            </a:r>
            <a:br>
              <a:rPr lang="en-US" altLang="ja-JP" sz="2800"/>
            </a:br>
            <a:r>
              <a:rPr lang="ja-JP" altLang="en-US" sz="2800"/>
              <a:t>「原因分析報告書の取りまとめ」より①</a:t>
            </a:r>
          </a:p>
        </p:txBody>
      </p:sp>
      <p:sp>
        <p:nvSpPr>
          <p:cNvPr id="45060" name="AutoShape 3"/>
          <p:cNvSpPr>
            <a:spLocks noChangeArrowheads="1"/>
          </p:cNvSpPr>
          <p:nvPr/>
        </p:nvSpPr>
        <p:spPr bwMode="auto">
          <a:xfrm>
            <a:off x="343694" y="1388122"/>
            <a:ext cx="9213850" cy="511269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357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件のうち、一般審査であった分析対象事例が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(54.1</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個別審査であった分析対象事例が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164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(45.9</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個別審査の基準を適用して審査を行う場合は、分娩時の低酸素状況について、所定の要件を満たす必要があり、個別審査と一般審査では背景が異なることから、一般審査であった分析対象事例と個別審査であった分析対象事例とに分けて分析し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357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件のうち、出生時在胎週数</a:t>
            </a:r>
            <a:r>
              <a:rPr lang="en-US" altLang="ja-JP" sz="2200" dirty="0">
                <a:solidFill>
                  <a:srgbClr val="000000"/>
                </a:solidFill>
                <a:latin typeface="HG丸ｺﾞｼｯｸM-PRO" panose="020F0600000000000000" pitchFamily="50" charset="-128"/>
                <a:ea typeface="HG丸ｺﾞｼｯｸM-PRO" panose="020F0600000000000000" pitchFamily="50" charset="-128"/>
              </a:rPr>
              <a:t>34</a:t>
            </a:r>
            <a:r>
              <a:rPr lang="ja-JP" altLang="en-US" sz="2200" dirty="0">
                <a:solidFill>
                  <a:srgbClr val="000000"/>
                </a:solidFill>
                <a:latin typeface="HG丸ｺﾞｼｯｸM-PRO" panose="020F0600000000000000" pitchFamily="50" charset="-128"/>
                <a:ea typeface="HG丸ｺﾞｼｯｸM-PRO" panose="020F0600000000000000" pitchFamily="50" charset="-128"/>
              </a:rPr>
              <a:t>週未満は、一般</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審査で</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件、個別審査で</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件、計</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(42.3</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出生時在胎週数</a:t>
            </a:r>
            <a:r>
              <a:rPr lang="en-US" altLang="ja-JP" sz="2200" dirty="0">
                <a:solidFill>
                  <a:srgbClr val="000000"/>
                </a:solidFill>
                <a:latin typeface="HG丸ｺﾞｼｯｸM-PRO" panose="020F0600000000000000" pitchFamily="50" charset="-128"/>
                <a:ea typeface="HG丸ｺﾞｼｯｸM-PRO" panose="020F0600000000000000" pitchFamily="50" charset="-128"/>
              </a:rPr>
              <a:t>34</a:t>
            </a:r>
            <a:r>
              <a:rPr lang="ja-JP" altLang="en-US" sz="2200" dirty="0">
                <a:solidFill>
                  <a:srgbClr val="000000"/>
                </a:solidFill>
                <a:latin typeface="HG丸ｺﾞｼｯｸM-PRO" panose="020F0600000000000000" pitchFamily="50" charset="-128"/>
                <a:ea typeface="HG丸ｺﾞｼｯｸM-PRO" panose="020F0600000000000000" pitchFamily="50" charset="-128"/>
              </a:rPr>
              <a:t>週以上は、一般審査で</a:t>
            </a:r>
            <a:r>
              <a:rPr lang="en-US" altLang="ja-JP" sz="2200" dirty="0">
                <a:solidFill>
                  <a:srgbClr val="000000"/>
                </a:solidFill>
                <a:latin typeface="HG丸ｺﾞｼｯｸM-PRO" panose="020F0600000000000000" pitchFamily="50" charset="-128"/>
                <a:ea typeface="HG丸ｺﾞｼｯｸM-PRO" panose="020F0600000000000000" pitchFamily="50" charset="-128"/>
              </a:rPr>
              <a:t>165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件、個別審査で</a:t>
            </a:r>
            <a:r>
              <a:rPr lang="en-US" altLang="ja-JP" sz="2200" dirty="0">
                <a:solidFill>
                  <a:srgbClr val="000000"/>
                </a:solidFill>
                <a:latin typeface="HG丸ｺﾞｼｯｸM-PRO" panose="020F0600000000000000" pitchFamily="50" charset="-128"/>
                <a:ea typeface="HG丸ｺﾞｼｯｸM-PRO" panose="020F0600000000000000" pitchFamily="50" charset="-128"/>
              </a:rPr>
              <a:t>41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計</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(57.7</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35</a:t>
            </a:fld>
            <a:endParaRPr lang="en-US" altLang="ja-JP"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4188" y="128588"/>
            <a:ext cx="6656387" cy="957262"/>
          </a:xfrm>
        </p:spPr>
        <p:txBody>
          <a:bodyPr/>
          <a:lstStyle/>
          <a:p>
            <a:pPr eaLnBrk="1" hangingPunct="1"/>
            <a:r>
              <a:rPr lang="ja-JP" altLang="en-US" sz="2800"/>
              <a:t>「分析対象事例の概況」･</a:t>
            </a:r>
            <a:br>
              <a:rPr lang="en-US" altLang="ja-JP" sz="2800"/>
            </a:br>
            <a:r>
              <a:rPr lang="ja-JP" altLang="en-US" sz="2800"/>
              <a:t>「原因分析報告書の取りまとめ」より②</a:t>
            </a:r>
          </a:p>
        </p:txBody>
      </p:sp>
      <p:sp>
        <p:nvSpPr>
          <p:cNvPr id="46084" name="AutoShape 3"/>
          <p:cNvSpPr>
            <a:spLocks noChangeArrowheads="1"/>
          </p:cNvSpPr>
          <p:nvPr/>
        </p:nvSpPr>
        <p:spPr bwMode="auto">
          <a:xfrm>
            <a:off x="427038" y="1269553"/>
            <a:ext cx="9048750" cy="523125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2200" dirty="0">
                <a:latin typeface="+mn-ea"/>
              </a:rPr>
              <a:t>■一般審査であった分析対象事例</a:t>
            </a:r>
            <a:endParaRPr lang="en-US" altLang="ja-JP" sz="2200" dirty="0">
              <a:latin typeface="+mn-ea"/>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○一般審査であった分析対象事例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件にみられた妊産婦の背景と</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して、経産婦が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(55.4</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切迫早産が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(64.2</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常位胎盤早期剥離が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(28.5</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緊急帝王切開術での出生が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(68.9</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○早産期の児娩出決定理由として、人工早産が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(67.4</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自</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然早産が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63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(32.6</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○人工早産の理由は、胎児心拍数異常が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84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(43.5</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陣痛発来</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前の性器出血が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(18.1</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であった。自然早産の理由は、陣</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痛発来が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(29.5</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前期破水が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(8.8</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36</a:t>
            </a:fld>
            <a:endParaRPr lang="en-US" altLang="ja-JP"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3998"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「原因分析報告書の取りまとめ」より③</a:t>
            </a:r>
          </a:p>
        </p:txBody>
      </p:sp>
      <p:sp>
        <p:nvSpPr>
          <p:cNvPr id="46084" name="AutoShape 3"/>
          <p:cNvSpPr>
            <a:spLocks noChangeArrowheads="1"/>
          </p:cNvSpPr>
          <p:nvPr/>
        </p:nvSpPr>
        <p:spPr bwMode="auto">
          <a:xfrm>
            <a:off x="427038" y="1268983"/>
            <a:ext cx="9048750" cy="259285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2200" dirty="0">
                <a:latin typeface="+mn-ea"/>
              </a:rPr>
              <a:t>■一般審査であった分析対象事例</a:t>
            </a:r>
            <a:endParaRPr lang="en-US" altLang="ja-JP" sz="2200" dirty="0">
              <a:solidFill>
                <a:srgbClr val="000000"/>
              </a:solidFill>
              <a:latin typeface="+mn-ea"/>
              <a:ea typeface="+mn-ea"/>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mj-ea"/>
                <a:ea typeface="+mj-ea"/>
              </a:rPr>
              <a:t>脳性麻痺発症の主たる原因として、</a:t>
            </a:r>
            <a:r>
              <a:rPr lang="ja-JP" altLang="en-US" sz="2200" dirty="0">
                <a:solidFill>
                  <a:srgbClr val="000000"/>
                </a:solidFill>
                <a:latin typeface="HG丸ｺﾞｼｯｸM-PRO" panose="020F0600000000000000" pitchFamily="50" charset="-128"/>
                <a:ea typeface="HG丸ｺﾞｼｯｸM-PRO" panose="020F0600000000000000" pitchFamily="50" charset="-128"/>
              </a:rPr>
              <a:t>単一の病態が記されているものが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59.6</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％）であり、このうち常位胎盤早期剥離が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25.9</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％）と最も多かった。また、複数の病態が記載されているものが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a:t>
            </a:r>
            <a:r>
              <a:rPr lang="ja-JP" altLang="en-US" sz="2200" dirty="0">
                <a:solidFill>
                  <a:srgbClr val="000000"/>
                </a:solidFill>
                <a:latin typeface="HG丸ｺﾞｼｯｸM-PRO" panose="020F0600000000000000" pitchFamily="50" charset="-128"/>
                <a:ea typeface="HG丸ｺﾞｼｯｸM-PRO" panose="020F0600000000000000" pitchFamily="50" charset="-128"/>
              </a:rPr>
              <a:t>７％）であり、臍帯脱出以外の臍帯因子、感染が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各</a:t>
            </a:r>
            <a:r>
              <a:rPr lang="en-US" altLang="ja-JP" sz="2200" dirty="0">
                <a:solidFill>
                  <a:srgbClr val="000000"/>
                </a:solidFill>
                <a:latin typeface="HG丸ｺﾞｼｯｸM-PRO" panose="020F0600000000000000" pitchFamily="50" charset="-128"/>
                <a:ea typeface="HG丸ｺﾞｼｯｸM-PRO" panose="020F0600000000000000" pitchFamily="50" charset="-128"/>
              </a:rPr>
              <a:t>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1.6</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37</a:t>
            </a:fld>
            <a:endParaRPr lang="en-US" altLang="ja-JP" dirty="0"/>
          </a:p>
        </p:txBody>
      </p:sp>
    </p:spTree>
    <p:extLst>
      <p:ext uri="{BB962C8B-B14F-4D97-AF65-F5344CB8AC3E}">
        <p14:creationId xmlns:p14="http://schemas.microsoft.com/office/powerpoint/2010/main" val="2378760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3999"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「原因分析報告書の取りまとめ」より④</a:t>
            </a:r>
          </a:p>
        </p:txBody>
      </p:sp>
      <p:sp>
        <p:nvSpPr>
          <p:cNvPr id="46084" name="AutoShape 3"/>
          <p:cNvSpPr>
            <a:spLocks noChangeArrowheads="1"/>
          </p:cNvSpPr>
          <p:nvPr/>
        </p:nvSpPr>
        <p:spPr bwMode="auto">
          <a:xfrm>
            <a:off x="427038" y="1269553"/>
            <a:ext cx="9048750" cy="523125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2200" dirty="0">
                <a:latin typeface="+mn-ea"/>
              </a:rPr>
              <a:t>■個別審査であった分析対象事例</a:t>
            </a:r>
            <a:endParaRPr lang="en-US" altLang="ja-JP" sz="2200" dirty="0">
              <a:latin typeface="+mn-ea"/>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○個別審査であった分析対象事例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164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件にみられた妊産婦の背景と</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して、経産婦が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79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(48.2</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切迫早産が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(68.9</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常位胎盤早期剥離が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64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(39.0</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緊急帝王切開術での出生が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(79.9</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○早産期の児娩出決定理由として、人工早産が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(71.3</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自</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然早産が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(28.7</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○人工早産の理由は、胎児心拍数異常が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90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(54.9</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陣痛発来</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前の性器出血が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であった。自然早産の理由は、陣</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痛発来が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(25.6</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前期破水が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(12.2</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38</a:t>
            </a:fld>
            <a:endParaRPr lang="en-US" altLang="ja-JP" dirty="0"/>
          </a:p>
        </p:txBody>
      </p:sp>
    </p:spTree>
    <p:extLst>
      <p:ext uri="{BB962C8B-B14F-4D97-AF65-F5344CB8AC3E}">
        <p14:creationId xmlns:p14="http://schemas.microsoft.com/office/powerpoint/2010/main" val="263541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80727" y="106903"/>
            <a:ext cx="7124620" cy="847725"/>
          </a:xfrm>
        </p:spPr>
        <p:txBody>
          <a:bodyPr/>
          <a:lstStyle/>
          <a:p>
            <a:pPr eaLnBrk="1" hangingPunct="1">
              <a:defRPr/>
            </a:pPr>
            <a:r>
              <a:rPr lang="ja-JP" altLang="en-US" sz="3200" dirty="0"/>
              <a:t>制度の改定（一般審査基準）</a:t>
            </a:r>
          </a:p>
        </p:txBody>
      </p:sp>
      <p:sp>
        <p:nvSpPr>
          <p:cNvPr id="5" name="角丸四角形 4"/>
          <p:cNvSpPr/>
          <p:nvPr/>
        </p:nvSpPr>
        <p:spPr bwMode="auto">
          <a:xfrm>
            <a:off x="155448" y="5923344"/>
            <a:ext cx="9564370" cy="468312"/>
          </a:xfrm>
          <a:prstGeom prst="roundRect">
            <a:avLst/>
          </a:prstGeom>
          <a:gradFill rotWithShape="1">
            <a:gsLst>
              <a:gs pos="0">
                <a:srgbClr val="FFFFFF"/>
              </a:gs>
              <a:gs pos="100000">
                <a:srgbClr val="FFD937"/>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rPr>
              <a:t>改定後の基準は、平成２７年１月１日以降に出生した児から適用されます。</a:t>
            </a:r>
            <a:endParaRPr kumimoji="1" lang="ja-JP" altLang="en-US" sz="2000" b="0" i="0" u="none" strike="noStrike" cap="none" normalizeH="0" baseline="0" dirty="0">
              <a:ln>
                <a:noFill/>
              </a:ln>
              <a:solidFill>
                <a:srgbClr val="FF0000"/>
              </a:solidFill>
              <a:effectLst/>
            </a:endParaRPr>
          </a:p>
        </p:txBody>
      </p:sp>
      <p:pic>
        <p:nvPicPr>
          <p:cNvPr id="4" name="図 3"/>
          <p:cNvPicPr>
            <a:picLocks noChangeAspect="1"/>
          </p:cNvPicPr>
          <p:nvPr/>
        </p:nvPicPr>
        <p:blipFill>
          <a:blip r:embed="rId3"/>
          <a:stretch>
            <a:fillRect/>
          </a:stretch>
        </p:blipFill>
        <p:spPr>
          <a:xfrm>
            <a:off x="334742" y="1371600"/>
            <a:ext cx="9087164" cy="4347882"/>
          </a:xfrm>
          <a:prstGeom prst="rect">
            <a:avLst/>
          </a:prstGeom>
        </p:spPr>
      </p:pic>
      <p:sp>
        <p:nvSpPr>
          <p:cNvPr id="6"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a:t>
            </a:fld>
            <a:endParaRPr lang="en-US" altLang="ja-JP" dirty="0"/>
          </a:p>
        </p:txBody>
      </p:sp>
    </p:spTree>
    <p:extLst>
      <p:ext uri="{BB962C8B-B14F-4D97-AF65-F5344CB8AC3E}">
        <p14:creationId xmlns:p14="http://schemas.microsoft.com/office/powerpoint/2010/main" val="1663409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3999"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「原因分析報告書の取りまとめ」より⑤</a:t>
            </a:r>
          </a:p>
        </p:txBody>
      </p:sp>
      <p:sp>
        <p:nvSpPr>
          <p:cNvPr id="46084" name="AutoShape 3"/>
          <p:cNvSpPr>
            <a:spLocks noChangeArrowheads="1"/>
          </p:cNvSpPr>
          <p:nvPr/>
        </p:nvSpPr>
        <p:spPr bwMode="auto">
          <a:xfrm>
            <a:off x="427038" y="1268983"/>
            <a:ext cx="9048750" cy="259285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2200" dirty="0">
                <a:latin typeface="+mn-ea"/>
              </a:rPr>
              <a:t>■個別審査であった分析対象事例</a:t>
            </a:r>
            <a:endParaRPr lang="en-US" altLang="ja-JP" sz="2200" dirty="0">
              <a:solidFill>
                <a:srgbClr val="000000"/>
              </a:solidFill>
              <a:latin typeface="+mn-ea"/>
              <a:ea typeface="+mn-ea"/>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mj-ea"/>
                <a:ea typeface="+mj-ea"/>
              </a:rPr>
              <a:t>脳性麻痺発症の主たる原因として、</a:t>
            </a:r>
            <a:r>
              <a:rPr lang="ja-JP" altLang="en-US" sz="2200" dirty="0">
                <a:solidFill>
                  <a:srgbClr val="000000"/>
                </a:solidFill>
                <a:latin typeface="HG丸ｺﾞｼｯｸM-PRO" panose="020F0600000000000000" pitchFamily="50" charset="-128"/>
                <a:ea typeface="HG丸ｺﾞｼｯｸM-PRO" panose="020F0600000000000000" pitchFamily="50" charset="-128"/>
              </a:rPr>
              <a:t>単一の病態が記されている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ものが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64.0</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％）であり、このうち常位胎盤早期剥離が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50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30.5</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％）と最も多かった。また、複数の病態が記載されて</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いるものが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19.5</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％）であり、臍帯脱出以外の臍帯因子が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9.1</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％）と最も多かった。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39</a:t>
            </a:fld>
            <a:endParaRPr lang="en-US" altLang="ja-JP" dirty="0"/>
          </a:p>
        </p:txBody>
      </p:sp>
    </p:spTree>
    <p:extLst>
      <p:ext uri="{BB962C8B-B14F-4D97-AF65-F5344CB8AC3E}">
        <p14:creationId xmlns:p14="http://schemas.microsoft.com/office/powerpoint/2010/main" val="926718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3999"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「原因分析報告書の取りまとめ」より⑥</a:t>
            </a:r>
          </a:p>
        </p:txBody>
      </p:sp>
      <p:sp>
        <p:nvSpPr>
          <p:cNvPr id="46084" name="AutoShape 3"/>
          <p:cNvSpPr>
            <a:spLocks noChangeArrowheads="1"/>
          </p:cNvSpPr>
          <p:nvPr/>
        </p:nvSpPr>
        <p:spPr bwMode="auto">
          <a:xfrm>
            <a:off x="427038" y="1269555"/>
            <a:ext cx="9133680" cy="523125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endParaRPr lang="ja-JP" altLang="en-US"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mn-ea"/>
                <a:ea typeface="+mn-ea"/>
              </a:rPr>
              <a:t>■臨床経過に関する医学的評価</a:t>
            </a:r>
            <a:endParaRPr lang="en-US" altLang="ja-JP" sz="2200" dirty="0">
              <a:solidFill>
                <a:srgbClr val="000000"/>
              </a:solidFill>
              <a:latin typeface="+mn-ea"/>
              <a:ea typeface="+mn-ea"/>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○早産に関して産科医療の質の向上を図るための評価がされた施設</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は、一般審査であった分析対象事例では、紹介元・搬送元分娩機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8</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施設、当該分娩機関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65</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施設、個別審査であった分析対象事例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では、紹介元・搬送元分娩機関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施設、当該分娩機関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48</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あり、計</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149</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40</a:t>
            </a:fld>
            <a:endParaRPr lang="en-US" altLang="ja-JP" dirty="0"/>
          </a:p>
        </p:txBody>
      </p:sp>
    </p:spTree>
    <p:extLst>
      <p:ext uri="{BB962C8B-B14F-4D97-AF65-F5344CB8AC3E}">
        <p14:creationId xmlns:p14="http://schemas.microsoft.com/office/powerpoint/2010/main" val="750292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3999"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「原因分析報告書の取りまとめ」より⑦</a:t>
            </a:r>
          </a:p>
        </p:txBody>
      </p:sp>
      <p:sp>
        <p:nvSpPr>
          <p:cNvPr id="46084" name="AutoShape 3"/>
          <p:cNvSpPr>
            <a:spLocks noChangeArrowheads="1"/>
          </p:cNvSpPr>
          <p:nvPr/>
        </p:nvSpPr>
        <p:spPr bwMode="auto">
          <a:xfrm>
            <a:off x="427038" y="1269555"/>
            <a:ext cx="9133680" cy="523125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endParaRPr lang="ja-JP" altLang="en-US"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mn-ea"/>
                <a:ea typeface="+mn-ea"/>
              </a:rPr>
              <a:t>■臨床経過に関する医学的評価</a:t>
            </a:r>
            <a:endParaRPr lang="en-US" altLang="ja-JP" sz="2200" dirty="0">
              <a:solidFill>
                <a:srgbClr val="000000"/>
              </a:solidFill>
              <a:latin typeface="+mn-ea"/>
              <a:ea typeface="+mn-ea"/>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○妊娠管理に関しては、妊娠高血圧症候群の診断・管理が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8.7</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％）、胎児の状態評価・対応に関しては、胎児心拍数陣痛図</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の判読と対応が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30.9</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％）、胎児心拍数聴取が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18.8</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％）、分娩管理に関しては常位胎盤早期剥離が疑われる状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況で子宮収縮抑制薬投与が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3.4</a:t>
            </a:r>
            <a:r>
              <a:rPr lang="ja-JP" altLang="en-US" sz="2200" dirty="0">
                <a:solidFill>
                  <a:srgbClr val="000000"/>
                </a:solidFill>
                <a:latin typeface="HG丸ｺﾞｼｯｸM-PRO" panose="020F0600000000000000" pitchFamily="50" charset="-128"/>
                <a:ea typeface="HG丸ｺﾞｼｯｸM-PRO" panose="020F0600000000000000" pitchFamily="50" charset="-128"/>
              </a:rPr>
              <a:t>％）、子宮収縮薬使用方法が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6.7</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％）、新生児管理に関しては、新生児蘇生処置が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10.1</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％）、その他の事項に関しては、診療録の記載が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23.5</a:t>
            </a:r>
            <a:r>
              <a:rPr lang="ja-JP" altLang="en-US" sz="2200" dirty="0">
                <a:solidFill>
                  <a:srgbClr val="000000"/>
                </a:solidFill>
                <a:latin typeface="HG丸ｺﾞｼｯｸM-PRO" panose="020F0600000000000000" pitchFamily="50" charset="-128"/>
                <a:ea typeface="HG丸ｺﾞｼｯｸM-PRO" panose="020F0600000000000000" pitchFamily="50" charset="-128"/>
              </a:rPr>
              <a:t>％）緊急帝王切開術決定から手術開始・児娩出までの所要</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時間が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8.1</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41</a:t>
            </a:fld>
            <a:endParaRPr lang="en-US" altLang="ja-JP" dirty="0"/>
          </a:p>
        </p:txBody>
      </p:sp>
    </p:spTree>
    <p:extLst>
      <p:ext uri="{BB962C8B-B14F-4D97-AF65-F5344CB8AC3E}">
        <p14:creationId xmlns:p14="http://schemas.microsoft.com/office/powerpoint/2010/main" val="2793900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3999"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「原因分析報告書の取りまとめ」より⑧</a:t>
            </a:r>
          </a:p>
        </p:txBody>
      </p:sp>
      <p:sp>
        <p:nvSpPr>
          <p:cNvPr id="46084" name="AutoShape 3"/>
          <p:cNvSpPr>
            <a:spLocks noChangeArrowheads="1"/>
          </p:cNvSpPr>
          <p:nvPr/>
        </p:nvSpPr>
        <p:spPr bwMode="auto">
          <a:xfrm>
            <a:off x="271686" y="1294879"/>
            <a:ext cx="9217024" cy="443917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mn-ea"/>
                <a:ea typeface="+mn-ea"/>
              </a:rPr>
              <a:t>■今後の産科医療向上のために検討すべき事項</a:t>
            </a:r>
            <a:endParaRPr lang="en-US" altLang="ja-JP" sz="2200" dirty="0">
              <a:solidFill>
                <a:srgbClr val="000000"/>
              </a:solidFill>
              <a:latin typeface="+mn-ea"/>
              <a:ea typeface="+mn-ea"/>
            </a:endParaRPr>
          </a:p>
          <a:p>
            <a:pPr eaLnBrk="1" hangingPunct="1">
              <a:buFontTx/>
              <a:buNone/>
            </a:pPr>
            <a:r>
              <a:rPr lang="ja-JP" altLang="en-US" sz="2200" dirty="0">
                <a:solidFill>
                  <a:srgbClr val="000000"/>
                </a:solidFill>
                <a:latin typeface="+mn-ea"/>
                <a:ea typeface="+mn-ea"/>
              </a:rPr>
              <a:t>　　　　　　　　　　　　　　　　　　　　　　　　　　　　　　　　～分娩機関～</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○早産に関して提言がされた施設は、一般審査であった分析対象事例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では、紹介元・搬送元分娩機関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施設、当該分娩機関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113</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あり、個別審査であった分析対象事例では、紹介元・搬送元分娩機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38</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施設、当該分娩機関</a:t>
            </a:r>
            <a:r>
              <a:rPr lang="en-US" altLang="ja-JP" sz="2200" dirty="0">
                <a:solidFill>
                  <a:srgbClr val="000000"/>
                </a:solidFill>
                <a:latin typeface="HG丸ｺﾞｼｯｸM-PRO" panose="020F0600000000000000" pitchFamily="50" charset="-128"/>
                <a:ea typeface="HG丸ｺﾞｼｯｸM-PRO" panose="020F0600000000000000" pitchFamily="50" charset="-128"/>
              </a:rPr>
              <a:t>87</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施設であり、計</a:t>
            </a:r>
            <a:r>
              <a:rPr lang="en-US" altLang="ja-JP" sz="2200" dirty="0">
                <a:solidFill>
                  <a:srgbClr val="000000"/>
                </a:solidFill>
                <a:latin typeface="HG丸ｺﾞｼｯｸM-PRO" panose="020F0600000000000000" pitchFamily="50" charset="-128"/>
                <a:ea typeface="HG丸ｺﾞｼｯｸM-PRO" panose="020F0600000000000000" pitchFamily="50" charset="-128"/>
              </a:rPr>
              <a:t>261</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施設であった。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42</a:t>
            </a:fld>
            <a:endParaRPr lang="en-US" altLang="ja-JP" dirty="0"/>
          </a:p>
        </p:txBody>
      </p:sp>
    </p:spTree>
    <p:extLst>
      <p:ext uri="{BB962C8B-B14F-4D97-AF65-F5344CB8AC3E}">
        <p14:creationId xmlns:p14="http://schemas.microsoft.com/office/powerpoint/2010/main" val="2275036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4000" y="127968"/>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「原因分析報告書の取りまとめ」より⑨</a:t>
            </a:r>
          </a:p>
        </p:txBody>
      </p:sp>
      <p:sp>
        <p:nvSpPr>
          <p:cNvPr id="46084" name="AutoShape 3"/>
          <p:cNvSpPr>
            <a:spLocks noChangeArrowheads="1"/>
          </p:cNvSpPr>
          <p:nvPr/>
        </p:nvSpPr>
        <p:spPr bwMode="auto">
          <a:xfrm>
            <a:off x="271686" y="1294879"/>
            <a:ext cx="9217024" cy="5087243"/>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mn-ea"/>
                <a:ea typeface="+mn-ea"/>
              </a:rPr>
              <a:t>■今後の産科医療向上のために検討すべき事項</a:t>
            </a:r>
            <a:endParaRPr lang="en-US" altLang="ja-JP" sz="2200" dirty="0">
              <a:solidFill>
                <a:srgbClr val="000000"/>
              </a:solidFill>
              <a:latin typeface="+mn-ea"/>
              <a:ea typeface="+mn-ea"/>
            </a:endParaRPr>
          </a:p>
          <a:p>
            <a:pPr eaLnBrk="1" hangingPunct="1">
              <a:buFontTx/>
              <a:buNone/>
            </a:pPr>
            <a:r>
              <a:rPr lang="ja-JP" altLang="en-US" sz="2200" dirty="0">
                <a:solidFill>
                  <a:srgbClr val="000000"/>
                </a:solidFill>
                <a:latin typeface="+mn-ea"/>
                <a:ea typeface="+mn-ea"/>
              </a:rPr>
              <a:t>　　　　　　　　　　　　　　　　　　　　　　　　　　　　　　　　～分娩機関～</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○妊娠管理に関しては、保健指導が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8.4</a:t>
            </a:r>
            <a:r>
              <a:rPr lang="ja-JP" altLang="en-US" sz="2200" dirty="0">
                <a:solidFill>
                  <a:srgbClr val="000000"/>
                </a:solidFill>
                <a:latin typeface="HG丸ｺﾞｼｯｸM-PRO" panose="020F0600000000000000" pitchFamily="50" charset="-128"/>
                <a:ea typeface="HG丸ｺﾞｼｯｸM-PRO" panose="020F0600000000000000" pitchFamily="50" charset="-128"/>
              </a:rPr>
              <a:t>％）、妊娠高血圧症</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候群の診断・管理が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7.7</a:t>
            </a:r>
            <a:r>
              <a:rPr lang="ja-JP" altLang="en-US" sz="2200" dirty="0">
                <a:solidFill>
                  <a:srgbClr val="000000"/>
                </a:solidFill>
                <a:latin typeface="HG丸ｺﾞｼｯｸM-PRO" panose="020F0600000000000000" pitchFamily="50" charset="-128"/>
                <a:ea typeface="HG丸ｺﾞｼｯｸM-PRO" panose="020F0600000000000000" pitchFamily="50" charset="-128"/>
              </a:rPr>
              <a:t>％）、ハイリスク妊産婦の高次医療</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機関紹介・母体搬送が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5.4</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％）、胎児の状態評価・対応に関</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しては、胎児心拍数陣痛図の判読と対応が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19.5</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％）、分娩</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管理に関しては常位胎盤早期剥離と切迫早産の鑑別診断が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8.0</a:t>
            </a:r>
            <a:r>
              <a:rPr lang="ja-JP" altLang="en-US" sz="2200" dirty="0">
                <a:solidFill>
                  <a:srgbClr val="000000"/>
                </a:solidFill>
                <a:latin typeface="HG丸ｺﾞｼｯｸM-PRO" panose="020F0600000000000000" pitchFamily="50" charset="-128"/>
                <a:ea typeface="HG丸ｺﾞｼｯｸM-PRO" panose="020F0600000000000000" pitchFamily="50" charset="-128"/>
              </a:rPr>
              <a:t>％）、推奨に沿った子宮収縮薬の使用が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4.6</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新生児管理に関しては、新生児蘇生法講習会受講と処置の訓練が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3.8</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％）、その他の事項に関しては、診療録の記載が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102</a:t>
            </a: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39.1</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％）、胎児心拍数陣痛図の印字速度（</a:t>
            </a:r>
            <a:r>
              <a:rPr lang="en-US" altLang="ja-JP" sz="2200" dirty="0">
                <a:solidFill>
                  <a:srgbClr val="000000"/>
                </a:solidFill>
                <a:latin typeface="HG丸ｺﾞｼｯｸM-PRO" panose="020F0600000000000000" pitchFamily="50" charset="-128"/>
                <a:ea typeface="HG丸ｺﾞｼｯｸM-PRO" panose="020F0600000000000000" pitchFamily="50" charset="-128"/>
              </a:rPr>
              <a:t>3cm</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／分への変</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更）が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16.1</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43</a:t>
            </a:fld>
            <a:endParaRPr lang="en-US" altLang="ja-JP" dirty="0"/>
          </a:p>
        </p:txBody>
      </p:sp>
    </p:spTree>
    <p:extLst>
      <p:ext uri="{BB962C8B-B14F-4D97-AF65-F5344CB8AC3E}">
        <p14:creationId xmlns:p14="http://schemas.microsoft.com/office/powerpoint/2010/main" val="4216104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55763" y="346075"/>
            <a:ext cx="6591300" cy="644525"/>
          </a:xfrm>
        </p:spPr>
        <p:txBody>
          <a:bodyPr/>
          <a:lstStyle/>
          <a:p>
            <a:pPr eaLnBrk="1" hangingPunct="1"/>
            <a:r>
              <a:rPr lang="ja-JP" altLang="en-US" dirty="0"/>
              <a:t>産科医療関係者に対する提言①</a:t>
            </a:r>
          </a:p>
        </p:txBody>
      </p:sp>
      <p:sp>
        <p:nvSpPr>
          <p:cNvPr id="40964" name="AutoShape 3"/>
          <p:cNvSpPr>
            <a:spLocks noChangeArrowheads="1"/>
          </p:cNvSpPr>
          <p:nvPr/>
        </p:nvSpPr>
        <p:spPr bwMode="auto">
          <a:xfrm>
            <a:off x="271463" y="1291208"/>
            <a:ext cx="9288462" cy="2642642"/>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lstStyle/>
          <a:p>
            <a:pPr marL="233363" indent="-233363" defTabSz="957263" eaLnBrk="1" hangingPunct="1">
              <a:defRPr/>
            </a:pPr>
            <a:endParaRPr lang="en-US" altLang="ja-JP" sz="2200" dirty="0">
              <a:solidFill>
                <a:srgbClr val="000000"/>
              </a:solidFill>
              <a:latin typeface="HG丸ｺﾞｼｯｸM-PRO"/>
            </a:endParaRPr>
          </a:p>
          <a:p>
            <a:pPr marL="233363" indent="-233363" defTabSz="957263" eaLnBrk="1" hangingPunct="1">
              <a:defRPr/>
            </a:pPr>
            <a:r>
              <a:rPr lang="en-US" altLang="ja-JP" sz="2200" dirty="0">
                <a:solidFill>
                  <a:srgbClr val="000000"/>
                </a:solidFill>
                <a:latin typeface="HG丸ｺﾞｼｯｸM-PRO"/>
              </a:rPr>
              <a:t>(</a:t>
            </a:r>
            <a:r>
              <a:rPr lang="ja-JP" altLang="en-US" sz="2200" dirty="0">
                <a:solidFill>
                  <a:srgbClr val="000000"/>
                </a:solidFill>
                <a:latin typeface="HG丸ｺﾞｼｯｸM-PRO"/>
              </a:rPr>
              <a:t>１</a:t>
            </a:r>
            <a:r>
              <a:rPr lang="en-US" altLang="ja-JP" sz="2200" dirty="0">
                <a:solidFill>
                  <a:srgbClr val="000000"/>
                </a:solidFill>
                <a:latin typeface="HG丸ｺﾞｼｯｸM-PRO"/>
              </a:rPr>
              <a:t>)</a:t>
            </a:r>
            <a:r>
              <a:rPr lang="ja-JP" altLang="en-US" sz="2200" dirty="0">
                <a:solidFill>
                  <a:srgbClr val="000000"/>
                </a:solidFill>
                <a:latin typeface="HG丸ｺﾞｼｯｸM-PRO" panose="020F0600000000000000" pitchFamily="50" charset="-128"/>
              </a:rPr>
              <a:t>妊娠中の母体管理</a:t>
            </a:r>
            <a:endParaRPr lang="en-US" altLang="ja-JP" sz="2200" dirty="0">
              <a:solidFill>
                <a:srgbClr val="000000"/>
              </a:solidFill>
              <a:latin typeface="HG丸ｺﾞｼｯｸM-PRO" panose="020F0600000000000000" pitchFamily="50" charset="-128"/>
            </a:endParaRPr>
          </a:p>
          <a:p>
            <a:pPr marL="233363" indent="-233363" defTabSz="957263" eaLnBrk="1" hangingPunct="1">
              <a:defRPr/>
            </a:pPr>
            <a:r>
              <a:rPr lang="ja-JP" altLang="en-US" sz="2200" dirty="0">
                <a:solidFill>
                  <a:srgbClr val="000000"/>
                </a:solidFill>
                <a:latin typeface="HG丸ｺﾞｼｯｸM-PRO" panose="020F0600000000000000" pitchFamily="50" charset="-128"/>
              </a:rPr>
              <a:t>　　</a:t>
            </a:r>
            <a:endParaRPr lang="en-US" altLang="ja-JP" sz="2200" dirty="0">
              <a:solidFill>
                <a:srgbClr val="000000"/>
              </a:solidFill>
              <a:latin typeface="HG丸ｺﾞｼｯｸM-PRO" panose="020F0600000000000000" pitchFamily="50" charset="-128"/>
            </a:endParaRPr>
          </a:p>
          <a:p>
            <a:pPr marL="233363" indent="-233363" defTabSz="957263" eaLnBrk="1" hangingPunct="1">
              <a:defRPr/>
            </a:pPr>
            <a:r>
              <a:rPr lang="ja-JP" altLang="en-US" sz="2200" dirty="0">
                <a:solidFill>
                  <a:srgbClr val="000000"/>
                </a:solidFill>
                <a:latin typeface="HG丸ｺﾞｼｯｸM-PRO" panose="020F0600000000000000" pitchFamily="50" charset="-128"/>
              </a:rPr>
              <a:t>　　</a:t>
            </a:r>
            <a:r>
              <a:rPr lang="ja-JP" altLang="en-US" sz="2000" dirty="0">
                <a:solidFill>
                  <a:srgbClr val="000000"/>
                </a:solidFill>
                <a:latin typeface="HG丸ｺﾞｼｯｸM-PRO" panose="020F0600000000000000" pitchFamily="50" charset="-128"/>
              </a:rPr>
              <a:t>早産期における</a:t>
            </a:r>
            <a:r>
              <a:rPr lang="ja-JP" altLang="en-US" sz="2000" dirty="0">
                <a:solidFill>
                  <a:srgbClr val="000000"/>
                </a:solidFill>
                <a:latin typeface="HG丸ｺﾞｼｯｸM-PRO"/>
              </a:rPr>
              <a:t>妊産婦へ分娩機関に連絡・受診すべき異常徴候</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（性器出血、腹部緊満感、腹痛、破水感、胎動減少・消失等）について</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情報提供を行う。また、必要に応じて、子宮頸管長の計測を検討する。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44</a:t>
            </a:fld>
            <a:endParaRPr lang="en-US" altLang="ja-JP"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36094" y="342975"/>
            <a:ext cx="7230640" cy="650725"/>
          </a:xfrm>
        </p:spPr>
        <p:txBody>
          <a:bodyPr/>
          <a:lstStyle/>
          <a:p>
            <a:pPr eaLnBrk="1" hangingPunct="1"/>
            <a:r>
              <a:rPr lang="ja-JP" altLang="en-US" dirty="0"/>
              <a:t>産科医療関係者に対する提言②</a:t>
            </a:r>
            <a:r>
              <a:rPr lang="en-US" altLang="ja-JP" dirty="0"/>
              <a:t>-1</a:t>
            </a:r>
            <a:endParaRPr lang="ja-JP" altLang="en-US" dirty="0"/>
          </a:p>
        </p:txBody>
      </p:sp>
      <p:sp>
        <p:nvSpPr>
          <p:cNvPr id="40964" name="AutoShape 3"/>
          <p:cNvSpPr>
            <a:spLocks noChangeArrowheads="1"/>
          </p:cNvSpPr>
          <p:nvPr/>
        </p:nvSpPr>
        <p:spPr bwMode="auto">
          <a:xfrm>
            <a:off x="307182" y="1197546"/>
            <a:ext cx="9288462" cy="5450955"/>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lstStyle/>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（２）胎児管理</a:t>
            </a:r>
          </a:p>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ア．切迫早産症状を訴える妊産婦においては、絨毛膜羊膜炎や常位胎盤早</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期剥離を発症している可能性を念頭において鑑別診断を行う。</a:t>
            </a:r>
            <a:endParaRPr lang="en-US" altLang="ja-JP" sz="2000" dirty="0">
              <a:solidFill>
                <a:srgbClr val="000000"/>
              </a:solidFill>
              <a:latin typeface="HG丸ｺﾞｼｯｸM-PRO"/>
            </a:endParaRPr>
          </a:p>
          <a:p>
            <a:pPr marL="233363" indent="-233363" defTabSz="957263" eaLnBrk="1" hangingPunct="1">
              <a:defRPr/>
            </a:pPr>
            <a:endParaRPr lang="ja-JP" altLang="en-US"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イ．切迫早産症状を訴える妊産婦が受診した場合、および切迫早産で管理</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中の妊産婦が症状の増悪を訴えた場合は、常位胎盤早期剥離との鑑別</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診断のために分娩監視装置の装着、超音波断層法での胎児健常性の確</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認を行う。また、必要に応じて、子宮頸管長の計測を検討する。</a:t>
            </a:r>
          </a:p>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ウ．全ての産科医療関係者は、胎児心拍数陣痛図の判読能力を高めるよう　　</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各施設における院内の勉強会への参加や院外の講習会への参加を行う。</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また、胎児心拍数陣痛図の正確な判読のために、紙送り速度を</a:t>
            </a:r>
            <a:r>
              <a:rPr lang="en-US" altLang="ja-JP" sz="2000" dirty="0">
                <a:solidFill>
                  <a:srgbClr val="000000"/>
                </a:solidFill>
                <a:latin typeface="HG丸ｺﾞｼｯｸM-PRO"/>
              </a:rPr>
              <a:t>3</a:t>
            </a:r>
            <a:r>
              <a:rPr lang="ja-JP" altLang="en-US" sz="2000" dirty="0">
                <a:solidFill>
                  <a:srgbClr val="000000"/>
                </a:solidFill>
                <a:latin typeface="HG丸ｺﾞｼｯｸM-PRO"/>
              </a:rPr>
              <a:t>ｃｍ</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／分に統一する。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45</a:t>
            </a:fld>
            <a:endParaRPr lang="en-US" altLang="ja-JP" dirty="0"/>
          </a:p>
        </p:txBody>
      </p:sp>
    </p:spTree>
    <p:extLst>
      <p:ext uri="{BB962C8B-B14F-4D97-AF65-F5344CB8AC3E}">
        <p14:creationId xmlns:p14="http://schemas.microsoft.com/office/powerpoint/2010/main" val="2876859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36096" y="342975"/>
            <a:ext cx="7230640" cy="650725"/>
          </a:xfrm>
        </p:spPr>
        <p:txBody>
          <a:bodyPr/>
          <a:lstStyle/>
          <a:p>
            <a:pPr eaLnBrk="1" hangingPunct="1"/>
            <a:r>
              <a:rPr lang="ja-JP" altLang="en-US" dirty="0"/>
              <a:t>産科医療関係者に対する提言②</a:t>
            </a:r>
            <a:r>
              <a:rPr lang="en-US" altLang="ja-JP" dirty="0"/>
              <a:t>-2</a:t>
            </a:r>
            <a:endParaRPr lang="ja-JP" altLang="en-US" dirty="0"/>
          </a:p>
        </p:txBody>
      </p:sp>
      <p:sp>
        <p:nvSpPr>
          <p:cNvPr id="40964" name="AutoShape 3"/>
          <p:cNvSpPr>
            <a:spLocks noChangeArrowheads="1"/>
          </p:cNvSpPr>
          <p:nvPr/>
        </p:nvSpPr>
        <p:spPr bwMode="auto">
          <a:xfrm>
            <a:off x="307182" y="1197546"/>
            <a:ext cx="9288462" cy="5450955"/>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lstStyle/>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エ．子宮収縮抑制薬を投与する場合は、添付文書に沿った用法・用量で実</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a:t>
            </a:r>
            <a:r>
              <a:rPr lang="ja-JP" altLang="en-US" sz="2000" dirty="0" err="1">
                <a:solidFill>
                  <a:srgbClr val="000000"/>
                </a:solidFill>
                <a:latin typeface="HG丸ｺﾞｼｯｸM-PRO"/>
              </a:rPr>
              <a:t>施する</a:t>
            </a:r>
            <a:r>
              <a:rPr lang="ja-JP" altLang="en-US" sz="2000" dirty="0">
                <a:solidFill>
                  <a:srgbClr val="000000"/>
                </a:solidFill>
                <a:latin typeface="HG丸ｺﾞｼｯｸM-PRO"/>
              </a:rPr>
              <a:t>。</a:t>
            </a:r>
            <a:endParaRPr lang="en-US" altLang="ja-JP" sz="2000" dirty="0">
              <a:solidFill>
                <a:srgbClr val="000000"/>
              </a:solidFill>
              <a:latin typeface="HG丸ｺﾞｼｯｸM-PRO"/>
            </a:endParaRPr>
          </a:p>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オ．早産児の出生が予測される場合は、必要に応じて院内の小児科や早産</a:t>
            </a: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児、低出生体重児の管理が可能な高次医療機関と連携し管理する。</a:t>
            </a:r>
          </a:p>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endParaRPr lang="en-US" altLang="ja-JP" sz="2000" dirty="0">
              <a:solidFill>
                <a:srgbClr val="000000"/>
              </a:solidFill>
              <a:latin typeface="HG丸ｺﾞｼｯｸM-PRO"/>
            </a:endParaRPr>
          </a:p>
          <a:p>
            <a:pPr marL="233363" indent="-233363" defTabSz="957263" eaLnBrk="1" hangingPunct="1">
              <a:defRPr/>
            </a:pPr>
            <a:r>
              <a:rPr lang="ja-JP" altLang="en-US" sz="2000" dirty="0">
                <a:solidFill>
                  <a:srgbClr val="000000"/>
                </a:solidFill>
                <a:latin typeface="HG丸ｺﾞｼｯｸM-PRO"/>
              </a:rPr>
              <a:t>　</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46</a:t>
            </a:fld>
            <a:endParaRPr lang="en-US" altLang="ja-JP" dirty="0"/>
          </a:p>
        </p:txBody>
      </p:sp>
    </p:spTree>
    <p:extLst>
      <p:ext uri="{BB962C8B-B14F-4D97-AF65-F5344CB8AC3E}">
        <p14:creationId xmlns:p14="http://schemas.microsoft.com/office/powerpoint/2010/main" val="942536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623031" y="342975"/>
            <a:ext cx="6656766" cy="650725"/>
          </a:xfrm>
        </p:spPr>
        <p:txBody>
          <a:bodyPr/>
          <a:lstStyle/>
          <a:p>
            <a:pPr eaLnBrk="1" hangingPunct="1"/>
            <a:r>
              <a:rPr lang="ja-JP" altLang="en-US" dirty="0"/>
              <a:t>産科医療関係者に対する提言③</a:t>
            </a:r>
          </a:p>
        </p:txBody>
      </p:sp>
      <p:sp>
        <p:nvSpPr>
          <p:cNvPr id="50180" name="AutoShape 3"/>
          <p:cNvSpPr>
            <a:spLocks noChangeArrowheads="1"/>
          </p:cNvSpPr>
          <p:nvPr/>
        </p:nvSpPr>
        <p:spPr bwMode="auto">
          <a:xfrm>
            <a:off x="200025" y="1223317"/>
            <a:ext cx="9432925" cy="5230813"/>
          </a:xfrm>
          <a:prstGeom prst="roundRect">
            <a:avLst>
              <a:gd name="adj" fmla="val 9051"/>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solidFill>
                  <a:srgbClr val="000000"/>
                </a:solidFill>
                <a:latin typeface="HG丸ｺﾞｼｯｸM-PRO" panose="020F0600000000000000" pitchFamily="50" charset="-128"/>
              </a:rPr>
              <a:t>（３）新生児管理</a:t>
            </a:r>
            <a:endParaRPr lang="en-US" altLang="ja-JP" sz="2000" dirty="0">
              <a:solidFill>
                <a:srgbClr val="000000"/>
              </a:solidFill>
              <a:latin typeface="HG丸ｺﾞｼｯｸM-PRO" panose="020F0600000000000000" pitchFamily="50" charset="-128"/>
            </a:endParaRPr>
          </a:p>
          <a:p>
            <a:endParaRPr lang="en-US" altLang="ja-JP" sz="22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ア．日本版新生児蘇生法（</a:t>
            </a:r>
            <a:r>
              <a:rPr lang="en-US" altLang="ja-JP" sz="2000" dirty="0">
                <a:solidFill>
                  <a:srgbClr val="000000"/>
                </a:solidFill>
                <a:latin typeface="HG丸ｺﾞｼｯｸM-PRO" panose="020F0600000000000000" pitchFamily="50" charset="-128"/>
              </a:rPr>
              <a:t>NCPR</a:t>
            </a:r>
            <a:r>
              <a:rPr lang="ja-JP" altLang="en-US" sz="2000" dirty="0">
                <a:solidFill>
                  <a:srgbClr val="000000"/>
                </a:solidFill>
                <a:latin typeface="HG丸ｺﾞｼｯｸM-PRO" panose="020F0600000000000000" pitchFamily="50" charset="-128"/>
              </a:rPr>
              <a:t>）ガイドライン</a:t>
            </a:r>
            <a:r>
              <a:rPr lang="en-US" altLang="ja-JP" sz="2000" dirty="0">
                <a:solidFill>
                  <a:srgbClr val="000000"/>
                </a:solidFill>
                <a:latin typeface="HG丸ｺﾞｼｯｸM-PRO" panose="020F0600000000000000" pitchFamily="50" charset="-128"/>
              </a:rPr>
              <a:t>2015 </a:t>
            </a:r>
            <a:r>
              <a:rPr lang="ja-JP" altLang="en-US" sz="2000" dirty="0">
                <a:solidFill>
                  <a:srgbClr val="000000"/>
                </a:solidFill>
                <a:latin typeface="HG丸ｺﾞｼｯｸM-PRO" panose="020F0600000000000000" pitchFamily="50" charset="-128"/>
              </a:rPr>
              <a:t>に従い、保温、</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酸素濃度に留意して新生児蘇生初期処置を実施する。</a:t>
            </a:r>
            <a:endParaRPr lang="en-US" altLang="ja-JP" sz="2000" dirty="0">
              <a:solidFill>
                <a:srgbClr val="000000"/>
              </a:solidFill>
              <a:latin typeface="HG丸ｺﾞｼｯｸM-PRO" panose="020F0600000000000000" pitchFamily="50" charset="-128"/>
            </a:endParaRPr>
          </a:p>
          <a:p>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イ．早産児出生の際は「新生児蘇生法講習会」修了認定を受けた医療関係者</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が立ち会うことが望まれる。</a:t>
            </a:r>
            <a:endParaRPr lang="ja-JP" altLang="en-US" dirty="0">
              <a:solidFill>
                <a:srgbClr val="000000"/>
              </a:solidFill>
              <a:latin typeface="HG丸ｺﾞｼｯｸM-PRO" panose="020F0600000000000000" pitchFamily="50" charset="-128"/>
            </a:endParaRPr>
          </a:p>
          <a:p>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ウ．出生後の低血糖、呼吸・循環異常が脳性麻痺の症状を増悪させる可能性</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があることを認識し、各施設の実情に応じて、出生後の低血糖、呼吸・</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循環異常が出現した場合の新生児搬送基準も含めた管理指針を作成する</a:t>
            </a:r>
            <a:endParaRPr lang="en-US" altLang="ja-JP" sz="2000" dirty="0">
              <a:solidFill>
                <a:srgbClr val="000000"/>
              </a:solidFill>
              <a:latin typeface="HG丸ｺﾞｼｯｸM-PRO" panose="020F0600000000000000" pitchFamily="50" charset="-128"/>
            </a:endParaRPr>
          </a:p>
          <a:p>
            <a:r>
              <a:rPr lang="ja-JP" altLang="en-US" sz="2000" dirty="0">
                <a:solidFill>
                  <a:srgbClr val="000000"/>
                </a:solidFill>
                <a:latin typeface="HG丸ｺﾞｼｯｸM-PRO" panose="020F0600000000000000" pitchFamily="50" charset="-128"/>
              </a:rPr>
              <a:t>　　　ことが望まれる。</a:t>
            </a:r>
            <a:endParaRPr lang="en-US" altLang="ja-JP" sz="2000" dirty="0">
              <a:solidFill>
                <a:srgbClr val="000000"/>
              </a:solidFill>
              <a:latin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47</a:t>
            </a:fld>
            <a:endParaRPr lang="en-US" altLang="ja-JP"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66543" y="373752"/>
            <a:ext cx="7169726" cy="589170"/>
          </a:xfrm>
        </p:spPr>
        <p:txBody>
          <a:bodyPr/>
          <a:lstStyle/>
          <a:p>
            <a:pPr eaLnBrk="1" hangingPunct="1"/>
            <a:r>
              <a:rPr lang="ja-JP" altLang="en-US" sz="3200" dirty="0">
                <a:latin typeface="+mj-ea"/>
              </a:rPr>
              <a:t>「原因分析報告書の取りまとめ」より</a:t>
            </a:r>
            <a:endParaRPr lang="ja-JP" altLang="en-US" sz="3200" dirty="0"/>
          </a:p>
        </p:txBody>
      </p:sp>
      <p:sp>
        <p:nvSpPr>
          <p:cNvPr id="53252" name="AutoShape 3"/>
          <p:cNvSpPr>
            <a:spLocks noChangeArrowheads="1"/>
          </p:cNvSpPr>
          <p:nvPr/>
        </p:nvSpPr>
        <p:spPr bwMode="auto">
          <a:xfrm>
            <a:off x="343693" y="1413570"/>
            <a:ext cx="9073009" cy="252028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latin typeface="+mn-ea"/>
              </a:rPr>
              <a:t>　</a:t>
            </a:r>
            <a:endParaRPr lang="en-US" altLang="ja-JP" sz="2000" dirty="0">
              <a:latin typeface="+mn-ea"/>
            </a:endParaRPr>
          </a:p>
          <a:p>
            <a:r>
              <a:rPr lang="ja-JP" altLang="en-US" sz="2000" dirty="0">
                <a:latin typeface="+mj-ea"/>
                <a:ea typeface="+mj-ea"/>
              </a:rPr>
              <a:t>　</a:t>
            </a:r>
            <a:r>
              <a:rPr lang="ja-JP" altLang="en-US" sz="2200" dirty="0">
                <a:latin typeface="+mn-ea"/>
                <a:ea typeface="+mn-ea"/>
              </a:rPr>
              <a:t>■今後の産科医療向上のために検討すべき事項</a:t>
            </a:r>
            <a:endParaRPr lang="en-US" altLang="ja-JP" sz="2200" dirty="0">
              <a:latin typeface="+mn-ea"/>
              <a:ea typeface="+mn-ea"/>
            </a:endParaRPr>
          </a:p>
          <a:p>
            <a:pPr algn="ctr"/>
            <a:r>
              <a:rPr lang="ja-JP" altLang="en-US" sz="2200" dirty="0">
                <a:latin typeface="+mn-ea"/>
                <a:ea typeface="+mn-ea"/>
              </a:rPr>
              <a:t>　　　　　　　　　　　　　　　　　　　　　　　　　　　　　～学会・職能団体～</a:t>
            </a:r>
            <a:endParaRPr lang="en-US" altLang="ja-JP" sz="2200" dirty="0">
              <a:latin typeface="+mn-ea"/>
              <a:ea typeface="+mn-ea"/>
            </a:endParaRPr>
          </a:p>
          <a:p>
            <a:r>
              <a:rPr lang="ja-JP" altLang="en-US" sz="2000" dirty="0">
                <a:latin typeface="+mj-ea"/>
                <a:ea typeface="+mj-ea"/>
              </a:rPr>
              <a:t>　</a:t>
            </a:r>
            <a:r>
              <a:rPr lang="ja-JP" altLang="en-US" sz="2200" dirty="0">
                <a:latin typeface="+mj-ea"/>
                <a:ea typeface="+mj-ea"/>
              </a:rPr>
              <a:t>早産に関して提言がされた事例は</a:t>
            </a:r>
            <a:r>
              <a:rPr lang="en-US" altLang="ja-JP" sz="2200" dirty="0">
                <a:latin typeface="+mj-ea"/>
                <a:ea typeface="+mj-ea"/>
              </a:rPr>
              <a:t>265</a:t>
            </a:r>
            <a:r>
              <a:rPr lang="ja-JP" altLang="en-US" sz="2200" dirty="0">
                <a:latin typeface="+mj-ea"/>
                <a:ea typeface="+mj-ea"/>
              </a:rPr>
              <a:t>件であった。</a:t>
            </a:r>
            <a:endParaRPr lang="en-US" altLang="ja-JP" sz="2200" dirty="0">
              <a:latin typeface="+mj-ea"/>
              <a:ea typeface="+mj-ea"/>
            </a:endParaRPr>
          </a:p>
          <a:p>
            <a:r>
              <a:rPr lang="en-US" altLang="ja-JP" sz="2200" dirty="0">
                <a:latin typeface="+mj-ea"/>
                <a:ea typeface="+mj-ea"/>
              </a:rPr>
              <a:t> </a:t>
            </a:r>
            <a:r>
              <a:rPr lang="ja-JP" altLang="en-US" sz="2200" dirty="0">
                <a:latin typeface="+mj-ea"/>
                <a:ea typeface="+mj-ea"/>
              </a:rPr>
              <a:t>  常位胎盤早期剥離の調査・研究が</a:t>
            </a:r>
            <a:r>
              <a:rPr lang="en-US" altLang="ja-JP" sz="2200" dirty="0">
                <a:latin typeface="+mj-ea"/>
                <a:ea typeface="+mj-ea"/>
              </a:rPr>
              <a:t>92</a:t>
            </a:r>
            <a:r>
              <a:rPr lang="ja-JP" altLang="en-US" sz="2200" dirty="0">
                <a:latin typeface="+mj-ea"/>
                <a:ea typeface="+mj-ea"/>
              </a:rPr>
              <a:t>件（</a:t>
            </a:r>
            <a:r>
              <a:rPr lang="en-US" altLang="ja-JP" sz="2200" dirty="0">
                <a:latin typeface="+mj-ea"/>
                <a:ea typeface="+mj-ea"/>
              </a:rPr>
              <a:t>34.7</a:t>
            </a:r>
            <a:r>
              <a:rPr lang="ja-JP" altLang="en-US" sz="2200" dirty="0">
                <a:latin typeface="+mj-ea"/>
                <a:ea typeface="+mj-ea"/>
              </a:rPr>
              <a:t>％）、分娩開始前に</a:t>
            </a:r>
            <a:endParaRPr lang="en-US" altLang="ja-JP" sz="2200" dirty="0">
              <a:latin typeface="+mj-ea"/>
              <a:ea typeface="+mj-ea"/>
            </a:endParaRPr>
          </a:p>
          <a:p>
            <a:r>
              <a:rPr lang="ja-JP" altLang="en-US" sz="2200" dirty="0">
                <a:latin typeface="+mj-ea"/>
                <a:ea typeface="+mj-ea"/>
              </a:rPr>
              <a:t>　発症した脳性麻痺の調査・研究、脳室周囲白質軟化症の調査・研究</a:t>
            </a:r>
            <a:endParaRPr lang="en-US" altLang="ja-JP" sz="2200" dirty="0">
              <a:latin typeface="+mj-ea"/>
              <a:ea typeface="+mj-ea"/>
            </a:endParaRPr>
          </a:p>
          <a:p>
            <a:r>
              <a:rPr lang="ja-JP" altLang="en-US" sz="2200" dirty="0">
                <a:latin typeface="+mj-ea"/>
                <a:ea typeface="+mj-ea"/>
              </a:rPr>
              <a:t>　が各</a:t>
            </a:r>
            <a:r>
              <a:rPr lang="en-US" altLang="ja-JP" sz="2200" dirty="0">
                <a:latin typeface="+mj-ea"/>
                <a:ea typeface="+mj-ea"/>
              </a:rPr>
              <a:t>26</a:t>
            </a:r>
            <a:r>
              <a:rPr lang="ja-JP" altLang="en-US" sz="2200" dirty="0">
                <a:latin typeface="+mj-ea"/>
                <a:ea typeface="+mj-ea"/>
              </a:rPr>
              <a:t>件（</a:t>
            </a:r>
            <a:r>
              <a:rPr lang="en-US" altLang="ja-JP" sz="2200" dirty="0">
                <a:latin typeface="+mj-ea"/>
                <a:ea typeface="+mj-ea"/>
              </a:rPr>
              <a:t>9.8</a:t>
            </a:r>
            <a:r>
              <a:rPr lang="ja-JP" altLang="en-US" sz="2200" dirty="0">
                <a:latin typeface="+mj-ea"/>
                <a:ea typeface="+mj-ea"/>
              </a:rPr>
              <a:t>％）であった。</a:t>
            </a:r>
            <a:endParaRPr lang="en-US" altLang="ja-JP" sz="2200" dirty="0">
              <a:latin typeface="+mj-ea"/>
              <a:ea typeface="+mj-ea"/>
            </a:endParaRPr>
          </a:p>
          <a:p>
            <a:r>
              <a:rPr lang="ja-JP" altLang="en-US" sz="2000" dirty="0"/>
              <a:t>　</a:t>
            </a:r>
            <a:endParaRPr lang="ja-JP" altLang="en-US" sz="2000" dirty="0">
              <a:latin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48</a:t>
            </a:fld>
            <a:endParaRPr lang="en-US" altLang="ja-JP" dirty="0"/>
          </a:p>
        </p:txBody>
      </p:sp>
    </p:spTree>
    <p:extLst>
      <p:ext uri="{BB962C8B-B14F-4D97-AF65-F5344CB8AC3E}">
        <p14:creationId xmlns:p14="http://schemas.microsoft.com/office/powerpoint/2010/main" val="194070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37847" y="175113"/>
            <a:ext cx="7273007" cy="847725"/>
          </a:xfrm>
        </p:spPr>
        <p:txBody>
          <a:bodyPr/>
          <a:lstStyle/>
          <a:p>
            <a:pPr eaLnBrk="1" hangingPunct="1">
              <a:defRPr/>
            </a:pPr>
            <a:r>
              <a:rPr lang="ja-JP" altLang="en-US" sz="3200" dirty="0"/>
              <a:t>制度の改定（個別審査基準）</a:t>
            </a:r>
          </a:p>
        </p:txBody>
      </p:sp>
      <p:graphicFrame>
        <p:nvGraphicFramePr>
          <p:cNvPr id="6" name="Group 741"/>
          <p:cNvGraphicFramePr>
            <a:graphicFrameLocks noGrp="1"/>
          </p:cNvGraphicFramePr>
          <p:nvPr>
            <p:extLst/>
          </p:nvPr>
        </p:nvGraphicFramePr>
        <p:xfrm>
          <a:off x="171292" y="1181100"/>
          <a:ext cx="9448196" cy="4771136"/>
        </p:xfrm>
        <a:graphic>
          <a:graphicData uri="http://schemas.openxmlformats.org/drawingml/2006/table">
            <a:tbl>
              <a:tblPr>
                <a:tableStyleId>{8A107856-5554-42FB-B03E-39F5DBC370BA}</a:tableStyleId>
              </a:tblPr>
              <a:tblGrid>
                <a:gridCol w="4711507">
                  <a:extLst>
                    <a:ext uri="{9D8B030D-6E8A-4147-A177-3AD203B41FA5}">
                      <a16:colId xmlns:a16="http://schemas.microsoft.com/office/drawing/2014/main" val="20000"/>
                    </a:ext>
                  </a:extLst>
                </a:gridCol>
                <a:gridCol w="4736689">
                  <a:extLst>
                    <a:ext uri="{9D8B030D-6E8A-4147-A177-3AD203B41FA5}">
                      <a16:colId xmlns:a16="http://schemas.microsoft.com/office/drawing/2014/main" val="20001"/>
                    </a:ext>
                  </a:extLst>
                </a:gridCol>
              </a:tblGrid>
              <a:tr h="485450">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現行</a:t>
                      </a:r>
                      <a:endParaRPr lang="en-US" altLang="ja-JP" sz="1200" b="1" kern="0" dirty="0">
                        <a:effectLst/>
                        <a:latin typeface="ＭＳ Ｐゴシック" panose="020B0600070205080204" pitchFamily="50" charset="-128"/>
                        <a:ea typeface="ＭＳ Ｐゴシック" panose="020B0600070205080204" pitchFamily="50" charset="-128"/>
                      </a:endParaRPr>
                    </a:p>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（平成</a:t>
                      </a:r>
                      <a:r>
                        <a:rPr lang="en-US" altLang="ja-JP" sz="1200" b="1" kern="0" dirty="0">
                          <a:effectLst/>
                          <a:latin typeface="ＭＳ Ｐゴシック" panose="020B0600070205080204" pitchFamily="50" charset="-128"/>
                          <a:ea typeface="ＭＳ Ｐゴシック" panose="020B0600070205080204" pitchFamily="50" charset="-128"/>
                        </a:rPr>
                        <a:t>21</a:t>
                      </a:r>
                      <a:r>
                        <a:rPr lang="ja-JP" altLang="ja-JP" sz="1200" b="1" kern="0" dirty="0">
                          <a:effectLst/>
                          <a:latin typeface="ＭＳ Ｐゴシック" panose="020B0600070205080204" pitchFamily="50" charset="-128"/>
                          <a:ea typeface="ＭＳ Ｐゴシック" panose="020B0600070205080204" pitchFamily="50" charset="-128"/>
                        </a:rPr>
                        <a:t>年から</a:t>
                      </a:r>
                      <a:r>
                        <a:rPr lang="en-US" altLang="ja-JP" sz="1200" b="1" kern="0" dirty="0">
                          <a:effectLst/>
                          <a:latin typeface="ＭＳ Ｐゴシック" panose="020B0600070205080204" pitchFamily="50" charset="-128"/>
                          <a:ea typeface="ＭＳ Ｐゴシック" panose="020B0600070205080204" pitchFamily="50" charset="-128"/>
                        </a:rPr>
                        <a:t>26</a:t>
                      </a:r>
                      <a:r>
                        <a:rPr lang="ja-JP" altLang="ja-JP" sz="1200" b="1" kern="0" dirty="0">
                          <a:effectLst/>
                          <a:latin typeface="ＭＳ Ｐゴシック" panose="020B0600070205080204" pitchFamily="50" charset="-128"/>
                          <a:ea typeface="ＭＳ Ｐゴシック" panose="020B0600070205080204" pitchFamily="50" charset="-128"/>
                        </a:rPr>
                        <a:t>年までに出生した児に適用）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a:txBody>
                    <a:bodyPr/>
                    <a:lstStyle/>
                    <a:p>
                      <a:pPr algn="ctr">
                        <a:spcAft>
                          <a:spcPts val="0"/>
                        </a:spcAft>
                      </a:pPr>
                      <a:r>
                        <a:rPr lang="ja-JP" altLang="en-US" sz="1200" b="1" kern="0" dirty="0">
                          <a:effectLst/>
                          <a:latin typeface="ＭＳ Ｐゴシック" panose="020B0600070205080204" pitchFamily="50" charset="-128"/>
                          <a:ea typeface="ＭＳ Ｐゴシック" panose="020B0600070205080204" pitchFamily="50" charset="-128"/>
                        </a:rPr>
                        <a:t>改定</a:t>
                      </a:r>
                      <a:r>
                        <a:rPr lang="ja-JP" altLang="ja-JP" sz="1200" b="1" kern="0" dirty="0">
                          <a:effectLst/>
                          <a:latin typeface="ＭＳ Ｐゴシック" panose="020B0600070205080204" pitchFamily="50" charset="-128"/>
                          <a:ea typeface="ＭＳ Ｐゴシック" panose="020B0600070205080204" pitchFamily="50" charset="-128"/>
                        </a:rPr>
                        <a:t>後</a:t>
                      </a:r>
                      <a:endParaRPr lang="en-US" altLang="ja-JP" sz="1200" b="1" kern="0" dirty="0">
                        <a:effectLst/>
                        <a:latin typeface="ＭＳ Ｐゴシック" panose="020B0600070205080204" pitchFamily="50" charset="-128"/>
                        <a:ea typeface="ＭＳ Ｐゴシック" panose="020B0600070205080204" pitchFamily="50" charset="-128"/>
                      </a:endParaRPr>
                    </a:p>
                    <a:p>
                      <a:pPr algn="ctr">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（平成</a:t>
                      </a:r>
                      <a:r>
                        <a:rPr lang="en-US" altLang="ja-JP" sz="1200" b="1" kern="0" dirty="0">
                          <a:effectLst/>
                          <a:latin typeface="ＭＳ Ｐゴシック" panose="020B0600070205080204" pitchFamily="50" charset="-128"/>
                          <a:ea typeface="ＭＳ Ｐゴシック" panose="020B0600070205080204" pitchFamily="50" charset="-128"/>
                        </a:rPr>
                        <a:t>27</a:t>
                      </a:r>
                      <a:r>
                        <a:rPr lang="ja-JP" altLang="ja-JP" sz="1200" b="1" kern="0" dirty="0">
                          <a:effectLst/>
                          <a:latin typeface="ＭＳ Ｐゴシック" panose="020B0600070205080204" pitchFamily="50" charset="-128"/>
                          <a:ea typeface="ＭＳ Ｐゴシック" panose="020B0600070205080204" pitchFamily="50" charset="-128"/>
                        </a:rPr>
                        <a:t>年</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月</a:t>
                      </a:r>
                      <a:r>
                        <a:rPr lang="en-US" altLang="ja-JP" sz="1200" b="1" kern="0" dirty="0">
                          <a:effectLst/>
                          <a:latin typeface="ＭＳ Ｐゴシック" panose="020B0600070205080204" pitchFamily="50" charset="-128"/>
                          <a:ea typeface="ＭＳ Ｐゴシック" panose="020B0600070205080204" pitchFamily="50" charset="-128"/>
                        </a:rPr>
                        <a:t>1</a:t>
                      </a:r>
                      <a:r>
                        <a:rPr lang="ja-JP" altLang="ja-JP" sz="1200" b="1" kern="0" dirty="0">
                          <a:effectLst/>
                          <a:latin typeface="ＭＳ Ｐゴシック" panose="020B0600070205080204" pitchFamily="50" charset="-128"/>
                          <a:ea typeface="ＭＳ Ｐゴシック" panose="020B0600070205080204" pitchFamily="50" charset="-128"/>
                        </a:rPr>
                        <a:t>日以降に出生した児に適用）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0"/>
                  </a:ext>
                </a:extLst>
              </a:tr>
              <a:tr h="321199">
                <a:tc gridSpan="2">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266700" indent="-266700" algn="ctr">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在胎週数が</a:t>
                      </a:r>
                      <a:r>
                        <a:rPr lang="en-US" altLang="ja-JP" sz="1200" b="1" kern="0" dirty="0">
                          <a:effectLst/>
                          <a:latin typeface="ＭＳ Ｐゴシック" panose="020B0600070205080204" pitchFamily="50" charset="-128"/>
                          <a:ea typeface="ＭＳ Ｐゴシック" panose="020B0600070205080204" pitchFamily="50" charset="-128"/>
                        </a:rPr>
                        <a:t>28</a:t>
                      </a:r>
                      <a:r>
                        <a:rPr lang="ja-JP" altLang="ja-JP" sz="1200" b="1" kern="0" dirty="0">
                          <a:effectLst/>
                          <a:latin typeface="ＭＳ Ｐゴシック" panose="020B0600070205080204" pitchFamily="50" charset="-128"/>
                          <a:ea typeface="ＭＳ Ｐゴシック" panose="020B0600070205080204" pitchFamily="50" charset="-128"/>
                        </a:rPr>
                        <a:t>週以上であり、かつ、次の（一）又は（二）に該当すること</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hMerge="1">
                  <a:txBody>
                    <a:bodyPr/>
                    <a:lstStyle/>
                    <a:p>
                      <a:endParaRPr kumimoji="1" lang="ja-JP" altLang="en-US"/>
                    </a:p>
                  </a:txBody>
                  <a:tcPr/>
                </a:tc>
                <a:extLst>
                  <a:ext uri="{0D108BD9-81ED-4DB2-BD59-A6C34878D82A}">
                    <a16:rowId xmlns:a16="http://schemas.microsoft.com/office/drawing/2014/main" val="10001"/>
                  </a:ext>
                </a:extLst>
              </a:tr>
              <a:tr h="321199">
                <a:tc gridSpan="2">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370840" indent="-400050" algn="l">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（一）低酸素状況が持続して臍帯動脈血中の代謝性アシドーシス（酸性血症）の所見が認められる場合（</a:t>
                      </a:r>
                      <a:r>
                        <a:rPr lang="en-US" altLang="ja-JP" sz="1200" b="1" kern="0" dirty="0">
                          <a:effectLst/>
                          <a:latin typeface="ＭＳ Ｐゴシック" panose="020B0600070205080204" pitchFamily="50" charset="-128"/>
                          <a:ea typeface="ＭＳ Ｐゴシック" panose="020B0600070205080204" pitchFamily="50" charset="-128"/>
                        </a:rPr>
                        <a:t>pH</a:t>
                      </a:r>
                      <a:r>
                        <a:rPr lang="ja-JP" altLang="ja-JP" sz="1200" b="1" kern="0" dirty="0">
                          <a:effectLst/>
                          <a:latin typeface="ＭＳ Ｐゴシック" panose="020B0600070205080204" pitchFamily="50" charset="-128"/>
                          <a:ea typeface="ＭＳ Ｐゴシック" panose="020B0600070205080204" pitchFamily="50" charset="-128"/>
                        </a:rPr>
                        <a:t>値が</a:t>
                      </a:r>
                      <a:r>
                        <a:rPr lang="en-US" altLang="ja-JP" sz="1200" b="1" kern="0" dirty="0">
                          <a:effectLst/>
                          <a:latin typeface="ＭＳ Ｐゴシック" panose="020B0600070205080204" pitchFamily="50" charset="-128"/>
                          <a:ea typeface="ＭＳ Ｐゴシック" panose="020B0600070205080204" pitchFamily="50" charset="-128"/>
                        </a:rPr>
                        <a:t>7.1</a:t>
                      </a:r>
                      <a:r>
                        <a:rPr lang="ja-JP" altLang="ja-JP" sz="1200" b="1" kern="0" dirty="0">
                          <a:effectLst/>
                          <a:latin typeface="ＭＳ Ｐゴシック" panose="020B0600070205080204" pitchFamily="50" charset="-128"/>
                          <a:ea typeface="ＭＳ Ｐゴシック" panose="020B0600070205080204" pitchFamily="50" charset="-128"/>
                        </a:rPr>
                        <a:t>未満）</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hMerge="1">
                  <a:txBody>
                    <a:bodyPr/>
                    <a:lstStyle/>
                    <a:p>
                      <a:endParaRPr kumimoji="1" lang="ja-JP" altLang="en-US"/>
                    </a:p>
                  </a:txBody>
                  <a:tcPr/>
                </a:tc>
                <a:extLst>
                  <a:ext uri="{0D108BD9-81ED-4DB2-BD59-A6C34878D82A}">
                    <a16:rowId xmlns:a16="http://schemas.microsoft.com/office/drawing/2014/main" val="10002"/>
                  </a:ext>
                </a:extLst>
              </a:tr>
              <a:tr h="1145266">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ja-JP" sz="1200" b="1" kern="0" dirty="0">
                          <a:effectLst/>
                          <a:latin typeface="ＭＳ Ｐゴシック" panose="020B0600070205080204" pitchFamily="50" charset="-128"/>
                          <a:ea typeface="ＭＳ Ｐゴシック" panose="020B0600070205080204" pitchFamily="50" charset="-128"/>
                        </a:rPr>
                        <a:t>（ニ）胎児心拍数モニターにおいて特に異常のなかった症例で、</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通常、前兆となるような低酸素状況が前置胎盤、常位胎盤早期</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剥離、子宮破裂、子癇、臍帯脱出等によって起こり、引き続き、</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rPr>
                        <a:t>次のイからハまでのいずれかの胎児心拍数パターンが認められ、</a:t>
                      </a:r>
                      <a:endParaRPr lang="en-US" altLang="ja-JP" sz="1200" b="1" kern="0" dirty="0">
                        <a:effectLst/>
                        <a:latin typeface="ＭＳ Ｐゴシック" panose="020B0600070205080204" pitchFamily="50" charset="-128"/>
                        <a:ea typeface="ＭＳ Ｐゴシック" panose="020B0600070205080204" pitchFamily="50" charset="-128"/>
                      </a:endParaRPr>
                    </a:p>
                    <a:p>
                      <a:pPr marL="0" marR="0" lvl="0" indent="0" algn="l" defTabSz="957263"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lang="ja-JP" altLang="en-US" sz="1200" b="1" kern="0" dirty="0">
                          <a:effectLst/>
                          <a:latin typeface="ＭＳ Ｐゴシック" panose="020B0600070205080204" pitchFamily="50" charset="-128"/>
                          <a:ea typeface="ＭＳ Ｐゴシック" panose="020B0600070205080204" pitchFamily="50" charset="-128"/>
                        </a:rPr>
                        <a:t>　　　</a:t>
                      </a:r>
                      <a:r>
                        <a:rPr lang="ja-JP" altLang="ja-JP" sz="1200" b="1" kern="0" dirty="0">
                          <a:solidFill>
                            <a:srgbClr val="0070C0"/>
                          </a:solidFill>
                          <a:effectLst/>
                          <a:latin typeface="ＭＳ Ｐゴシック" panose="020B0600070205080204" pitchFamily="50" charset="-128"/>
                          <a:ea typeface="ＭＳ Ｐゴシック" panose="020B0600070205080204" pitchFamily="50" charset="-128"/>
                        </a:rPr>
                        <a:t>かつ</a:t>
                      </a:r>
                      <a:r>
                        <a:rPr lang="ja-JP" altLang="ja-JP" sz="1200" b="1" kern="0" dirty="0">
                          <a:effectLst/>
                          <a:latin typeface="ＭＳ Ｐゴシック" panose="020B0600070205080204" pitchFamily="50" charset="-128"/>
                          <a:ea typeface="ＭＳ Ｐゴシック" panose="020B0600070205080204" pitchFamily="50" charset="-128"/>
                        </a:rPr>
                        <a:t>、心拍数基線細変動の消失が認められる場合</a:t>
                      </a:r>
                      <a:endParaRPr kumimoji="1" lang="ja-JP" altLang="en-US" sz="1200" b="1" i="0" u="none" strike="noStrike" cap="none" normalizeH="0" baseline="0" dirty="0">
                        <a:ln>
                          <a:noFill/>
                        </a:ln>
                        <a:solidFill>
                          <a:schemeClr val="bg2">
                            <a:lumMod val="60000"/>
                            <a:lumOff val="40000"/>
                          </a:schemeClr>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a:txBody>
                  <a:tcPr anchor="ctr" horzOverflow="overflow"/>
                </a:tc>
                <a:tc>
                  <a:txBody>
                    <a:bodyPr/>
                    <a:lstStyle/>
                    <a:p>
                      <a:pPr marL="351790" indent="-35306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（二）低酸素状況が常位胎盤早期剥離、臍帯脱出、子宮破裂、子癇、</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胎児母体間輸血症候群、前置胎盤からの出血、急激に発症した双胎間輸血症候群</a:t>
                      </a:r>
                      <a:r>
                        <a:rPr lang="ja-JP" altLang="ja-JP" sz="1200" b="1" kern="0" dirty="0">
                          <a:effectLst/>
                          <a:latin typeface="ＭＳ Ｐゴシック" panose="020B0600070205080204" pitchFamily="50" charset="-128"/>
                          <a:ea typeface="ＭＳ Ｐゴシック" panose="020B0600070205080204" pitchFamily="50" charset="-128"/>
                        </a:rPr>
                        <a:t>等によって起こり、引き続き、</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次のイからチまでのいずれかの所見</a:t>
                      </a:r>
                      <a:r>
                        <a:rPr lang="ja-JP" altLang="ja-JP" sz="1200" b="1" kern="0" dirty="0">
                          <a:effectLst/>
                          <a:latin typeface="ＭＳ Ｐゴシック" panose="020B0600070205080204" pitchFamily="50" charset="-128"/>
                          <a:ea typeface="ＭＳ Ｐゴシック" panose="020B0600070205080204" pitchFamily="50" charset="-128"/>
                        </a:rPr>
                        <a:t>が認められる場合</a:t>
                      </a: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3"/>
                  </a:ext>
                </a:extLst>
              </a:tr>
              <a:tr h="2244021">
                <a:tc>
                  <a:txBody>
                    <a:bodyPr/>
                    <a:lstStyle>
                      <a:lvl1pPr defTabSz="957263">
                        <a:spcBef>
                          <a:spcPct val="20000"/>
                        </a:spcBef>
                        <a:buClr>
                          <a:schemeClr val="hlink"/>
                        </a:buClr>
                        <a:buSzPct val="90000"/>
                        <a:buFont typeface="Wingdings" panose="05000000000000000000" pitchFamily="2" charset="2"/>
                        <a:defRPr kumimoji="1" sz="30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1pPr>
                      <a:lvl2pPr marL="479425" defTabSz="957263">
                        <a:spcBef>
                          <a:spcPct val="20000"/>
                        </a:spcBef>
                        <a:defRPr kumimoji="1" sz="25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2pPr>
                      <a:lvl3pPr marL="957263" defTabSz="957263">
                        <a:spcBef>
                          <a:spcPct val="20000"/>
                        </a:spcBef>
                        <a:buClr>
                          <a:schemeClr val="accent2"/>
                        </a:buClr>
                        <a:buSzPct val="90000"/>
                        <a:buFont typeface="Wingdings" panose="05000000000000000000" pitchFamily="2" charset="2"/>
                        <a:defRPr kumimoji="1" sz="21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3pPr>
                      <a:lvl4pPr marL="1436688" defTabSz="957263">
                        <a:spcBef>
                          <a:spcPct val="20000"/>
                        </a:spcBef>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4pPr>
                      <a:lvl5pPr marL="1916113" defTabSz="957263">
                        <a:spcBef>
                          <a:spcPct val="20000"/>
                        </a:spcBef>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5pPr>
                      <a:lvl6pPr marL="23733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6pPr>
                      <a:lvl7pPr marL="28305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7pPr>
                      <a:lvl8pPr marL="32877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8pPr>
                      <a:lvl9pPr marL="3744913" defTabSz="957263" fontAlgn="base">
                        <a:spcBef>
                          <a:spcPct val="20000"/>
                        </a:spcBef>
                        <a:spcAft>
                          <a:spcPct val="0"/>
                        </a:spcAft>
                        <a:buClr>
                          <a:schemeClr val="folHlink"/>
                        </a:buClr>
                        <a:buSzPct val="90000"/>
                        <a:buFont typeface="Wingdings" panose="05000000000000000000" pitchFamily="2" charset="2"/>
                        <a:defRPr kumimoji="1" sz="190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50" charset="-128"/>
                        </a:defRPr>
                      </a:lvl9pPr>
                    </a:lstStyle>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イ　突発性で持続する徐脈</a:t>
                      </a: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ロ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％以上に出現する遅発一過性徐脈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marL="370840" indent="-26670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ハ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％以上に出現する変動一過性徐脈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r>
                        <a:rPr lang="en-US" altLang="ja-JP" sz="1200" b="1" kern="0" dirty="0">
                          <a:effectLst/>
                          <a:latin typeface="ＭＳ Ｐゴシック" panose="020B0600070205080204" pitchFamily="50" charset="-128"/>
                          <a:ea typeface="ＭＳ Ｐゴシック" panose="020B0600070205080204" pitchFamily="50" charset="-128"/>
                        </a:rPr>
                        <a:t> </a:t>
                      </a:r>
                    </a:p>
                    <a:p>
                      <a:pPr marL="370840" indent="-400050" algn="just">
                        <a:lnSpc>
                          <a:spcPts val="2200"/>
                        </a:lnSpc>
                        <a:spcAft>
                          <a:spcPts val="0"/>
                        </a:spcAft>
                      </a:pP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endParaRPr lang="en-US" altLang="ja-JP" sz="1200" b="1" kern="0" dirty="0">
                        <a:effectLst/>
                        <a:latin typeface="ＭＳ Ｐゴシック" panose="020B0600070205080204" pitchFamily="50" charset="-128"/>
                        <a:ea typeface="ＭＳ Ｐゴシック" panose="020B0600070205080204" pitchFamily="50" charset="-128"/>
                      </a:endParaRPr>
                    </a:p>
                    <a:p>
                      <a:pPr marL="370840" indent="-400050" algn="just">
                        <a:lnSpc>
                          <a:spcPts val="2200"/>
                        </a:lnSpc>
                        <a:spcAft>
                          <a:spcPts val="0"/>
                        </a:spcAft>
                      </a:pPr>
                      <a:endParaRPr lang="ja-JP" altLang="ja-JP" sz="1200" b="1" kern="100" dirty="0">
                        <a:solidFill>
                          <a:schemeClr val="bg2">
                            <a:lumMod val="60000"/>
                            <a:lumOff val="40000"/>
                          </a:schemeClr>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tc>
                  <a:txBody>
                    <a:bodyPr/>
                    <a:lstStyle/>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イ　突発性で持続する徐脈</a:t>
                      </a:r>
                      <a:endParaRPr lang="en-US" altLang="ja-JP" sz="1200" b="1" kern="0" dirty="0">
                        <a:effectLst/>
                        <a:latin typeface="ＭＳ Ｐゴシック" panose="020B0600070205080204" pitchFamily="50" charset="-128"/>
                        <a:ea typeface="ＭＳ Ｐゴシック" panose="020B0600070205080204" pitchFamily="50" charset="-128"/>
                      </a:endParaRPr>
                    </a:p>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ロ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％以上に出現する遅発一過性徐脈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indent="133350" algn="just">
                        <a:lnSpc>
                          <a:spcPts val="2200"/>
                        </a:lnSpc>
                        <a:spcAft>
                          <a:spcPts val="0"/>
                        </a:spcAft>
                      </a:pPr>
                      <a:r>
                        <a:rPr lang="ja-JP" altLang="ja-JP" sz="1200" b="1" kern="0" dirty="0">
                          <a:effectLst/>
                          <a:latin typeface="ＭＳ Ｐゴシック" panose="020B0600070205080204" pitchFamily="50" charset="-128"/>
                          <a:ea typeface="ＭＳ Ｐゴシック" panose="020B0600070205080204" pitchFamily="50" charset="-128"/>
                        </a:rPr>
                        <a:t>ハ　子宮収縮の</a:t>
                      </a:r>
                      <a:r>
                        <a:rPr lang="en-US" altLang="ja-JP" sz="1200" b="1" kern="0" dirty="0">
                          <a:effectLst/>
                          <a:latin typeface="ＭＳ Ｐゴシック" panose="020B0600070205080204" pitchFamily="50" charset="-128"/>
                          <a:ea typeface="ＭＳ Ｐゴシック" panose="020B0600070205080204" pitchFamily="50" charset="-128"/>
                        </a:rPr>
                        <a:t>50</a:t>
                      </a:r>
                      <a:r>
                        <a:rPr lang="ja-JP" altLang="ja-JP" sz="1200" b="1" kern="0" dirty="0">
                          <a:effectLst/>
                          <a:latin typeface="ＭＳ Ｐゴシック" panose="020B0600070205080204" pitchFamily="50" charset="-128"/>
                          <a:ea typeface="ＭＳ Ｐゴシック" panose="020B0600070205080204" pitchFamily="50" charset="-128"/>
                        </a:rPr>
                        <a:t>％以上に出現する変動一過性徐脈</a:t>
                      </a:r>
                      <a:endParaRPr lang="ja-JP" altLang="ja-JP" sz="1200" b="1" kern="100" dirty="0">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ニ　心拍数基線細変動の消失</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ホ　心拍数基線細変動の減少を伴った高度徐脈</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ヘ　サイナソイダルパターン</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ト　アプガースコア</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1</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分値が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3</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点以下</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endParaRPr>
                    </a:p>
                    <a:p>
                      <a:pPr indent="133985" algn="just">
                        <a:lnSpc>
                          <a:spcPts val="2200"/>
                        </a:lnSpc>
                        <a:spcAft>
                          <a:spcPts val="0"/>
                        </a:spcAft>
                      </a:pP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チ　生後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1</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時間以内の児の血液ガス分析値（</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pH</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値が</a:t>
                      </a:r>
                      <a:r>
                        <a:rPr lang="en-US" altLang="ja-JP" sz="1200" b="1" u="sng" kern="0" dirty="0">
                          <a:solidFill>
                            <a:srgbClr val="FF3300"/>
                          </a:solidFill>
                          <a:effectLst/>
                          <a:latin typeface="ＭＳ Ｐゴシック" panose="020B0600070205080204" pitchFamily="50" charset="-128"/>
                          <a:ea typeface="ＭＳ Ｐゴシック" panose="020B0600070205080204" pitchFamily="50" charset="-128"/>
                        </a:rPr>
                        <a:t>7.0</a:t>
                      </a:r>
                      <a:r>
                        <a:rPr lang="ja-JP" altLang="ja-JP" sz="1200" b="1" u="sng" kern="0" dirty="0">
                          <a:solidFill>
                            <a:srgbClr val="FF3300"/>
                          </a:solidFill>
                          <a:effectLst/>
                          <a:latin typeface="ＭＳ Ｐゴシック" panose="020B0600070205080204" pitchFamily="50" charset="-128"/>
                          <a:ea typeface="ＭＳ Ｐゴシック" panose="020B0600070205080204" pitchFamily="50" charset="-128"/>
                        </a:rPr>
                        <a:t>未満）</a:t>
                      </a:r>
                      <a:endParaRPr lang="ja-JP" altLang="ja-JP" sz="1200" b="1" kern="100" dirty="0">
                        <a:solidFill>
                          <a:srgbClr val="FF33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anchor="ctr" horzOverflow="overflow"/>
                </a:tc>
                <a:extLst>
                  <a:ext uri="{0D108BD9-81ED-4DB2-BD59-A6C34878D82A}">
                    <a16:rowId xmlns:a16="http://schemas.microsoft.com/office/drawing/2014/main" val="10004"/>
                  </a:ext>
                </a:extLst>
              </a:tr>
            </a:tbl>
          </a:graphicData>
        </a:graphic>
      </p:graphicFrame>
      <p:sp>
        <p:nvSpPr>
          <p:cNvPr id="7" name="角丸四角形 6"/>
          <p:cNvSpPr/>
          <p:nvPr/>
        </p:nvSpPr>
        <p:spPr bwMode="auto">
          <a:xfrm>
            <a:off x="170021" y="6005513"/>
            <a:ext cx="9449467" cy="468312"/>
          </a:xfrm>
          <a:prstGeom prst="roundRect">
            <a:avLst/>
          </a:prstGeom>
          <a:gradFill rotWithShape="1">
            <a:gsLst>
              <a:gs pos="0">
                <a:srgbClr val="FFFFFF"/>
              </a:gs>
              <a:gs pos="100000">
                <a:srgbClr val="FFD937"/>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rPr>
              <a:t>改定後の基準は、平成２７年１月１日以降に出生した児から適用されます。</a:t>
            </a:r>
            <a:endParaRPr kumimoji="1" lang="ja-JP" altLang="en-US" sz="2000" b="0" i="0" u="none" strike="noStrike" cap="none" normalizeH="0" baseline="0" dirty="0">
              <a:ln>
                <a:noFill/>
              </a:ln>
              <a:solidFill>
                <a:srgbClr val="FF0000"/>
              </a:solidFill>
              <a:effectLst/>
            </a:endParaRPr>
          </a:p>
        </p:txBody>
      </p:sp>
      <p:sp>
        <p:nvSpPr>
          <p:cNvPr id="5"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a:t>
            </a:fld>
            <a:endParaRPr lang="en-US" altLang="ja-JP" dirty="0"/>
          </a:p>
        </p:txBody>
      </p:sp>
    </p:spTree>
    <p:extLst>
      <p:ext uri="{BB962C8B-B14F-4D97-AF65-F5344CB8AC3E}">
        <p14:creationId xmlns:p14="http://schemas.microsoft.com/office/powerpoint/2010/main" val="3660753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84363" y="346075"/>
            <a:ext cx="6134100" cy="644525"/>
          </a:xfrm>
        </p:spPr>
        <p:txBody>
          <a:bodyPr/>
          <a:lstStyle/>
          <a:p>
            <a:pPr eaLnBrk="1" hangingPunct="1"/>
            <a:r>
              <a:rPr lang="ja-JP" altLang="en-US" dirty="0"/>
              <a:t>学会・職能団体に対する要望</a:t>
            </a:r>
          </a:p>
        </p:txBody>
      </p:sp>
      <p:sp>
        <p:nvSpPr>
          <p:cNvPr id="53252" name="AutoShape 3"/>
          <p:cNvSpPr>
            <a:spLocks noChangeArrowheads="1"/>
          </p:cNvSpPr>
          <p:nvPr/>
        </p:nvSpPr>
        <p:spPr bwMode="auto">
          <a:xfrm>
            <a:off x="200025" y="1269554"/>
            <a:ext cx="9288686" cy="388843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t>　早産に関連する疾患である切迫早産、常位胎盤早期剥離、多胎、絨毛膜羊</a:t>
            </a:r>
            <a:endParaRPr lang="en-US" altLang="ja-JP" sz="2000" dirty="0"/>
          </a:p>
          <a:p>
            <a:r>
              <a:rPr lang="ja-JP" altLang="en-US" sz="2000" dirty="0"/>
              <a:t>膜炎、妊娠高血圧症候群、脳室周囲白質軟化症等の研究、および分娩開始前</a:t>
            </a:r>
            <a:endParaRPr lang="en-US" altLang="ja-JP" sz="2000" dirty="0"/>
          </a:p>
          <a:p>
            <a:r>
              <a:rPr lang="ja-JP" altLang="en-US" sz="2000" dirty="0"/>
              <a:t>に発症したと推測される脳性麻痺について研究することを要望する。</a:t>
            </a:r>
          </a:p>
          <a:p>
            <a:endParaRPr lang="ja-JP" altLang="en-US" sz="2000" dirty="0">
              <a:latin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49</a:t>
            </a:fld>
            <a:endParaRPr lang="en-US" altLang="ja-JP" dirty="0"/>
          </a:p>
        </p:txBody>
      </p:sp>
    </p:spTree>
    <p:extLst>
      <p:ext uri="{BB962C8B-B14F-4D97-AF65-F5344CB8AC3E}">
        <p14:creationId xmlns:p14="http://schemas.microsoft.com/office/powerpoint/2010/main" val="2162463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66543" y="373752"/>
            <a:ext cx="7169726" cy="589170"/>
          </a:xfrm>
        </p:spPr>
        <p:txBody>
          <a:bodyPr/>
          <a:lstStyle/>
          <a:p>
            <a:pPr eaLnBrk="1" hangingPunct="1"/>
            <a:r>
              <a:rPr lang="ja-JP" altLang="en-US" sz="3200" dirty="0">
                <a:latin typeface="+mj-ea"/>
              </a:rPr>
              <a:t>「原因分析報告書の取りまとめ」より</a:t>
            </a:r>
            <a:endParaRPr lang="ja-JP" altLang="en-US" sz="3200" dirty="0"/>
          </a:p>
        </p:txBody>
      </p:sp>
      <p:sp>
        <p:nvSpPr>
          <p:cNvPr id="53252" name="AutoShape 3"/>
          <p:cNvSpPr>
            <a:spLocks noChangeArrowheads="1"/>
          </p:cNvSpPr>
          <p:nvPr/>
        </p:nvSpPr>
        <p:spPr bwMode="auto">
          <a:xfrm>
            <a:off x="343693" y="1413570"/>
            <a:ext cx="9073009" cy="280831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latin typeface="+mn-ea"/>
              </a:rPr>
              <a:t>　</a:t>
            </a:r>
            <a:endParaRPr lang="en-US" altLang="ja-JP" sz="2000" dirty="0">
              <a:latin typeface="+mn-ea"/>
            </a:endParaRPr>
          </a:p>
          <a:p>
            <a:r>
              <a:rPr lang="ja-JP" altLang="en-US" sz="2200" dirty="0">
                <a:latin typeface="+mj-ea"/>
                <a:ea typeface="+mj-ea"/>
              </a:rPr>
              <a:t>　</a:t>
            </a:r>
            <a:r>
              <a:rPr lang="ja-JP" altLang="en-US" sz="2200" dirty="0">
                <a:latin typeface="+mn-ea"/>
                <a:ea typeface="+mn-ea"/>
              </a:rPr>
              <a:t>■今後の産科医療向上のために検討すべき事項</a:t>
            </a:r>
            <a:endParaRPr lang="en-US" altLang="ja-JP" sz="2200" dirty="0">
              <a:latin typeface="+mn-ea"/>
              <a:ea typeface="+mn-ea"/>
            </a:endParaRPr>
          </a:p>
          <a:p>
            <a:pPr algn="ctr"/>
            <a:r>
              <a:rPr lang="ja-JP" altLang="en-US" sz="2200" dirty="0">
                <a:latin typeface="+mn-ea"/>
                <a:ea typeface="+mn-ea"/>
              </a:rPr>
              <a:t>　　　　　　　　　　　　　　　　　　　　　　　　～国・地方自治体～</a:t>
            </a:r>
            <a:endParaRPr lang="en-US" altLang="ja-JP" sz="2200" dirty="0">
              <a:latin typeface="+mj-ea"/>
              <a:ea typeface="+mj-ea"/>
            </a:endParaRPr>
          </a:p>
          <a:p>
            <a:r>
              <a:rPr lang="ja-JP" altLang="en-US" sz="2200" dirty="0">
                <a:latin typeface="+mj-ea"/>
                <a:ea typeface="+mj-ea"/>
              </a:rPr>
              <a:t>　早産に関して提言がされた事例は</a:t>
            </a:r>
            <a:r>
              <a:rPr lang="en-US" altLang="ja-JP" sz="2200" dirty="0">
                <a:latin typeface="+mj-ea"/>
                <a:ea typeface="+mj-ea"/>
              </a:rPr>
              <a:t>62</a:t>
            </a:r>
            <a:r>
              <a:rPr lang="ja-JP" altLang="en-US" sz="2200" dirty="0">
                <a:latin typeface="+mj-ea"/>
                <a:ea typeface="+mj-ea"/>
              </a:rPr>
              <a:t>件であった。</a:t>
            </a:r>
            <a:endParaRPr lang="en-US" altLang="ja-JP" sz="2200" dirty="0">
              <a:latin typeface="+mj-ea"/>
              <a:ea typeface="+mj-ea"/>
            </a:endParaRPr>
          </a:p>
          <a:p>
            <a:r>
              <a:rPr lang="ja-JP" altLang="en-US" sz="2200" dirty="0">
                <a:latin typeface="+mj-ea"/>
                <a:ea typeface="+mj-ea"/>
              </a:rPr>
              <a:t>　学会への支援が</a:t>
            </a:r>
            <a:r>
              <a:rPr lang="en-US" altLang="ja-JP" sz="2200" dirty="0">
                <a:latin typeface="+mj-ea"/>
                <a:ea typeface="+mj-ea"/>
              </a:rPr>
              <a:t>26</a:t>
            </a:r>
            <a:r>
              <a:rPr lang="ja-JP" altLang="en-US" sz="2200" dirty="0">
                <a:latin typeface="+mj-ea"/>
                <a:ea typeface="+mj-ea"/>
              </a:rPr>
              <a:t>件（</a:t>
            </a:r>
            <a:r>
              <a:rPr lang="en-US" altLang="ja-JP" sz="2200" dirty="0">
                <a:latin typeface="+mj-ea"/>
                <a:ea typeface="+mj-ea"/>
              </a:rPr>
              <a:t>41.9</a:t>
            </a:r>
            <a:r>
              <a:rPr lang="ja-JP" altLang="en-US" sz="2200" dirty="0">
                <a:latin typeface="+mj-ea"/>
                <a:ea typeface="+mj-ea"/>
              </a:rPr>
              <a:t>％）、母体搬送・新生児搬送体制整備</a:t>
            </a:r>
            <a:endParaRPr lang="en-US" altLang="ja-JP" sz="2200" dirty="0">
              <a:latin typeface="+mj-ea"/>
              <a:ea typeface="+mj-ea"/>
            </a:endParaRPr>
          </a:p>
          <a:p>
            <a:r>
              <a:rPr lang="ja-JP" altLang="en-US" sz="2200" dirty="0">
                <a:latin typeface="+mj-ea"/>
                <a:ea typeface="+mj-ea"/>
              </a:rPr>
              <a:t>　が</a:t>
            </a:r>
            <a:r>
              <a:rPr lang="en-US" altLang="ja-JP" sz="2200" dirty="0">
                <a:latin typeface="+mj-ea"/>
                <a:ea typeface="+mj-ea"/>
              </a:rPr>
              <a:t>18</a:t>
            </a:r>
            <a:r>
              <a:rPr lang="ja-JP" altLang="en-US" sz="2200" dirty="0">
                <a:latin typeface="+mj-ea"/>
                <a:ea typeface="+mj-ea"/>
              </a:rPr>
              <a:t>件（</a:t>
            </a:r>
            <a:r>
              <a:rPr lang="en-US" altLang="ja-JP" sz="2200" dirty="0">
                <a:latin typeface="+mj-ea"/>
                <a:ea typeface="+mj-ea"/>
              </a:rPr>
              <a:t>29.0</a:t>
            </a:r>
            <a:r>
              <a:rPr lang="ja-JP" altLang="en-US" sz="2200" dirty="0">
                <a:latin typeface="+mj-ea"/>
                <a:ea typeface="+mj-ea"/>
              </a:rPr>
              <a:t>％）、周産期に携わる医療職者増員、地域周産期医</a:t>
            </a:r>
            <a:endParaRPr lang="en-US" altLang="ja-JP" sz="2200" dirty="0">
              <a:latin typeface="+mj-ea"/>
              <a:ea typeface="+mj-ea"/>
            </a:endParaRPr>
          </a:p>
          <a:p>
            <a:r>
              <a:rPr lang="ja-JP" altLang="en-US" sz="2200" dirty="0">
                <a:latin typeface="+mj-ea"/>
                <a:ea typeface="+mj-ea"/>
              </a:rPr>
              <a:t>　療体制検討が各６件（</a:t>
            </a:r>
            <a:r>
              <a:rPr lang="en-US" altLang="ja-JP" sz="2200" dirty="0">
                <a:latin typeface="+mj-ea"/>
                <a:ea typeface="+mj-ea"/>
              </a:rPr>
              <a:t>9.7</a:t>
            </a:r>
            <a:r>
              <a:rPr lang="ja-JP" altLang="en-US" sz="2200" dirty="0">
                <a:latin typeface="+mj-ea"/>
                <a:ea typeface="+mj-ea"/>
              </a:rPr>
              <a:t>％）であった。</a:t>
            </a:r>
            <a:endParaRPr lang="en-US" altLang="ja-JP" sz="2200" dirty="0">
              <a:latin typeface="+mj-ea"/>
              <a:ea typeface="+mj-ea"/>
            </a:endParaRPr>
          </a:p>
          <a:p>
            <a:r>
              <a:rPr lang="ja-JP" altLang="en-US" sz="2000" dirty="0"/>
              <a:t>　</a:t>
            </a:r>
            <a:endParaRPr lang="ja-JP" altLang="en-US" sz="2000" dirty="0">
              <a:latin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50</a:t>
            </a:fld>
            <a:endParaRPr lang="en-US" altLang="ja-JP" dirty="0"/>
          </a:p>
        </p:txBody>
      </p:sp>
    </p:spTree>
    <p:extLst>
      <p:ext uri="{BB962C8B-B14F-4D97-AF65-F5344CB8AC3E}">
        <p14:creationId xmlns:p14="http://schemas.microsoft.com/office/powerpoint/2010/main" val="83790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53861" y="342975"/>
            <a:ext cx="6195100" cy="650725"/>
          </a:xfrm>
        </p:spPr>
        <p:txBody>
          <a:bodyPr/>
          <a:lstStyle/>
          <a:p>
            <a:pPr eaLnBrk="1" hangingPunct="1"/>
            <a:r>
              <a:rPr lang="ja-JP" altLang="en-US" dirty="0"/>
              <a:t>国・地方自治体に対する要望</a:t>
            </a:r>
          </a:p>
        </p:txBody>
      </p:sp>
      <p:sp>
        <p:nvSpPr>
          <p:cNvPr id="53252" name="AutoShape 3"/>
          <p:cNvSpPr>
            <a:spLocks noChangeArrowheads="1"/>
          </p:cNvSpPr>
          <p:nvPr/>
        </p:nvSpPr>
        <p:spPr bwMode="auto">
          <a:xfrm>
            <a:off x="200025" y="1340991"/>
            <a:ext cx="9359900" cy="338494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000" dirty="0"/>
              <a:t>ア．早産や早産に伴う脳性麻痺に関連する疾患についての研究の促進および</a:t>
            </a:r>
            <a:endParaRPr lang="en-US" altLang="ja-JP" sz="2000" dirty="0"/>
          </a:p>
          <a:p>
            <a:r>
              <a:rPr lang="ja-JP" altLang="en-US" sz="2000" dirty="0"/>
              <a:t>　　研究体制の確立に向けて、学会・職能団体を支援することを要望する。</a:t>
            </a:r>
            <a:endParaRPr lang="en-US" altLang="ja-JP" sz="2000" dirty="0"/>
          </a:p>
          <a:p>
            <a:endParaRPr lang="en-US" altLang="ja-JP" sz="2000" dirty="0"/>
          </a:p>
          <a:p>
            <a:r>
              <a:rPr lang="ja-JP" altLang="en-US" sz="2000" dirty="0"/>
              <a:t>イ．切迫早産、常位胎盤早期剥離等の早産に至る産科合併症を発症した妊産婦</a:t>
            </a:r>
            <a:endParaRPr lang="en-US" altLang="ja-JP" sz="2000" dirty="0"/>
          </a:p>
          <a:p>
            <a:r>
              <a:rPr lang="ja-JP" altLang="en-US" sz="2000" dirty="0"/>
              <a:t>　　の母体搬送や、早産児の新生児搬送が円滑に行われるよう、母体搬送・新</a:t>
            </a:r>
            <a:endParaRPr lang="en-US" altLang="ja-JP" sz="2000" dirty="0"/>
          </a:p>
          <a:p>
            <a:r>
              <a:rPr lang="ja-JP" altLang="en-US" sz="2000" dirty="0"/>
              <a:t>　　生児搬送体制整備、周産期に携わる医療職者増員、および地域周産期医療</a:t>
            </a:r>
            <a:endParaRPr lang="en-US" altLang="ja-JP" sz="2000" dirty="0"/>
          </a:p>
          <a:p>
            <a:r>
              <a:rPr lang="ja-JP" altLang="en-US" sz="2000" dirty="0"/>
              <a:t>　　体制を整備することを要望する。</a:t>
            </a:r>
            <a:endParaRPr lang="ja-JP" altLang="en-US" sz="2000" dirty="0">
              <a:latin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51</a:t>
            </a:fld>
            <a:endParaRPr lang="en-US" altLang="ja-JP" dirty="0"/>
          </a:p>
        </p:txBody>
      </p:sp>
    </p:spTree>
    <p:extLst>
      <p:ext uri="{BB962C8B-B14F-4D97-AF65-F5344CB8AC3E}">
        <p14:creationId xmlns:p14="http://schemas.microsoft.com/office/powerpoint/2010/main" val="1926574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subTitle" idx="4294967295"/>
          </p:nvPr>
        </p:nvSpPr>
        <p:spPr bwMode="hidden">
          <a:xfrm>
            <a:off x="415925" y="2565400"/>
            <a:ext cx="9144000" cy="1752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lnSpc>
                <a:spcPct val="90000"/>
              </a:lnSpc>
              <a:buFontTx/>
              <a:buNone/>
            </a:pPr>
            <a:r>
              <a:rPr lang="ja-JP" altLang="en-US" sz="5400" dirty="0">
                <a:ea typeface="HG丸ｺﾞｼｯｸM-PRO" panose="020F0600000000000000" pitchFamily="50" charset="-128"/>
              </a:rPr>
              <a:t>②多胎について</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52</a:t>
            </a:fld>
            <a:endParaRPr lang="en-US" altLang="ja-JP"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30650" y="342900"/>
            <a:ext cx="2041525" cy="650875"/>
          </a:xfrm>
        </p:spPr>
        <p:txBody>
          <a:bodyPr/>
          <a:lstStyle/>
          <a:p>
            <a:pPr eaLnBrk="1" hangingPunct="1"/>
            <a:r>
              <a:rPr lang="ja-JP" altLang="en-US"/>
              <a:t>はじめに</a:t>
            </a:r>
          </a:p>
        </p:txBody>
      </p:sp>
      <p:sp>
        <p:nvSpPr>
          <p:cNvPr id="55300" name="AutoShape 3"/>
          <p:cNvSpPr>
            <a:spLocks noChangeArrowheads="1"/>
          </p:cNvSpPr>
          <p:nvPr/>
        </p:nvSpPr>
        <p:spPr bwMode="auto">
          <a:xfrm>
            <a:off x="343694" y="1270000"/>
            <a:ext cx="9217024" cy="4896098"/>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dirty="0">
                <a:latin typeface="HG丸ｺﾞｼｯｸM-PRO" panose="020F0600000000000000" pitchFamily="50" charset="-128"/>
                <a:ea typeface="HG丸ｺﾞｼｯｸM-PRO" panose="020F0600000000000000" pitchFamily="50" charset="-128"/>
              </a:rPr>
              <a:t>○公表した</a:t>
            </a:r>
            <a:r>
              <a:rPr lang="en-US" altLang="ja-JP" sz="2200" dirty="0">
                <a:latin typeface="HG丸ｺﾞｼｯｸM-PRO" panose="020F0600000000000000" pitchFamily="50" charset="-128"/>
                <a:ea typeface="HG丸ｺﾞｼｯｸM-PRO" panose="020F0600000000000000" pitchFamily="50" charset="-128"/>
              </a:rPr>
              <a:t>1,191</a:t>
            </a:r>
            <a:r>
              <a:rPr lang="ja-JP" altLang="en-US" sz="2200" dirty="0">
                <a:latin typeface="HG丸ｺﾞｼｯｸM-PRO" panose="020F0600000000000000" pitchFamily="50" charset="-128"/>
                <a:ea typeface="HG丸ｺﾞｼｯｸM-PRO" panose="020F0600000000000000" pitchFamily="50" charset="-128"/>
              </a:rPr>
              <a:t>事例のうち、多胎であった事例が</a:t>
            </a:r>
            <a:r>
              <a:rPr lang="en-US" altLang="ja-JP" sz="2200" dirty="0">
                <a:latin typeface="HG丸ｺﾞｼｯｸM-PRO" panose="020F0600000000000000" pitchFamily="50" charset="-128"/>
                <a:ea typeface="HG丸ｺﾞｼｯｸM-PRO" panose="020F0600000000000000" pitchFamily="50" charset="-128"/>
              </a:rPr>
              <a:t>76</a:t>
            </a:r>
            <a:r>
              <a:rPr lang="ja-JP" altLang="en-US" sz="2200" dirty="0">
                <a:latin typeface="HG丸ｺﾞｼｯｸM-PRO" panose="020F0600000000000000" pitchFamily="50" charset="-128"/>
                <a:ea typeface="HG丸ｺﾞｼｯｸM-PRO" panose="020F0600000000000000" pitchFamily="50" charset="-128"/>
              </a:rPr>
              <a:t>件（</a:t>
            </a:r>
            <a:r>
              <a:rPr lang="en-US" altLang="ja-JP" sz="2200" dirty="0">
                <a:latin typeface="HG丸ｺﾞｼｯｸM-PRO" panose="020F0600000000000000" pitchFamily="50" charset="-128"/>
                <a:ea typeface="HG丸ｺﾞｼｯｸM-PRO" panose="020F0600000000000000" pitchFamily="50" charset="-128"/>
              </a:rPr>
              <a:t>6.4</a:t>
            </a:r>
            <a:r>
              <a:rPr lang="ja-JP" altLang="en-US" sz="2200" dirty="0">
                <a:latin typeface="HG丸ｺﾞｼｯｸM-PRO" panose="020F0600000000000000" pitchFamily="50" charset="-128"/>
                <a:ea typeface="HG丸ｺﾞｼｯｸM-PRO" panose="020F0600000000000000" pitchFamily="50" charset="-128"/>
              </a:rPr>
              <a:t>％）であり、双胎が</a:t>
            </a:r>
            <a:r>
              <a:rPr lang="en-US" altLang="ja-JP" sz="2200" dirty="0">
                <a:latin typeface="HG丸ｺﾞｼｯｸM-PRO" panose="020F0600000000000000" pitchFamily="50" charset="-128"/>
                <a:ea typeface="HG丸ｺﾞｼｯｸM-PRO" panose="020F0600000000000000" pitchFamily="50" charset="-128"/>
              </a:rPr>
              <a:t>75</a:t>
            </a:r>
            <a:r>
              <a:rPr lang="ja-JP" altLang="en-US" sz="2200" dirty="0">
                <a:latin typeface="HG丸ｺﾞｼｯｸM-PRO" panose="020F0600000000000000" pitchFamily="50" charset="-128"/>
                <a:ea typeface="HG丸ｺﾞｼｯｸM-PRO" panose="020F0600000000000000" pitchFamily="50" charset="-128"/>
              </a:rPr>
              <a:t>件、三胎が</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件であった。このうち、</a:t>
            </a:r>
            <a:r>
              <a:rPr lang="en-US" altLang="ja-JP" sz="2200" dirty="0">
                <a:latin typeface="HG丸ｺﾞｼｯｸM-PRO" panose="020F0600000000000000" pitchFamily="50" charset="-128"/>
                <a:ea typeface="HG丸ｺﾞｼｯｸM-PRO" panose="020F0600000000000000" pitchFamily="50" charset="-128"/>
              </a:rPr>
              <a:t>vanishing twin</a:t>
            </a:r>
            <a:r>
              <a:rPr lang="ja-JP" altLang="en-US" sz="2200" dirty="0">
                <a:latin typeface="HG丸ｺﾞｼｯｸM-PRO" panose="020F0600000000000000" pitchFamily="50" charset="-128"/>
                <a:ea typeface="HG丸ｺﾞｼｯｸM-PRO" panose="020F0600000000000000" pitchFamily="50" charset="-128"/>
              </a:rPr>
              <a:t>であった事例と</a:t>
            </a:r>
            <a:r>
              <a:rPr lang="en-US" altLang="ja-JP" sz="2200" dirty="0">
                <a:latin typeface="HG丸ｺﾞｼｯｸM-PRO" panose="020F0600000000000000" pitchFamily="50" charset="-128"/>
                <a:ea typeface="HG丸ｺﾞｼｯｸM-PRO" panose="020F0600000000000000" pitchFamily="50" charset="-128"/>
              </a:rPr>
              <a:t>DD</a:t>
            </a:r>
            <a:r>
              <a:rPr lang="ja-JP" altLang="en-US" sz="2200" dirty="0">
                <a:latin typeface="HG丸ｺﾞｼｯｸM-PRO" panose="020F0600000000000000" pitchFamily="50" charset="-128"/>
                <a:ea typeface="HG丸ｺﾞｼｯｸM-PRO" panose="020F0600000000000000" pitchFamily="50" charset="-128"/>
              </a:rPr>
              <a:t>双胎で双胎間輸血症候群の可能性があると診断された事例は例外的な事例として除外し、</a:t>
            </a:r>
            <a:r>
              <a:rPr lang="en-US" altLang="ja-JP" sz="2200" dirty="0">
                <a:latin typeface="HG丸ｺﾞｼｯｸM-PRO" panose="020F0600000000000000" pitchFamily="50" charset="-128"/>
                <a:ea typeface="HG丸ｺﾞｼｯｸM-PRO" panose="020F0600000000000000" pitchFamily="50" charset="-128"/>
              </a:rPr>
              <a:t>72</a:t>
            </a:r>
            <a:r>
              <a:rPr lang="ja-JP" altLang="en-US" sz="2200" dirty="0">
                <a:latin typeface="HG丸ｺﾞｼｯｸM-PRO" panose="020F0600000000000000" pitchFamily="50" charset="-128"/>
                <a:ea typeface="HG丸ｺﾞｼｯｸM-PRO" panose="020F0600000000000000" pitchFamily="50" charset="-128"/>
              </a:rPr>
              <a:t>件（双胎</a:t>
            </a:r>
            <a:r>
              <a:rPr lang="en-US" altLang="ja-JP" sz="2200" dirty="0">
                <a:latin typeface="HG丸ｺﾞｼｯｸM-PRO" panose="020F0600000000000000" pitchFamily="50" charset="-128"/>
                <a:ea typeface="HG丸ｺﾞｼｯｸM-PRO" panose="020F0600000000000000" pitchFamily="50" charset="-128"/>
              </a:rPr>
              <a:t>67</a:t>
            </a:r>
            <a:r>
              <a:rPr lang="ja-JP" altLang="en-US" sz="2200" dirty="0">
                <a:latin typeface="HG丸ｺﾞｼｯｸM-PRO" panose="020F0600000000000000" pitchFamily="50" charset="-128"/>
                <a:ea typeface="HG丸ｺﾞｼｯｸM-PRO" panose="020F0600000000000000" pitchFamily="50" charset="-128"/>
              </a:rPr>
              <a:t>組・</a:t>
            </a:r>
            <a:r>
              <a:rPr lang="en-US" altLang="ja-JP" sz="2200" dirty="0">
                <a:latin typeface="HG丸ｺﾞｼｯｸM-PRO" panose="020F0600000000000000" pitchFamily="50" charset="-128"/>
                <a:ea typeface="HG丸ｺﾞｼｯｸM-PRO" panose="020F0600000000000000" pitchFamily="50" charset="-128"/>
              </a:rPr>
              <a:t>71</a:t>
            </a:r>
            <a:r>
              <a:rPr lang="ja-JP" altLang="en-US" sz="2200" dirty="0">
                <a:latin typeface="HG丸ｺﾞｼｯｸM-PRO" panose="020F0600000000000000" pitchFamily="50" charset="-128"/>
                <a:ea typeface="HG丸ｺﾞｼｯｸM-PRO" panose="020F0600000000000000" pitchFamily="50" charset="-128"/>
              </a:rPr>
              <a:t>件、三胎</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組・</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件）（</a:t>
            </a:r>
            <a:r>
              <a:rPr lang="en-US" altLang="ja-JP" sz="2200" dirty="0">
                <a:latin typeface="HG丸ｺﾞｼｯｸM-PRO" panose="020F0600000000000000" pitchFamily="50" charset="-128"/>
                <a:ea typeface="HG丸ｺﾞｼｯｸM-PRO" panose="020F0600000000000000" pitchFamily="50" charset="-128"/>
              </a:rPr>
              <a:t>6.0</a:t>
            </a:r>
            <a:r>
              <a:rPr lang="ja-JP" altLang="en-US" sz="2200" dirty="0">
                <a:latin typeface="HG丸ｺﾞｼｯｸM-PRO" panose="020F0600000000000000" pitchFamily="50" charset="-128"/>
                <a:ea typeface="HG丸ｺﾞｼｯｸM-PRO" panose="020F0600000000000000" pitchFamily="50" charset="-128"/>
              </a:rPr>
              <a:t>％）を分析対象とした。</a:t>
            </a: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sz="2200" dirty="0">
                <a:latin typeface="HG丸ｺﾞｼｯｸM-PRO" panose="020F0600000000000000" pitchFamily="50" charset="-128"/>
                <a:ea typeface="HG丸ｺﾞｼｯｸM-PRO" panose="020F0600000000000000" pitchFamily="50" charset="-128"/>
              </a:rPr>
              <a:t>　</a:t>
            </a: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sz="2200" dirty="0">
                <a:latin typeface="HG丸ｺﾞｼｯｸM-PRO" panose="020F0600000000000000" pitchFamily="50" charset="-128"/>
                <a:ea typeface="HG丸ｺﾞｼｯｸM-PRO" panose="020F0600000000000000" pitchFamily="50" charset="-128"/>
              </a:rPr>
              <a:t>○多胎について概観し分析することは、</a:t>
            </a:r>
            <a:r>
              <a:rPr lang="ja-JP" altLang="en-US" sz="2200" dirty="0">
                <a:latin typeface="+mj-ea"/>
                <a:ea typeface="+mj-ea"/>
              </a:rPr>
              <a:t>同じような事例の再発防止</a:t>
            </a:r>
            <a:endParaRPr lang="en-US" altLang="ja-JP" sz="2200" dirty="0">
              <a:latin typeface="+mj-ea"/>
              <a:ea typeface="+mj-ea"/>
            </a:endParaRPr>
          </a:p>
          <a:p>
            <a:pPr marL="0" indent="0">
              <a:buNone/>
            </a:pPr>
            <a:r>
              <a:rPr lang="ja-JP" altLang="en-US" sz="2200" dirty="0">
                <a:latin typeface="+mj-ea"/>
                <a:ea typeface="+mj-ea"/>
              </a:rPr>
              <a:t>　および産科医療の質の向上に向けて重要であることから、テーマ</a:t>
            </a:r>
            <a:endParaRPr lang="en-US" altLang="ja-JP" sz="2200" dirty="0">
              <a:latin typeface="+mj-ea"/>
              <a:ea typeface="+mj-ea"/>
            </a:endParaRPr>
          </a:p>
          <a:p>
            <a:pPr marL="0" indent="0">
              <a:buNone/>
            </a:pPr>
            <a:r>
              <a:rPr lang="ja-JP" altLang="en-US" sz="2200" dirty="0">
                <a:latin typeface="+mj-ea"/>
                <a:ea typeface="+mj-ea"/>
              </a:rPr>
              <a:t>　として選定した。</a:t>
            </a:r>
            <a:endParaRPr lang="ja-JP" altLang="en-US" sz="2200" dirty="0">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53</a:t>
            </a:fld>
            <a:endParaRPr lang="en-US" altLang="ja-JP"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84161" y="117649"/>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「原因分析報告書の取りまとめ」より①</a:t>
            </a:r>
          </a:p>
        </p:txBody>
      </p:sp>
      <p:sp>
        <p:nvSpPr>
          <p:cNvPr id="57348" name="AutoShape 3"/>
          <p:cNvSpPr>
            <a:spLocks noChangeArrowheads="1"/>
          </p:cNvSpPr>
          <p:nvPr/>
        </p:nvSpPr>
        <p:spPr bwMode="auto">
          <a:xfrm>
            <a:off x="343694" y="1341562"/>
            <a:ext cx="9048750" cy="4824536"/>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○分析対象事例の妊産婦</a:t>
            </a:r>
            <a:r>
              <a:rPr lang="en-US" altLang="ja-JP" sz="2200" dirty="0">
                <a:solidFill>
                  <a:srgbClr val="000000"/>
                </a:solidFill>
                <a:latin typeface="HG丸ｺﾞｼｯｸM-PRO" panose="020F0600000000000000" pitchFamily="50" charset="-128"/>
                <a:ea typeface="HG丸ｺﾞｼｯｸM-PRO" panose="020F0600000000000000" pitchFamily="50" charset="-128"/>
              </a:rPr>
              <a:t>68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件にみられた妊産婦の背景として、</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不妊治療ありが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(29.4</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であり、このうち体外受精が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14.7</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％）であった。また、</a:t>
            </a:r>
            <a:r>
              <a:rPr lang="en-US" altLang="ja-JP" sz="2200" dirty="0">
                <a:solidFill>
                  <a:srgbClr val="000000"/>
                </a:solidFill>
                <a:latin typeface="HG丸ｺﾞｼｯｸM-PRO" panose="020F0600000000000000" pitchFamily="50" charset="-128"/>
                <a:ea typeface="HG丸ｺﾞｼｯｸM-PRO" panose="020F0600000000000000" pitchFamily="50" charset="-128"/>
              </a:rPr>
              <a:t>TTTS</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(13.2</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母体貧血が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57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(83.8</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であった。なお、妊娠中のヘモグロビン最低値の平</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均は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9.4</a:t>
            </a:r>
            <a:r>
              <a:rPr lang="ja-JP" altLang="en-US" sz="2200" dirty="0">
                <a:solidFill>
                  <a:srgbClr val="000000"/>
                </a:solidFill>
                <a:latin typeface="HG丸ｺﾞｼｯｸM-PRO" panose="020F0600000000000000" pitchFamily="50" charset="-128"/>
                <a:ea typeface="HG丸ｺﾞｼｯｸM-PRO" panose="020F0600000000000000" pitchFamily="50" charset="-128"/>
              </a:rPr>
              <a:t>ｇ／ｄＬであった。胎児鏡下胎盤吻合血管レーザー凝固術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が行われた事例は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54</a:t>
            </a:fld>
            <a:endParaRPr lang="en-US" altLang="ja-JP"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84162" y="117649"/>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「原因分析報告書の取りまとめ」より②</a:t>
            </a:r>
          </a:p>
        </p:txBody>
      </p:sp>
      <p:sp>
        <p:nvSpPr>
          <p:cNvPr id="57348" name="AutoShape 3"/>
          <p:cNvSpPr>
            <a:spLocks noChangeArrowheads="1"/>
          </p:cNvSpPr>
          <p:nvPr/>
        </p:nvSpPr>
        <p:spPr bwMode="auto">
          <a:xfrm>
            <a:off x="271686" y="1341562"/>
            <a:ext cx="9289032" cy="496855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72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件にみられた新生児の背景として、出生時在胎</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週数</a:t>
            </a:r>
            <a:r>
              <a:rPr lang="en-US" altLang="ja-JP" sz="2200" dirty="0">
                <a:solidFill>
                  <a:srgbClr val="000000"/>
                </a:solidFill>
                <a:latin typeface="HG丸ｺﾞｼｯｸM-PRO" panose="020F0600000000000000" pitchFamily="50" charset="-128"/>
                <a:ea typeface="HG丸ｺﾞｼｯｸM-PRO" panose="020F0600000000000000" pitchFamily="50" charset="-128"/>
              </a:rPr>
              <a:t>37</a:t>
            </a:r>
            <a:r>
              <a:rPr lang="ja-JP" altLang="en-US" sz="2200" dirty="0">
                <a:solidFill>
                  <a:srgbClr val="000000"/>
                </a:solidFill>
                <a:latin typeface="HG丸ｺﾞｼｯｸM-PRO" panose="020F0600000000000000" pitchFamily="50" charset="-128"/>
                <a:ea typeface="HG丸ｺﾞｼｯｸM-PRO" panose="020F0600000000000000" pitchFamily="50" charset="-128"/>
              </a:rPr>
              <a:t>週未満（早産）が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(79.2</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出生順で第</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子が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31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43.1</a:t>
            </a:r>
            <a:r>
              <a:rPr lang="ja-JP" altLang="en-US" sz="2200" dirty="0">
                <a:solidFill>
                  <a:srgbClr val="000000"/>
                </a:solidFill>
                <a:latin typeface="HG丸ｺﾞｼｯｸM-PRO" panose="020F0600000000000000" pitchFamily="50" charset="-128"/>
                <a:ea typeface="HG丸ｺﾞｼｯｸM-PRO" panose="020F0600000000000000" pitchFamily="50" charset="-128"/>
              </a:rPr>
              <a:t>％）、第</a:t>
            </a:r>
            <a:r>
              <a:rPr lang="en-US" altLang="ja-JP" sz="2200" dirty="0">
                <a:solidFill>
                  <a:srgbClr val="000000"/>
                </a:solidFill>
                <a:latin typeface="HG丸ｺﾞｼｯｸM-PRO" panose="020F0600000000000000" pitchFamily="50" charset="-128"/>
                <a:ea typeface="HG丸ｺﾞｼｯｸM-PRO" panose="020F0600000000000000" pitchFamily="50" charset="-128"/>
              </a:rPr>
              <a:t>2</a:t>
            </a:r>
            <a:r>
              <a:rPr lang="ja-JP" altLang="en-US" sz="2200" dirty="0">
                <a:solidFill>
                  <a:srgbClr val="000000"/>
                </a:solidFill>
                <a:latin typeface="HG丸ｺﾞｼｯｸM-PRO" panose="020F0600000000000000" pitchFamily="50" charset="-128"/>
                <a:ea typeface="HG丸ｺﾞｼｯｸM-PRO" panose="020F0600000000000000" pitchFamily="50" charset="-128"/>
              </a:rPr>
              <a:t>子が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56.9</a:t>
            </a:r>
            <a:r>
              <a:rPr lang="ja-JP" altLang="en-US" sz="2200" dirty="0">
                <a:solidFill>
                  <a:srgbClr val="000000"/>
                </a:solidFill>
                <a:latin typeface="HG丸ｺﾞｼｯｸM-PRO" panose="020F0600000000000000" pitchFamily="50" charset="-128"/>
                <a:ea typeface="HG丸ｺﾞｼｯｸM-PRO" panose="020F0600000000000000" pitchFamily="50" charset="-128"/>
              </a:rPr>
              <a:t>％）、ＬＦＤが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23.6</a:t>
            </a:r>
            <a:r>
              <a:rPr lang="ja-JP" altLang="en-US" sz="2200" dirty="0">
                <a:solidFill>
                  <a:srgbClr val="000000"/>
                </a:solidFill>
                <a:latin typeface="HG丸ｺﾞｼｯｸM-PRO" panose="020F0600000000000000" pitchFamily="50" charset="-128"/>
                <a:ea typeface="HG丸ｺﾞｼｯｸM-PRO" panose="020F0600000000000000" pitchFamily="50" charset="-128"/>
              </a:rPr>
              <a:t>％）、臍帯動脈血ガス分析値でｐＨ</a:t>
            </a:r>
            <a:r>
              <a:rPr lang="en-US" altLang="ja-JP" sz="2200" dirty="0">
                <a:solidFill>
                  <a:srgbClr val="000000"/>
                </a:solidFill>
                <a:latin typeface="HG丸ｺﾞｼｯｸM-PRO" panose="020F0600000000000000" pitchFamily="50" charset="-128"/>
                <a:ea typeface="HG丸ｺﾞｼｯｸM-PRO" panose="020F0600000000000000" pitchFamily="50" charset="-128"/>
              </a:rPr>
              <a:t>7.0</a:t>
            </a:r>
            <a:r>
              <a:rPr lang="ja-JP" altLang="en-US" sz="2200" dirty="0">
                <a:solidFill>
                  <a:srgbClr val="000000"/>
                </a:solidFill>
                <a:latin typeface="HG丸ｺﾞｼｯｸM-PRO" panose="020F0600000000000000" pitchFamily="50" charset="-128"/>
                <a:ea typeface="HG丸ｺﾞｼｯｸM-PRO" panose="020F0600000000000000" pitchFamily="50" charset="-128"/>
              </a:rPr>
              <a:t>未満が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18.1</a:t>
            </a:r>
            <a:r>
              <a:rPr lang="ja-JP" altLang="en-US" sz="2200" dirty="0">
                <a:solidFill>
                  <a:srgbClr val="000000"/>
                </a:solidFill>
                <a:latin typeface="HG丸ｺﾞｼｯｸM-PRO" panose="020F0600000000000000" pitchFamily="50" charset="-128"/>
                <a:ea typeface="HG丸ｺﾞｼｯｸM-PRO" panose="020F0600000000000000" pitchFamily="50" charset="-128"/>
              </a:rPr>
              <a:t>％）、生後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分アプガースコア</a:t>
            </a:r>
            <a:r>
              <a:rPr lang="en-US" altLang="ja-JP" sz="2200" dirty="0">
                <a:solidFill>
                  <a:srgbClr val="000000"/>
                </a:solidFill>
                <a:latin typeface="HG丸ｺﾞｼｯｸM-PRO" panose="020F0600000000000000" pitchFamily="50" charset="-128"/>
                <a:ea typeface="HG丸ｺﾞｼｯｸM-PRO" panose="020F0600000000000000" pitchFamily="50" charset="-128"/>
              </a:rPr>
              <a:t>4</a:t>
            </a:r>
            <a:r>
              <a:rPr lang="ja-JP" altLang="en-US" sz="2200" dirty="0">
                <a:solidFill>
                  <a:srgbClr val="000000"/>
                </a:solidFill>
                <a:latin typeface="HG丸ｺﾞｼｯｸM-PRO" panose="020F0600000000000000" pitchFamily="50" charset="-128"/>
                <a:ea typeface="HG丸ｺﾞｼｯｸM-PRO" panose="020F0600000000000000" pitchFamily="50" charset="-128"/>
              </a:rPr>
              <a:t>点未満が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○分析対象事例の妊産婦</a:t>
            </a:r>
            <a:r>
              <a:rPr lang="en-US" altLang="ja-JP" sz="2200" dirty="0">
                <a:solidFill>
                  <a:srgbClr val="000000"/>
                </a:solidFill>
                <a:latin typeface="HG丸ｺﾞｼｯｸM-PRO" panose="020F0600000000000000" pitchFamily="50" charset="-128"/>
                <a:ea typeface="HG丸ｺﾞｼｯｸM-PRO" panose="020F0600000000000000" pitchFamily="50" charset="-128"/>
              </a:rPr>
              <a:t>68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件における膜性診断の内訳については、</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MM</a:t>
            </a:r>
            <a:r>
              <a:rPr lang="ja-JP" altLang="en-US" sz="2200" dirty="0">
                <a:solidFill>
                  <a:srgbClr val="000000"/>
                </a:solidFill>
                <a:latin typeface="HG丸ｺﾞｼｯｸM-PRO" panose="020F0600000000000000" pitchFamily="50" charset="-128"/>
                <a:ea typeface="HG丸ｺﾞｼｯｸM-PRO" panose="020F0600000000000000" pitchFamily="50" charset="-128"/>
              </a:rPr>
              <a:t>双胎が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組（</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MD</a:t>
            </a:r>
            <a:r>
              <a:rPr lang="ja-JP" altLang="en-US" sz="2200" dirty="0">
                <a:solidFill>
                  <a:srgbClr val="000000"/>
                </a:solidFill>
                <a:latin typeface="HG丸ｺﾞｼｯｸM-PRO" panose="020F0600000000000000" pitchFamily="50" charset="-128"/>
                <a:ea typeface="HG丸ｺﾞｼｯｸM-PRO" panose="020F0600000000000000" pitchFamily="50" charset="-128"/>
              </a:rPr>
              <a:t>双胎が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42</a:t>
            </a:r>
            <a:r>
              <a:rPr lang="ja-JP" altLang="en-US" sz="2200" dirty="0">
                <a:solidFill>
                  <a:srgbClr val="000000"/>
                </a:solidFill>
                <a:latin typeface="HG丸ｺﾞｼｯｸM-PRO" panose="020F0600000000000000" pitchFamily="50" charset="-128"/>
                <a:ea typeface="HG丸ｺﾞｼｯｸM-PRO" panose="020F0600000000000000" pitchFamily="50" charset="-128"/>
              </a:rPr>
              <a:t>組（</a:t>
            </a:r>
            <a:r>
              <a:rPr lang="en-US" altLang="ja-JP" sz="2200" dirty="0">
                <a:solidFill>
                  <a:srgbClr val="000000"/>
                </a:solidFill>
                <a:latin typeface="HG丸ｺﾞｼｯｸM-PRO" panose="020F0600000000000000" pitchFamily="50" charset="-128"/>
                <a:ea typeface="HG丸ｺﾞｼｯｸM-PRO" panose="020F0600000000000000" pitchFamily="50" charset="-128"/>
              </a:rPr>
              <a:t>61.8</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DD</a:t>
            </a:r>
            <a:r>
              <a:rPr lang="ja-JP" altLang="en-US" sz="2200" dirty="0">
                <a:solidFill>
                  <a:srgbClr val="000000"/>
                </a:solidFill>
                <a:latin typeface="HG丸ｺﾞｼｯｸM-PRO" panose="020F0600000000000000" pitchFamily="50" charset="-128"/>
                <a:ea typeface="HG丸ｺﾞｼｯｸM-PRO" panose="020F0600000000000000" pitchFamily="50" charset="-128"/>
              </a:rPr>
              <a:t>双胎</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a:t>
            </a:r>
            <a:r>
              <a:rPr lang="ja-JP" altLang="en-US" sz="2200" dirty="0">
                <a:solidFill>
                  <a:srgbClr val="000000"/>
                </a:solidFill>
                <a:latin typeface="HG丸ｺﾞｼｯｸM-PRO" panose="020F0600000000000000" pitchFamily="50" charset="-128"/>
                <a:ea typeface="HG丸ｺﾞｼｯｸM-PRO" panose="020F0600000000000000" pitchFamily="50" charset="-128"/>
              </a:rPr>
              <a:t>組（</a:t>
            </a:r>
            <a:r>
              <a:rPr lang="en-US" altLang="ja-JP" sz="2200" dirty="0">
                <a:solidFill>
                  <a:srgbClr val="000000"/>
                </a:solidFill>
                <a:latin typeface="HG丸ｺﾞｼｯｸM-PRO" panose="020F0600000000000000" pitchFamily="50" charset="-128"/>
                <a:ea typeface="HG丸ｺﾞｼｯｸM-PRO" panose="020F0600000000000000" pitchFamily="50" charset="-128"/>
              </a:rPr>
              <a:t>33.8</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zh-TW" altLang="en-US" sz="2200" dirty="0">
                <a:solidFill>
                  <a:srgbClr val="000000"/>
                </a:solidFill>
                <a:latin typeface="HG丸ｺﾞｼｯｸM-PRO" panose="020F0600000000000000" pitchFamily="50" charset="-128"/>
                <a:ea typeface="HG丸ｺﾞｼｯｸM-PRO" panose="020F0600000000000000" pitchFamily="50" charset="-128"/>
              </a:rPr>
              <a:t>三絨毛膜三羊膜三</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組（</a:t>
            </a:r>
            <a:r>
              <a:rPr lang="en-US" altLang="ja-JP" sz="2200" dirty="0">
                <a:solidFill>
                  <a:srgbClr val="000000"/>
                </a:solidFill>
                <a:latin typeface="HG丸ｺﾞｼｯｸM-PRO" panose="020F0600000000000000" pitchFamily="50" charset="-128"/>
                <a:ea typeface="HG丸ｺﾞｼｯｸM-PRO" panose="020F0600000000000000" pitchFamily="50" charset="-128"/>
              </a:rPr>
              <a:t>1.5</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なお、妊娠中の膜性診断と出生後の膜性診断が異なっていた事例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a:t>
            </a:r>
            <a:r>
              <a:rPr lang="ja-JP" altLang="en-US" sz="2200" dirty="0">
                <a:solidFill>
                  <a:srgbClr val="000000"/>
                </a:solidFill>
                <a:latin typeface="HG丸ｺﾞｼｯｸM-PRO" panose="020F0600000000000000" pitchFamily="50" charset="-128"/>
                <a:ea typeface="HG丸ｺﾞｼｯｸM-PRO" panose="020F0600000000000000" pitchFamily="50" charset="-128"/>
              </a:rPr>
              <a:t>組（</a:t>
            </a:r>
            <a:r>
              <a:rPr lang="en-US" altLang="ja-JP" sz="2200" dirty="0">
                <a:solidFill>
                  <a:srgbClr val="000000"/>
                </a:solidFill>
                <a:latin typeface="HG丸ｺﾞｼｯｸM-PRO" panose="020F0600000000000000" pitchFamily="50" charset="-128"/>
                <a:ea typeface="HG丸ｺﾞｼｯｸM-PRO" panose="020F0600000000000000" pitchFamily="50" charset="-128"/>
              </a:rPr>
              <a:t>2.9</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％）あった。</a:t>
            </a:r>
          </a:p>
          <a:p>
            <a:pPr eaLnBrk="1" hangingPunct="1">
              <a:buFontTx/>
              <a:buNone/>
            </a:pPr>
            <a:endParaRPr lang="ja-JP" altLang="en-US"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55</a:t>
            </a:fld>
            <a:endParaRPr lang="en-US" altLang="ja-JP" dirty="0"/>
          </a:p>
        </p:txBody>
      </p:sp>
    </p:spTree>
    <p:extLst>
      <p:ext uri="{BB962C8B-B14F-4D97-AF65-F5344CB8AC3E}">
        <p14:creationId xmlns:p14="http://schemas.microsoft.com/office/powerpoint/2010/main" val="896073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84162" y="117649"/>
            <a:ext cx="6656766"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「原因分析報告書の取りまとめ」より③</a:t>
            </a:r>
          </a:p>
        </p:txBody>
      </p:sp>
      <p:sp>
        <p:nvSpPr>
          <p:cNvPr id="57348" name="AutoShape 3"/>
          <p:cNvSpPr>
            <a:spLocks noChangeArrowheads="1"/>
          </p:cNvSpPr>
          <p:nvPr/>
        </p:nvSpPr>
        <p:spPr bwMode="auto">
          <a:xfrm>
            <a:off x="271686" y="1341562"/>
            <a:ext cx="9048750" cy="3456384"/>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ja-JP" altLang="en-US" sz="2200" dirty="0">
                <a:solidFill>
                  <a:srgbClr val="000000"/>
                </a:solidFill>
                <a:latin typeface="+mn-ea"/>
              </a:rPr>
              <a:t>■脳性麻痺発症の主たる原因について</a:t>
            </a:r>
            <a:endParaRPr lang="en-US" altLang="ja-JP" sz="2200" dirty="0">
              <a:solidFill>
                <a:srgbClr val="000000"/>
              </a:solidFill>
              <a:latin typeface="+mn-ea"/>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○単一の病態が記されているものが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62.5</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％）であり、この</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う</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ち</a:t>
            </a:r>
            <a:r>
              <a:rPr lang="ja-JP" altLang="en-US" sz="2200" dirty="0">
                <a:solidFill>
                  <a:srgbClr val="000000"/>
                </a:solidFill>
                <a:latin typeface="HG丸ｺﾞｼｯｸM-PRO" panose="020F0600000000000000" pitchFamily="50" charset="-128"/>
                <a:ea typeface="HG丸ｺﾞｼｯｸM-PRO" panose="020F0600000000000000" pitchFamily="50" charset="-128"/>
              </a:rPr>
              <a:t>双胎における血流の不均衡が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31.9</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％）と最も多かった。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また、複数の病態が記されているものが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22.2</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％）であり、</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臍帯脱出以外の臍帯因子が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8</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11.1</a:t>
            </a:r>
            <a:r>
              <a:rPr lang="ja-JP" altLang="en-US" sz="2200" dirty="0">
                <a:solidFill>
                  <a:srgbClr val="000000"/>
                </a:solidFill>
                <a:latin typeface="HG丸ｺﾞｼｯｸM-PRO" panose="020F0600000000000000" pitchFamily="50" charset="-128"/>
                <a:ea typeface="HG丸ｺﾞｼｯｸM-PRO" panose="020F0600000000000000" pitchFamily="50" charset="-128"/>
              </a:rPr>
              <a:t>％）、双胎における血流の</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不均衡が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9.7</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56</a:t>
            </a:fld>
            <a:endParaRPr lang="en-US" altLang="ja-JP" dirty="0"/>
          </a:p>
        </p:txBody>
      </p:sp>
    </p:spTree>
    <p:extLst>
      <p:ext uri="{BB962C8B-B14F-4D97-AF65-F5344CB8AC3E}">
        <p14:creationId xmlns:p14="http://schemas.microsoft.com/office/powerpoint/2010/main" val="4167807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05054" y="117426"/>
            <a:ext cx="7102400"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「原因分析報告書の取りまとめ」より④</a:t>
            </a:r>
            <a:r>
              <a:rPr lang="en-US" altLang="ja-JP" sz="2800" dirty="0"/>
              <a:t>-1</a:t>
            </a:r>
            <a:endParaRPr lang="ja-JP" altLang="en-US" sz="2800" dirty="0"/>
          </a:p>
        </p:txBody>
      </p:sp>
      <p:sp>
        <p:nvSpPr>
          <p:cNvPr id="57348" name="AutoShape 3"/>
          <p:cNvSpPr>
            <a:spLocks noChangeArrowheads="1"/>
          </p:cNvSpPr>
          <p:nvPr/>
        </p:nvSpPr>
        <p:spPr bwMode="auto">
          <a:xfrm>
            <a:off x="427037" y="1846064"/>
            <a:ext cx="9133681" cy="2519834"/>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ja-JP" altLang="en-US" sz="2200" dirty="0">
                <a:solidFill>
                  <a:srgbClr val="000000"/>
                </a:solidFill>
                <a:latin typeface="+mn-ea"/>
              </a:rPr>
              <a:t>　■臨床経過に関する医学的評価</a:t>
            </a:r>
            <a:endParaRPr lang="en-US" altLang="ja-JP" sz="2200" dirty="0">
              <a:solidFill>
                <a:srgbClr val="000000"/>
              </a:solidFill>
              <a:latin typeface="ＭＳ Ｐゴシック" panose="020B0600070205080204" pitchFamily="50" charset="-128"/>
            </a:endParaRPr>
          </a:p>
          <a:p>
            <a:pPr eaLnBrk="1" hangingPunct="1">
              <a:lnSpc>
                <a:spcPct val="120000"/>
              </a:lnSpc>
              <a:buNone/>
            </a:pPr>
            <a:r>
              <a:rPr lang="en-US" altLang="ja-JP" sz="2200" dirty="0">
                <a:solidFill>
                  <a:srgbClr val="000000"/>
                </a:solidFill>
                <a:latin typeface="ＭＳ Ｐゴシック" panose="020B0600070205080204" pitchFamily="50" charset="-128"/>
                <a:ea typeface="HG丸ｺﾞｼｯｸM-PRO" panose="020F0600000000000000" pitchFamily="50" charset="-128"/>
              </a:rPr>
              <a:t>   </a:t>
            </a:r>
            <a:r>
              <a:rPr lang="ja-JP" altLang="en-US" sz="2200" dirty="0">
                <a:solidFill>
                  <a:srgbClr val="000000"/>
                </a:solidFill>
                <a:latin typeface="ＭＳ Ｐゴシック" panose="020B0600070205080204" pitchFamily="50" charset="-128"/>
                <a:ea typeface="HG丸ｺﾞｼｯｸM-PRO" panose="020F0600000000000000" pitchFamily="50" charset="-128"/>
              </a:rPr>
              <a:t>○多胎</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に関して産科医療の質の向上を図るための評価がされた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施設は、紹介元・搬送元分娩機関が４施設、当該分娩機関が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31</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施設であり、計</a:t>
            </a:r>
            <a:r>
              <a:rPr lang="en-US" altLang="ja-JP" sz="2200" dirty="0">
                <a:solidFill>
                  <a:srgbClr val="000000"/>
                </a:solidFill>
                <a:latin typeface="HG丸ｺﾞｼｯｸM-PRO" panose="020F0600000000000000" pitchFamily="50" charset="-128"/>
                <a:ea typeface="HG丸ｺﾞｼｯｸM-PRO" panose="020F0600000000000000" pitchFamily="50" charset="-128"/>
              </a:rPr>
              <a:t>35</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施設であった。　　</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57</a:t>
            </a:fld>
            <a:endParaRPr lang="en-US" altLang="ja-JP" dirty="0"/>
          </a:p>
        </p:txBody>
      </p:sp>
    </p:spTree>
    <p:extLst>
      <p:ext uri="{BB962C8B-B14F-4D97-AF65-F5344CB8AC3E}">
        <p14:creationId xmlns:p14="http://schemas.microsoft.com/office/powerpoint/2010/main" val="2115525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06954" y="117649"/>
            <a:ext cx="7102400"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「原因分析報告書の取りまとめ」より④</a:t>
            </a:r>
            <a:r>
              <a:rPr lang="en-US" altLang="ja-JP" sz="2800" dirty="0"/>
              <a:t>-2</a:t>
            </a:r>
            <a:endParaRPr lang="ja-JP" altLang="en-US" sz="2800" dirty="0"/>
          </a:p>
        </p:txBody>
      </p:sp>
      <p:sp>
        <p:nvSpPr>
          <p:cNvPr id="57348" name="AutoShape 3"/>
          <p:cNvSpPr>
            <a:spLocks noChangeArrowheads="1"/>
          </p:cNvSpPr>
          <p:nvPr/>
        </p:nvSpPr>
        <p:spPr bwMode="auto">
          <a:xfrm>
            <a:off x="427037" y="1270000"/>
            <a:ext cx="9133681" cy="5328146"/>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None/>
            </a:pPr>
            <a:r>
              <a:rPr lang="ja-JP" altLang="en-US" sz="2200" dirty="0">
                <a:solidFill>
                  <a:srgbClr val="000000"/>
                </a:solidFill>
                <a:latin typeface="+mn-ea"/>
              </a:rPr>
              <a:t>　</a:t>
            </a:r>
            <a:r>
              <a:rPr lang="en-US" altLang="ja-JP" sz="2200" dirty="0">
                <a:solidFill>
                  <a:srgbClr val="000000"/>
                </a:solidFill>
                <a:latin typeface="ＭＳ Ｐゴシック" panose="020B0600070205080204" pitchFamily="50" charset="-128"/>
                <a:ea typeface="HG丸ｺﾞｼｯｸM-PRO" panose="020F0600000000000000" pitchFamily="50" charset="-128"/>
              </a:rPr>
              <a:t>   </a:t>
            </a:r>
            <a:r>
              <a:rPr lang="ja-JP" altLang="en-US" sz="2200" dirty="0">
                <a:solidFill>
                  <a:srgbClr val="000000"/>
                </a:solidFill>
                <a:latin typeface="ＭＳ Ｐゴシック" panose="020B0600070205080204" pitchFamily="50" charset="-128"/>
                <a:ea typeface="HG丸ｺﾞｼｯｸM-PRO" panose="020F0600000000000000" pitchFamily="50" charset="-128"/>
              </a:rPr>
              <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妊娠管理に関しては、切迫早産の診断・管理が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14.3</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胎児発育不全の管理、妊娠高血圧症候群の管理が各</a:t>
            </a:r>
            <a:r>
              <a:rPr lang="en-US" altLang="ja-JP" sz="2200" dirty="0">
                <a:solidFill>
                  <a:srgbClr val="000000"/>
                </a:solidFill>
                <a:latin typeface="HG丸ｺﾞｼｯｸM-PRO" panose="020F0600000000000000" pitchFamily="50" charset="-128"/>
                <a:ea typeface="HG丸ｺﾞｼｯｸM-PRO" panose="020F0600000000000000" pitchFamily="50" charset="-128"/>
              </a:rPr>
              <a:t>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8.6</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％）、胎児の状態評価・対応に関しては、胎児心拍数陣痛</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en-US" altLang="ja-JP"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HG丸ｺﾞｼｯｸM-PRO" panose="020F0600000000000000" pitchFamily="50" charset="-128"/>
                <a:ea typeface="HG丸ｺﾞｼｯｸM-PRO" panose="020F0600000000000000" pitchFamily="50" charset="-128"/>
              </a:rPr>
              <a:t>図の判読と対応が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２件（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34.3</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％）、分娩管理に関しては、</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en-US" altLang="ja-JP"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HG丸ｺﾞｼｯｸM-PRO" panose="020F0600000000000000" pitchFamily="50" charset="-128"/>
                <a:ea typeface="HG丸ｺﾞｼｯｸM-PRO" panose="020F0600000000000000" pitchFamily="50" charset="-128"/>
              </a:rPr>
              <a:t>子宮収縮薬使用方法が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11.4</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％）、新生児管理に関しては、</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en-US" altLang="ja-JP"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新生児蘇生および新生児蘇生以外の新生児管理が各</a:t>
            </a:r>
            <a:r>
              <a:rPr lang="en-US" altLang="ja-JP" sz="2200" dirty="0">
                <a:solidFill>
                  <a:srgbClr val="000000"/>
                </a:solidFill>
                <a:latin typeface="HG丸ｺﾞｼｯｸM-PRO" panose="020F0600000000000000" pitchFamily="50" charset="-128"/>
                <a:ea typeface="HG丸ｺﾞｼｯｸM-PRO" panose="020F0600000000000000" pitchFamily="50" charset="-128"/>
              </a:rPr>
              <a:t>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en-US" altLang="ja-JP"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8.6</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％）、その他の事項に関しては、診療録の記載が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7</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 </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en-US" altLang="ja-JP"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a:solidFill>
                  <a:srgbClr val="000000"/>
                </a:solidFill>
                <a:latin typeface="HG丸ｺﾞｼｯｸM-PRO" panose="020F0600000000000000" pitchFamily="50" charset="-128"/>
                <a:ea typeface="HG丸ｺﾞｼｯｸM-PRO" panose="020F0600000000000000" pitchFamily="50" charset="-128"/>
              </a:rPr>
              <a:t>（</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20.0</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58</a:t>
            </a:fld>
            <a:endParaRPr lang="en-US" altLang="ja-JP" dirty="0"/>
          </a:p>
        </p:txBody>
      </p:sp>
    </p:spTree>
    <p:extLst>
      <p:ext uri="{BB962C8B-B14F-4D97-AF65-F5344CB8AC3E}">
        <p14:creationId xmlns:p14="http://schemas.microsoft.com/office/powerpoint/2010/main" val="376863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178813" y="5908797"/>
            <a:ext cx="9449467" cy="468312"/>
          </a:xfrm>
          <a:prstGeom prst="roundRect">
            <a:avLst/>
          </a:prstGeom>
          <a:gradFill rotWithShape="1">
            <a:gsLst>
              <a:gs pos="0">
                <a:srgbClr val="FFFFFF"/>
              </a:gs>
              <a:gs pos="100000">
                <a:srgbClr val="FFD937"/>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FF0000"/>
                </a:solidFill>
              </a:rPr>
              <a:t>改定後の掛金の額は、平成２７年１月１日以降に出生した児から適用されます。</a:t>
            </a:r>
            <a:endParaRPr kumimoji="1" lang="ja-JP" altLang="en-US" sz="2000" b="0" i="0" u="none" strike="noStrike" cap="none" normalizeH="0" baseline="0" dirty="0">
              <a:ln>
                <a:noFill/>
              </a:ln>
              <a:solidFill>
                <a:srgbClr val="FF0000"/>
              </a:solidFill>
              <a:effectLst/>
            </a:endParaRPr>
          </a:p>
        </p:txBody>
      </p:sp>
      <p:sp>
        <p:nvSpPr>
          <p:cNvPr id="5" name="角丸四角形 4"/>
          <p:cNvSpPr/>
          <p:nvPr/>
        </p:nvSpPr>
        <p:spPr>
          <a:xfrm>
            <a:off x="456134" y="4496471"/>
            <a:ext cx="8344965" cy="1002324"/>
          </a:xfrm>
          <a:prstGeom prst="roundRect">
            <a:avLst/>
          </a:prstGeom>
          <a:solidFill>
            <a:srgbClr val="FAAE2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1"/>
            <a:r>
              <a:rPr lang="ja-JP" altLang="en-US" sz="1600" dirty="0">
                <a:solidFill>
                  <a:schemeClr val="tx1"/>
                </a:solidFill>
              </a:rPr>
              <a:t>制度の改定後に運営組織から保険会社に支払う保険料は</a:t>
            </a:r>
            <a:r>
              <a:rPr lang="ja-JP" altLang="ja-JP" sz="1600" dirty="0">
                <a:solidFill>
                  <a:schemeClr val="tx1"/>
                </a:solidFill>
              </a:rPr>
              <a:t>、</a:t>
            </a:r>
            <a:r>
              <a:rPr lang="en-US" altLang="ja-JP" sz="1600" dirty="0">
                <a:solidFill>
                  <a:schemeClr val="tx1"/>
                </a:solidFill>
              </a:rPr>
              <a:t>1</a:t>
            </a:r>
            <a:r>
              <a:rPr lang="ja-JP" altLang="ja-JP" sz="1600" dirty="0">
                <a:solidFill>
                  <a:schemeClr val="tx1"/>
                </a:solidFill>
              </a:rPr>
              <a:t>分娩あた</a:t>
            </a:r>
            <a:r>
              <a:rPr lang="ja-JP" altLang="en-US" sz="1600" dirty="0">
                <a:solidFill>
                  <a:schemeClr val="tx1"/>
                </a:solidFill>
              </a:rPr>
              <a:t>り</a:t>
            </a:r>
            <a:r>
              <a:rPr lang="en-US" altLang="ja-JP" sz="1600" dirty="0">
                <a:solidFill>
                  <a:schemeClr val="tx1"/>
                </a:solidFill>
              </a:rPr>
              <a:t>24,000</a:t>
            </a:r>
            <a:r>
              <a:rPr lang="ja-JP" altLang="ja-JP" sz="1600" dirty="0">
                <a:solidFill>
                  <a:schemeClr val="tx1"/>
                </a:solidFill>
              </a:rPr>
              <a:t>円となりますが、本制度の剰余金から</a:t>
            </a:r>
            <a:r>
              <a:rPr lang="en-US" altLang="ja-JP" sz="1600" dirty="0">
                <a:solidFill>
                  <a:schemeClr val="tx1"/>
                </a:solidFill>
              </a:rPr>
              <a:t>1</a:t>
            </a:r>
            <a:r>
              <a:rPr lang="ja-JP" altLang="ja-JP" sz="1600" dirty="0">
                <a:solidFill>
                  <a:schemeClr val="tx1"/>
                </a:solidFill>
              </a:rPr>
              <a:t>分娩あたり</a:t>
            </a:r>
            <a:r>
              <a:rPr lang="en-US" altLang="ja-JP" sz="1600" dirty="0">
                <a:solidFill>
                  <a:schemeClr val="tx1"/>
                </a:solidFill>
              </a:rPr>
              <a:t>8,000</a:t>
            </a:r>
            <a:r>
              <a:rPr lang="ja-JP" altLang="ja-JP" sz="1600" dirty="0">
                <a:solidFill>
                  <a:schemeClr val="tx1"/>
                </a:solidFill>
              </a:rPr>
              <a:t>円が充当されるため、分娩機関からお支払いいただく</a:t>
            </a:r>
            <a:r>
              <a:rPr lang="ja-JP" altLang="en-US" sz="1600" dirty="0">
                <a:solidFill>
                  <a:schemeClr val="tx1"/>
                </a:solidFill>
              </a:rPr>
              <a:t>　</a:t>
            </a:r>
            <a:r>
              <a:rPr lang="en-US" altLang="ja-JP" sz="1600" dirty="0">
                <a:solidFill>
                  <a:schemeClr val="tx1"/>
                </a:solidFill>
              </a:rPr>
              <a:t>1</a:t>
            </a:r>
            <a:r>
              <a:rPr lang="ja-JP" altLang="ja-JP" sz="1600" dirty="0">
                <a:solidFill>
                  <a:schemeClr val="tx1"/>
                </a:solidFill>
              </a:rPr>
              <a:t>分娩あたりの掛金は</a:t>
            </a:r>
            <a:r>
              <a:rPr lang="en-US" altLang="ja-JP" sz="1600" dirty="0">
                <a:solidFill>
                  <a:schemeClr val="tx1"/>
                </a:solidFill>
              </a:rPr>
              <a:t>16,000</a:t>
            </a:r>
            <a:r>
              <a:rPr lang="ja-JP" altLang="ja-JP" sz="1600" dirty="0">
                <a:solidFill>
                  <a:schemeClr val="tx1"/>
                </a:solidFill>
              </a:rPr>
              <a:t>円となります。</a:t>
            </a:r>
          </a:p>
        </p:txBody>
      </p:sp>
      <p:graphicFrame>
        <p:nvGraphicFramePr>
          <p:cNvPr id="6" name="表 5"/>
          <p:cNvGraphicFramePr>
            <a:graphicFrameLocks noGrp="1"/>
          </p:cNvGraphicFramePr>
          <p:nvPr>
            <p:extLst/>
          </p:nvPr>
        </p:nvGraphicFramePr>
        <p:xfrm>
          <a:off x="379743" y="1450731"/>
          <a:ext cx="8371205" cy="2752358"/>
        </p:xfrm>
        <a:graphic>
          <a:graphicData uri="http://schemas.openxmlformats.org/drawingml/2006/table">
            <a:tbl>
              <a:tblPr firstRow="1" firstCol="1" lastRow="1" lastCol="1" bandRow="1" bandCol="1"/>
              <a:tblGrid>
                <a:gridCol w="1827126">
                  <a:extLst>
                    <a:ext uri="{9D8B030D-6E8A-4147-A177-3AD203B41FA5}">
                      <a16:colId xmlns:a16="http://schemas.microsoft.com/office/drawing/2014/main" val="20000"/>
                    </a:ext>
                  </a:extLst>
                </a:gridCol>
                <a:gridCol w="1178169">
                  <a:extLst>
                    <a:ext uri="{9D8B030D-6E8A-4147-A177-3AD203B41FA5}">
                      <a16:colId xmlns:a16="http://schemas.microsoft.com/office/drawing/2014/main" val="20001"/>
                    </a:ext>
                  </a:extLst>
                </a:gridCol>
                <a:gridCol w="2708031">
                  <a:extLst>
                    <a:ext uri="{9D8B030D-6E8A-4147-A177-3AD203B41FA5}">
                      <a16:colId xmlns:a16="http://schemas.microsoft.com/office/drawing/2014/main" val="20002"/>
                    </a:ext>
                  </a:extLst>
                </a:gridCol>
                <a:gridCol w="2657879">
                  <a:extLst>
                    <a:ext uri="{9D8B030D-6E8A-4147-A177-3AD203B41FA5}">
                      <a16:colId xmlns:a16="http://schemas.microsoft.com/office/drawing/2014/main" val="20003"/>
                    </a:ext>
                  </a:extLst>
                </a:gridCol>
              </a:tblGrid>
              <a:tr h="847946">
                <a:tc gridSpan="2">
                  <a:txBody>
                    <a:bodyPr/>
                    <a:lstStyle/>
                    <a:p>
                      <a:pPr algn="ctr">
                        <a:spcAft>
                          <a:spcPts val="0"/>
                        </a:spcAft>
                      </a:pPr>
                      <a:r>
                        <a:rPr lang="en-US" sz="105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FF"/>
                    </a:solidFill>
                  </a:tcPr>
                </a:tc>
                <a:tc hMerge="1">
                  <a:txBody>
                    <a:bodyPr/>
                    <a:lstStyle/>
                    <a:p>
                      <a:endParaRPr kumimoji="1" lang="ja-JP" altLang="en-US"/>
                    </a:p>
                  </a:txBody>
                  <a:tcPr/>
                </a:tc>
                <a:tc>
                  <a:txBody>
                    <a:bodyPr/>
                    <a:lstStyle/>
                    <a:p>
                      <a:pPr algn="ctr">
                        <a:spcAft>
                          <a:spcPts val="0"/>
                        </a:spcAft>
                      </a:pPr>
                      <a:r>
                        <a:rPr lang="ja-JP" sz="1400" b="1" kern="100" dirty="0">
                          <a:effectLst/>
                          <a:latin typeface="+mj-ea"/>
                          <a:ea typeface="+mj-ea"/>
                          <a:cs typeface="Times New Roman" panose="02020603050405020304" pitchFamily="18" charset="0"/>
                        </a:rPr>
                        <a:t>現行</a:t>
                      </a:r>
                      <a:r>
                        <a:rPr lang="ja-JP" altLang="en-US" sz="1400" b="1" kern="100" dirty="0">
                          <a:effectLst/>
                          <a:latin typeface="+mj-ea"/>
                          <a:ea typeface="+mj-ea"/>
                          <a:cs typeface="Times New Roman" panose="02020603050405020304" pitchFamily="18" charset="0"/>
                        </a:rPr>
                        <a:t>の掛金の額</a:t>
                      </a:r>
                      <a:endParaRPr lang="en-US" altLang="ja-JP" sz="1400" b="1" kern="100" dirty="0">
                        <a:effectLst/>
                        <a:latin typeface="+mj-ea"/>
                        <a:ea typeface="+mj-ea"/>
                        <a:cs typeface="Times New Roman" panose="02020603050405020304" pitchFamily="18" charset="0"/>
                      </a:endParaRPr>
                    </a:p>
                    <a:p>
                      <a:pPr algn="ctr">
                        <a:spcAft>
                          <a:spcPts val="0"/>
                        </a:spcAft>
                      </a:pPr>
                      <a:r>
                        <a:rPr lang="ja-JP" sz="1400" b="1" kern="100" dirty="0">
                          <a:effectLst/>
                          <a:latin typeface="+mj-ea"/>
                          <a:ea typeface="+mj-ea"/>
                          <a:cs typeface="Times New Roman" panose="02020603050405020304" pitchFamily="18" charset="0"/>
                        </a:rPr>
                        <a:t>（平成</a:t>
                      </a:r>
                      <a:r>
                        <a:rPr lang="en-US" sz="1400" b="1" kern="100" dirty="0">
                          <a:effectLst/>
                          <a:latin typeface="+mj-ea"/>
                          <a:ea typeface="+mj-ea"/>
                          <a:cs typeface="Times New Roman" panose="02020603050405020304" pitchFamily="18" charset="0"/>
                        </a:rPr>
                        <a:t>21</a:t>
                      </a:r>
                      <a:r>
                        <a:rPr lang="ja-JP" sz="1400" b="1" kern="100" dirty="0">
                          <a:effectLst/>
                          <a:latin typeface="+mj-ea"/>
                          <a:ea typeface="+mj-ea"/>
                          <a:cs typeface="Times New Roman" panose="02020603050405020304" pitchFamily="18" charset="0"/>
                        </a:rPr>
                        <a:t>年から</a:t>
                      </a:r>
                      <a:r>
                        <a:rPr lang="en-US" sz="1400" b="1" kern="100" dirty="0">
                          <a:effectLst/>
                          <a:latin typeface="+mj-ea"/>
                          <a:ea typeface="+mj-ea"/>
                          <a:cs typeface="Times New Roman" panose="02020603050405020304" pitchFamily="18" charset="0"/>
                        </a:rPr>
                        <a:t>26</a:t>
                      </a:r>
                      <a:r>
                        <a:rPr lang="ja-JP" sz="1400" b="1" kern="100" dirty="0">
                          <a:effectLst/>
                          <a:latin typeface="+mj-ea"/>
                          <a:ea typeface="+mj-ea"/>
                          <a:cs typeface="Times New Roman" panose="02020603050405020304" pitchFamily="18" charset="0"/>
                        </a:rPr>
                        <a:t>年までに</a:t>
                      </a:r>
                    </a:p>
                    <a:p>
                      <a:pPr algn="ctr">
                        <a:spcAft>
                          <a:spcPts val="0"/>
                        </a:spcAft>
                      </a:pPr>
                      <a:r>
                        <a:rPr lang="ja-JP" sz="1400" b="1" kern="100" dirty="0">
                          <a:effectLst/>
                          <a:latin typeface="+mj-ea"/>
                          <a:ea typeface="+mj-ea"/>
                          <a:cs typeface="Times New Roman" panose="02020603050405020304" pitchFamily="18" charset="0"/>
                        </a:rPr>
                        <a:t>出生した児に適用）</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FF"/>
                    </a:solidFill>
                  </a:tcPr>
                </a:tc>
                <a:tc>
                  <a:txBody>
                    <a:bodyPr/>
                    <a:lstStyle/>
                    <a:p>
                      <a:pPr algn="ctr">
                        <a:spcAft>
                          <a:spcPts val="0"/>
                        </a:spcAft>
                      </a:pPr>
                      <a:r>
                        <a:rPr lang="ja-JP" altLang="en-US" sz="1400" b="1" kern="100" dirty="0">
                          <a:effectLst/>
                          <a:latin typeface="+mj-ea"/>
                          <a:ea typeface="+mj-ea"/>
                          <a:cs typeface="Times New Roman" panose="02020603050405020304" pitchFamily="18" charset="0"/>
                        </a:rPr>
                        <a:t>改定</a:t>
                      </a:r>
                      <a:r>
                        <a:rPr lang="ja-JP" sz="1400" b="1" kern="100" dirty="0">
                          <a:effectLst/>
                          <a:latin typeface="+mj-ea"/>
                          <a:ea typeface="+mj-ea"/>
                          <a:cs typeface="Times New Roman" panose="02020603050405020304" pitchFamily="18" charset="0"/>
                        </a:rPr>
                        <a:t>後</a:t>
                      </a:r>
                      <a:r>
                        <a:rPr lang="ja-JP" altLang="en-US" sz="1400" b="1" kern="100" dirty="0">
                          <a:effectLst/>
                          <a:latin typeface="+mj-ea"/>
                          <a:ea typeface="+mj-ea"/>
                          <a:cs typeface="Times New Roman" panose="02020603050405020304" pitchFamily="18" charset="0"/>
                        </a:rPr>
                        <a:t>の掛金の額</a:t>
                      </a:r>
                      <a:endParaRPr lang="en-US" altLang="ja-JP" sz="1400" b="1" kern="100" dirty="0">
                        <a:effectLst/>
                        <a:latin typeface="+mj-ea"/>
                        <a:ea typeface="+mj-ea"/>
                        <a:cs typeface="Times New Roman" panose="02020603050405020304" pitchFamily="18" charset="0"/>
                      </a:endParaRPr>
                    </a:p>
                    <a:p>
                      <a:pPr algn="ctr">
                        <a:spcAft>
                          <a:spcPts val="0"/>
                        </a:spcAft>
                      </a:pPr>
                      <a:r>
                        <a:rPr lang="ja-JP" sz="1400" b="1" kern="100" dirty="0">
                          <a:effectLst/>
                          <a:latin typeface="+mj-ea"/>
                          <a:ea typeface="+mj-ea"/>
                          <a:cs typeface="Times New Roman" panose="02020603050405020304" pitchFamily="18" charset="0"/>
                        </a:rPr>
                        <a:t>（平成</a:t>
                      </a:r>
                      <a:r>
                        <a:rPr lang="en-US" sz="1400" b="1" kern="100" dirty="0">
                          <a:effectLst/>
                          <a:latin typeface="+mj-ea"/>
                          <a:ea typeface="+mj-ea"/>
                          <a:cs typeface="Times New Roman" panose="02020603050405020304" pitchFamily="18" charset="0"/>
                        </a:rPr>
                        <a:t>27</a:t>
                      </a:r>
                      <a:r>
                        <a:rPr lang="ja-JP" sz="1400" b="1" kern="100" dirty="0">
                          <a:effectLst/>
                          <a:latin typeface="+mj-ea"/>
                          <a:ea typeface="+mj-ea"/>
                          <a:cs typeface="Times New Roman" panose="02020603050405020304" pitchFamily="18" charset="0"/>
                        </a:rPr>
                        <a:t>年</a:t>
                      </a:r>
                      <a:r>
                        <a:rPr lang="en-US" sz="1400" b="1" kern="100" dirty="0">
                          <a:effectLst/>
                          <a:latin typeface="+mj-ea"/>
                          <a:ea typeface="+mj-ea"/>
                          <a:cs typeface="Times New Roman" panose="02020603050405020304" pitchFamily="18" charset="0"/>
                        </a:rPr>
                        <a:t>1</a:t>
                      </a:r>
                      <a:r>
                        <a:rPr lang="ja-JP" sz="1400" b="1" kern="100" dirty="0">
                          <a:effectLst/>
                          <a:latin typeface="+mj-ea"/>
                          <a:ea typeface="+mj-ea"/>
                          <a:cs typeface="Times New Roman" panose="02020603050405020304" pitchFamily="18" charset="0"/>
                        </a:rPr>
                        <a:t>月</a:t>
                      </a:r>
                      <a:r>
                        <a:rPr lang="en-US" sz="1400" b="1" kern="100" dirty="0">
                          <a:effectLst/>
                          <a:latin typeface="+mj-ea"/>
                          <a:ea typeface="+mj-ea"/>
                          <a:cs typeface="Times New Roman" panose="02020603050405020304" pitchFamily="18" charset="0"/>
                        </a:rPr>
                        <a:t>1</a:t>
                      </a:r>
                      <a:r>
                        <a:rPr lang="ja-JP" sz="1400" b="1" kern="100" dirty="0">
                          <a:effectLst/>
                          <a:latin typeface="+mj-ea"/>
                          <a:ea typeface="+mj-ea"/>
                          <a:cs typeface="Times New Roman" panose="02020603050405020304" pitchFamily="18" charset="0"/>
                        </a:rPr>
                        <a:t>日以降に</a:t>
                      </a:r>
                      <a:endParaRPr lang="ja-JP" sz="1400" kern="100" dirty="0">
                        <a:effectLst/>
                        <a:latin typeface="+mj-ea"/>
                        <a:ea typeface="+mj-ea"/>
                        <a:cs typeface="Times New Roman" panose="02020603050405020304" pitchFamily="18" charset="0"/>
                      </a:endParaRPr>
                    </a:p>
                    <a:p>
                      <a:pPr algn="ctr">
                        <a:spcAft>
                          <a:spcPts val="0"/>
                        </a:spcAft>
                      </a:pPr>
                      <a:r>
                        <a:rPr lang="ja-JP" sz="1400" b="1" kern="100" dirty="0">
                          <a:effectLst/>
                          <a:latin typeface="+mj-ea"/>
                          <a:ea typeface="+mj-ea"/>
                          <a:cs typeface="Times New Roman" panose="02020603050405020304" pitchFamily="18" charset="0"/>
                        </a:rPr>
                        <a:t>出生した児に適用）</a:t>
                      </a:r>
                      <a:endParaRPr lang="ja-JP" sz="1400" kern="100" dirty="0">
                        <a:effectLst/>
                        <a:latin typeface="+mj-ea"/>
                        <a:ea typeface="+mj-ea"/>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1015892">
                <a:tc rowSpan="2">
                  <a:txBody>
                    <a:bodyPr/>
                    <a:lstStyle/>
                    <a:p>
                      <a:pPr indent="153035" algn="just">
                        <a:spcAft>
                          <a:spcPts val="0"/>
                        </a:spcAft>
                      </a:pPr>
                      <a:r>
                        <a:rPr lang="ja-JP" sz="1200" b="1" kern="100" dirty="0">
                          <a:effectLst/>
                          <a:latin typeface="Century" panose="02040604050505020304" pitchFamily="18" charset="0"/>
                          <a:ea typeface="ＭＳ ゴシック" panose="020B0609070205080204" pitchFamily="49" charset="-128"/>
                          <a:cs typeface="Times New Roman" panose="02020603050405020304" pitchFamily="18" charset="0"/>
                        </a:rPr>
                        <a:t>産科医療補償制度専用</a:t>
                      </a:r>
                      <a:endParaRPr lang="ja-JP" sz="12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306070" indent="-306070" algn="ctr">
                        <a:lnSpc>
                          <a:spcPts val="1500"/>
                        </a:lnSpc>
                        <a:spcAft>
                          <a:spcPts val="0"/>
                        </a:spcAft>
                      </a:pPr>
                      <a:r>
                        <a:rPr lang="en-US" sz="12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Web</a:t>
                      </a:r>
                      <a:r>
                        <a:rPr lang="ja-JP" sz="1200" b="1" kern="100" dirty="0">
                          <a:effectLst/>
                          <a:latin typeface="Century" panose="02040604050505020304" pitchFamily="18" charset="0"/>
                          <a:ea typeface="ＭＳ ゴシック" panose="020B0609070205080204" pitchFamily="49" charset="-128"/>
                          <a:cs typeface="Times New Roman" panose="02020603050405020304" pitchFamily="18" charset="0"/>
                        </a:rPr>
                        <a:t>システム</a:t>
                      </a:r>
                      <a:endParaRPr lang="ja-JP" sz="1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9FFCC"/>
                    </a:solidFill>
                  </a:tcPr>
                </a:tc>
                <a:tc>
                  <a:txBody>
                    <a:bodyPr/>
                    <a:lstStyle/>
                    <a:p>
                      <a:pPr algn="ctr">
                        <a:lnSpc>
                          <a:spcPts val="1500"/>
                        </a:lnSpc>
                        <a:spcAft>
                          <a:spcPts val="0"/>
                        </a:spcAft>
                      </a:pPr>
                      <a:r>
                        <a:rPr lang="ja-JP" sz="1100" b="1" kern="100" dirty="0">
                          <a:effectLst/>
                          <a:latin typeface="Century" panose="02040604050505020304" pitchFamily="18" charset="0"/>
                          <a:ea typeface="ＭＳ ゴシック" panose="020B0609070205080204" pitchFamily="49" charset="-128"/>
                          <a:cs typeface="Times New Roman" panose="02020603050405020304" pitchFamily="18" charset="0"/>
                        </a:rPr>
                        <a:t>利用する場合</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endParaRPr lang="en-US"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lnSpc>
                          <a:spcPts val="2200"/>
                        </a:lnSpc>
                        <a:spcAft>
                          <a:spcPts val="0"/>
                        </a:spcAft>
                      </a:pPr>
                      <a:r>
                        <a:rPr lang="en-US"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30,000</a:t>
                      </a:r>
                      <a:r>
                        <a:rPr lang="ja-JP" sz="2800" b="1" kern="100" dirty="0">
                          <a:effectLst/>
                          <a:latin typeface="Century" panose="02040604050505020304" pitchFamily="18" charset="0"/>
                          <a:ea typeface="ＭＳ ゴシック" panose="020B0609070205080204" pitchFamily="49" charset="-128"/>
                          <a:cs typeface="Times New Roman" panose="02020603050405020304" pitchFamily="18" charset="0"/>
                        </a:rPr>
                        <a:t>円</a:t>
                      </a:r>
                      <a:endParaRPr lang="en-US" altLang="ja-JP" sz="2800" b="1"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r">
                        <a:lnSpc>
                          <a:spcPts val="2200"/>
                        </a:lnSpc>
                        <a:spcAft>
                          <a:spcPts val="0"/>
                        </a:spcAft>
                      </a:pPr>
                      <a:r>
                        <a:rPr lang="en-US" sz="1600" kern="100" dirty="0">
                          <a:effectLst/>
                          <a:latin typeface="ＭＳ ゴシック" panose="020B0609070205080204" pitchFamily="49" charset="-128"/>
                          <a:ea typeface="ＭＳ 明朝" panose="02020609040205080304" pitchFamily="17" charset="-128"/>
                          <a:cs typeface="Times New Roman" panose="02020603050405020304" pitchFamily="18" charset="0"/>
                        </a:rPr>
                        <a:t>/</a:t>
                      </a:r>
                      <a:r>
                        <a:rPr lang="en-US" sz="14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1</a:t>
                      </a: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分娩（胎児）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endParaRPr lang="en-US"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ctr">
                        <a:lnSpc>
                          <a:spcPts val="2200"/>
                        </a:lnSpc>
                        <a:spcAft>
                          <a:spcPts val="0"/>
                        </a:spcAft>
                      </a:pPr>
                      <a:r>
                        <a:rPr lang="en-US" altLang="ja-JP"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16</a:t>
                      </a:r>
                      <a:r>
                        <a:rPr lang="en-US" sz="28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,000</a:t>
                      </a:r>
                      <a:r>
                        <a:rPr lang="ja-JP" sz="2800" b="1" kern="100" dirty="0">
                          <a:effectLst/>
                          <a:latin typeface="Century" panose="02040604050505020304" pitchFamily="18" charset="0"/>
                          <a:ea typeface="ＭＳ ゴシック" panose="020B0609070205080204" pitchFamily="49" charset="-128"/>
                          <a:cs typeface="Times New Roman" panose="02020603050405020304" pitchFamily="18" charset="0"/>
                        </a:rPr>
                        <a:t>円</a:t>
                      </a:r>
                      <a:endParaRPr lang="en-US" altLang="ja-JP" sz="2800" b="1"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r">
                        <a:lnSpc>
                          <a:spcPts val="2200"/>
                        </a:lnSpc>
                        <a:spcAft>
                          <a:spcPts val="0"/>
                        </a:spcAft>
                      </a:pPr>
                      <a:r>
                        <a:rPr lang="en-US" sz="1600" kern="100" dirty="0">
                          <a:effectLst/>
                          <a:latin typeface="ＭＳ ゴシック" panose="020B0609070205080204" pitchFamily="49" charset="-128"/>
                          <a:ea typeface="ＭＳ 明朝" panose="02020609040205080304" pitchFamily="17" charset="-128"/>
                          <a:cs typeface="Times New Roman" panose="02020603050405020304" pitchFamily="18" charset="0"/>
                        </a:rPr>
                        <a:t>/</a:t>
                      </a:r>
                      <a:r>
                        <a:rPr lang="en-US" sz="14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1</a:t>
                      </a: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分娩（胎児）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8520">
                <a:tc vMerge="1">
                  <a:txBody>
                    <a:bodyPr/>
                    <a:lstStyle/>
                    <a:p>
                      <a:endParaRPr kumimoji="1" lang="ja-JP" altLang="en-US"/>
                    </a:p>
                  </a:txBody>
                  <a:tcPr/>
                </a:tc>
                <a:tc>
                  <a:txBody>
                    <a:bodyPr/>
                    <a:lstStyle/>
                    <a:p>
                      <a:pPr algn="ctr">
                        <a:lnSpc>
                          <a:spcPts val="1500"/>
                        </a:lnSpc>
                        <a:spcAft>
                          <a:spcPts val="0"/>
                        </a:spcAft>
                      </a:pPr>
                      <a:r>
                        <a:rPr lang="ja-JP" sz="1100" b="1" kern="100" dirty="0">
                          <a:effectLst/>
                          <a:latin typeface="Century" panose="02040604050505020304" pitchFamily="18" charset="0"/>
                          <a:ea typeface="ＭＳ ゴシック" panose="020B0609070205080204" pitchFamily="49" charset="-128"/>
                          <a:cs typeface="Times New Roman" panose="02020603050405020304" pitchFamily="18" charset="0"/>
                        </a:rPr>
                        <a:t>利用しない場合</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endParaRPr kumimoji="1" lang="en-US" altLang="ja-JP" sz="28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1">
                        <a:lnSpc>
                          <a:spcPts val="2200"/>
                        </a:lnSpc>
                        <a:spcBef>
                          <a:spcPts val="0"/>
                        </a:spcBef>
                        <a:spcAft>
                          <a:spcPts val="0"/>
                        </a:spcAft>
                        <a:buClrTx/>
                        <a:buSzTx/>
                        <a:buFontTx/>
                        <a:buNone/>
                        <a:tabLst/>
                        <a:defRPr/>
                      </a:pPr>
                      <a:r>
                        <a:rPr kumimoji="1" lang="en-US" altLang="ja-JP" sz="28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30,500</a:t>
                      </a:r>
                      <a:r>
                        <a:rPr kumimoji="1" lang="ja-JP" altLang="en-US" sz="28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円</a:t>
                      </a:r>
                      <a:endParaRPr kumimoji="1" lang="en-US" altLang="ja-JP" sz="28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r" defTabSz="914400" rtl="0" eaLnBrk="1" fontAlgn="auto" latinLnBrk="0" hangingPunct="1">
                        <a:lnSpc>
                          <a:spcPts val="22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1</a:t>
                      </a:r>
                      <a:r>
                        <a:rPr kumimoji="1" lang="ja-JP" altLang="en-US"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分娩（胎児）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endParaRPr kumimoji="1" lang="en-US" altLang="ja-JP" sz="28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endParaRPr>
                    </a:p>
                    <a:p>
                      <a:pPr marL="0" marR="0" lvl="0" indent="0" algn="ctr" defTabSz="914400" rtl="0" eaLnBrk="1" fontAlgn="auto" latinLnBrk="0" hangingPunct="1">
                        <a:lnSpc>
                          <a:spcPts val="2200"/>
                        </a:lnSpc>
                        <a:spcBef>
                          <a:spcPts val="0"/>
                        </a:spcBef>
                        <a:spcAft>
                          <a:spcPts val="0"/>
                        </a:spcAft>
                        <a:buClrTx/>
                        <a:buSzTx/>
                        <a:buFontTx/>
                        <a:buNone/>
                        <a:tabLst/>
                        <a:defRPr/>
                      </a:pPr>
                      <a:r>
                        <a:rPr kumimoji="1" lang="en-US" altLang="ja-JP" sz="28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16,500</a:t>
                      </a:r>
                      <a:r>
                        <a:rPr kumimoji="1" lang="ja-JP" altLang="en-US" sz="28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円</a:t>
                      </a:r>
                      <a:endParaRPr kumimoji="1" lang="en-US" altLang="ja-JP" sz="28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endParaRPr>
                    </a:p>
                    <a:p>
                      <a:pPr marL="0" marR="0" lvl="0" indent="0" algn="r" defTabSz="914400" rtl="0" eaLnBrk="1" fontAlgn="auto" latinLnBrk="0" hangingPunct="1">
                        <a:lnSpc>
                          <a:spcPts val="22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Times New Roman" panose="02020603050405020304" pitchFamily="18" charset="0"/>
                        </a:rPr>
                        <a:t>1</a:t>
                      </a:r>
                      <a:r>
                        <a:rPr kumimoji="1" lang="ja-JP" altLang="en-US"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分娩（胎児）</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2"/>
          <p:cNvSpPr txBox="1">
            <a:spLocks noChangeArrowheads="1"/>
          </p:cNvSpPr>
          <p:nvPr/>
        </p:nvSpPr>
        <p:spPr>
          <a:xfrm>
            <a:off x="0" y="271830"/>
            <a:ext cx="6761285" cy="847725"/>
          </a:xfrm>
          <a:prstGeom prst="rect">
            <a:avLst/>
          </a:prstGeom>
        </p:spPr>
        <p:txBody>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eaLnBrk="1" hangingPunct="1">
              <a:defRPr/>
            </a:pPr>
            <a:r>
              <a:rPr lang="ja-JP" altLang="en-US" sz="3200" kern="0" dirty="0"/>
              <a:t>制度の改定（掛金）</a:t>
            </a:r>
          </a:p>
        </p:txBody>
      </p:sp>
      <p:sp>
        <p:nvSpPr>
          <p:cNvPr id="2" name="スライド番号プレースホルダー 1"/>
          <p:cNvSpPr>
            <a:spLocks noGrp="1"/>
          </p:cNvSpPr>
          <p:nvPr>
            <p:ph type="sldNum" sz="quarter" idx="12"/>
          </p:nvPr>
        </p:nvSpPr>
        <p:spPr/>
        <p:txBody>
          <a:bodyPr/>
          <a:lstStyle/>
          <a:p>
            <a:pPr>
              <a:defRPr/>
            </a:pPr>
            <a:fld id="{71B280D3-1307-4EE1-A505-30AAC21C8D75}" type="slidenum">
              <a:rPr lang="ja-JP" altLang="en-US" smtClean="0"/>
              <a:pPr>
                <a:defRPr/>
              </a:pPr>
              <a:t>5</a:t>
            </a:fld>
            <a:endParaRPr lang="en-US" altLang="ja-JP"/>
          </a:p>
        </p:txBody>
      </p:sp>
    </p:spTree>
    <p:extLst>
      <p:ext uri="{BB962C8B-B14F-4D97-AF65-F5344CB8AC3E}">
        <p14:creationId xmlns:p14="http://schemas.microsoft.com/office/powerpoint/2010/main" val="2877673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32783" y="117649"/>
            <a:ext cx="7102400"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「原因分析報告書の取りまとめ」より⑤</a:t>
            </a:r>
            <a:r>
              <a:rPr lang="en-US" altLang="ja-JP" sz="2800" dirty="0"/>
              <a:t>-1</a:t>
            </a:r>
            <a:endParaRPr lang="ja-JP" altLang="en-US" sz="2800" dirty="0"/>
          </a:p>
        </p:txBody>
      </p:sp>
      <p:sp>
        <p:nvSpPr>
          <p:cNvPr id="59396" name="AutoShape 3"/>
          <p:cNvSpPr>
            <a:spLocks noChangeArrowheads="1"/>
          </p:cNvSpPr>
          <p:nvPr/>
        </p:nvSpPr>
        <p:spPr bwMode="auto">
          <a:xfrm>
            <a:off x="343694" y="1244229"/>
            <a:ext cx="8999984" cy="3337694"/>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ＭＳ Ｐゴシック" panose="020B0600070205080204" pitchFamily="50" charset="-128"/>
              </a:rPr>
              <a:t>■今後の産科医療向上のために検討すべき事項</a:t>
            </a:r>
            <a:endParaRPr lang="en-US" altLang="ja-JP" sz="2200" dirty="0">
              <a:solidFill>
                <a:srgbClr val="000000"/>
              </a:solidFill>
              <a:latin typeface="ＭＳ Ｐゴシック" panose="020B0600070205080204" pitchFamily="50" charset="-128"/>
            </a:endParaRPr>
          </a:p>
          <a:p>
            <a:pPr eaLnBrk="1" hangingPunct="1">
              <a:buFontTx/>
              <a:buNone/>
            </a:pPr>
            <a:r>
              <a:rPr lang="ja-JP" altLang="en-US" sz="2200" dirty="0">
                <a:solidFill>
                  <a:srgbClr val="000000"/>
                </a:solidFill>
                <a:latin typeface="ＭＳ Ｐゴシック" panose="020B0600070205080204" pitchFamily="50" charset="-128"/>
              </a:rPr>
              <a:t>　　　　　　　　　　　　　　　　　　　　　　　　　　　　　　　　～分娩機関～</a:t>
            </a:r>
            <a:endParaRPr lang="en-US" altLang="ja-JP" sz="2200" dirty="0">
              <a:solidFill>
                <a:srgbClr val="000000"/>
              </a:solidFill>
              <a:latin typeface="ＭＳ Ｐゴシック" panose="020B0600070205080204"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○多胎に関して提言がされた施設は、搬送元分娩機関が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5</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該分娩機関が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46</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施設であり、計</a:t>
            </a:r>
            <a:r>
              <a:rPr lang="en-US" altLang="ja-JP" sz="2200" dirty="0">
                <a:solidFill>
                  <a:srgbClr val="000000"/>
                </a:solidFill>
                <a:latin typeface="HG丸ｺﾞｼｯｸM-PRO" panose="020F0600000000000000" pitchFamily="50" charset="-128"/>
                <a:ea typeface="HG丸ｺﾞｼｯｸM-PRO" panose="020F0600000000000000" pitchFamily="50" charset="-128"/>
              </a:rPr>
              <a:t>51</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施設であった。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59</a:t>
            </a:fld>
            <a:endParaRPr lang="en-US" altLang="ja-JP"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32781" y="117649"/>
            <a:ext cx="7102400" cy="958502"/>
          </a:xfrm>
        </p:spPr>
        <p:txBody>
          <a:bodyPr/>
          <a:lstStyle/>
          <a:p>
            <a:pPr eaLnBrk="1" hangingPunct="1"/>
            <a:r>
              <a:rPr lang="ja-JP" altLang="en-US" sz="2800" dirty="0"/>
              <a:t>「分析対象事例の概況」･</a:t>
            </a:r>
            <a:br>
              <a:rPr lang="en-US" altLang="ja-JP" sz="2800" dirty="0"/>
            </a:br>
            <a:r>
              <a:rPr lang="ja-JP" altLang="en-US" sz="2800" dirty="0"/>
              <a:t>「原因分析報告書の取りまとめ」より⑤</a:t>
            </a:r>
            <a:r>
              <a:rPr lang="en-US" altLang="ja-JP" sz="2800" dirty="0"/>
              <a:t>-2</a:t>
            </a:r>
            <a:endParaRPr lang="ja-JP" altLang="en-US" sz="2800" dirty="0"/>
          </a:p>
        </p:txBody>
      </p:sp>
      <p:sp>
        <p:nvSpPr>
          <p:cNvPr id="59396" name="AutoShape 3"/>
          <p:cNvSpPr>
            <a:spLocks noChangeArrowheads="1"/>
          </p:cNvSpPr>
          <p:nvPr/>
        </p:nvSpPr>
        <p:spPr bwMode="auto">
          <a:xfrm>
            <a:off x="343694" y="1244229"/>
            <a:ext cx="8999984" cy="5065886"/>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solidFill>
                  <a:srgbClr val="000000"/>
                </a:solidFill>
                <a:latin typeface="ＭＳ Ｐゴシック" panose="020B0600070205080204" pitchFamily="50" charset="-128"/>
              </a:rPr>
              <a:t>■今後の産科医療向上のために検討すべき事項</a:t>
            </a:r>
            <a:endParaRPr lang="en-US" altLang="ja-JP" sz="2200" dirty="0">
              <a:solidFill>
                <a:srgbClr val="000000"/>
              </a:solidFill>
              <a:latin typeface="ＭＳ Ｐゴシック" panose="020B0600070205080204" pitchFamily="50" charset="-128"/>
            </a:endParaRPr>
          </a:p>
          <a:p>
            <a:pPr eaLnBrk="1" hangingPunct="1">
              <a:buFontTx/>
              <a:buNone/>
            </a:pPr>
            <a:r>
              <a:rPr lang="ja-JP" altLang="en-US" sz="2200" dirty="0">
                <a:solidFill>
                  <a:srgbClr val="000000"/>
                </a:solidFill>
                <a:latin typeface="ＭＳ Ｐゴシック" panose="020B0600070205080204" pitchFamily="50" charset="-128"/>
              </a:rPr>
              <a:t>　　　　　　　　　　　　　　　　　　　　　　　　　　　　　　　　～分娩機関～</a:t>
            </a:r>
            <a:endParaRPr lang="en-US" altLang="ja-JP" sz="2200" dirty="0">
              <a:solidFill>
                <a:srgbClr val="000000"/>
              </a:solidFill>
              <a:latin typeface="ＭＳ Ｐゴシック" panose="020B0600070205080204"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○妊娠管理に関しては、双胎の妊娠管理が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6</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11.8</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％）、胎児の</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状態評価・対応に関しては、胎児心拍数陣痛図の判読と対応が</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23.5</a:t>
            </a:r>
            <a:r>
              <a:rPr lang="ja-JP" altLang="en-US" sz="2200" dirty="0">
                <a:solidFill>
                  <a:srgbClr val="000000"/>
                </a:solidFill>
                <a:latin typeface="HG丸ｺﾞｼｯｸM-PRO" panose="020F0600000000000000" pitchFamily="50" charset="-128"/>
                <a:ea typeface="HG丸ｺﾞｼｯｸM-PRO" panose="020F0600000000000000" pitchFamily="50" charset="-128"/>
              </a:rPr>
              <a:t>％）、胎児心拍数聴取が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10</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19.6</a:t>
            </a:r>
            <a:r>
              <a:rPr lang="ja-JP" altLang="en-US" sz="2200" dirty="0">
                <a:solidFill>
                  <a:srgbClr val="000000"/>
                </a:solidFill>
                <a:latin typeface="HG丸ｺﾞｼｯｸM-PRO" panose="020F0600000000000000" pitchFamily="50" charset="-128"/>
                <a:ea typeface="HG丸ｺﾞｼｯｸM-PRO" panose="020F0600000000000000" pitchFamily="50" charset="-128"/>
              </a:rPr>
              <a:t>％）、分娩管</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理に関しては、経腟分娩中の管理、子宮収縮薬投与における管理</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が各</a:t>
            </a:r>
            <a:r>
              <a:rPr lang="en-US" altLang="ja-JP" sz="2200" dirty="0">
                <a:solidFill>
                  <a:srgbClr val="000000"/>
                </a:solidFill>
                <a:latin typeface="HG丸ｺﾞｼｯｸM-PRO" panose="020F0600000000000000" pitchFamily="50" charset="-128"/>
                <a:ea typeface="HG丸ｺﾞｼｯｸM-PRO" panose="020F0600000000000000" pitchFamily="50" charset="-128"/>
              </a:rPr>
              <a:t>5</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9.8</a:t>
            </a:r>
            <a:r>
              <a:rPr lang="ja-JP" altLang="en-US" sz="2200" dirty="0">
                <a:solidFill>
                  <a:srgbClr val="000000"/>
                </a:solidFill>
                <a:latin typeface="HG丸ｺﾞｼｯｸM-PRO" panose="020F0600000000000000" pitchFamily="50" charset="-128"/>
                <a:ea typeface="HG丸ｺﾞｼｯｸM-PRO" panose="020F0600000000000000" pitchFamily="50" charset="-128"/>
              </a:rPr>
              <a:t>％）、新生児管理に関しては、新生児蘇生以外の</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新生児管理が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5.9</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％）、その他の事項に関しては、診療録</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の記載が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37.3</a:t>
            </a:r>
            <a:r>
              <a:rPr lang="ja-JP" altLang="en-US" sz="2200" dirty="0">
                <a:solidFill>
                  <a:srgbClr val="000000"/>
                </a:solidFill>
                <a:latin typeface="HG丸ｺﾞｼｯｸM-PRO" panose="020F0600000000000000" pitchFamily="50" charset="-128"/>
                <a:ea typeface="HG丸ｺﾞｼｯｸM-PRO" panose="020F0600000000000000" pitchFamily="50" charset="-128"/>
              </a:rPr>
              <a:t>％）、妊娠中における第</a:t>
            </a:r>
            <a:r>
              <a:rPr lang="en-US" altLang="ja-JP" sz="2200" dirty="0">
                <a:solidFill>
                  <a:srgbClr val="000000"/>
                </a:solidFill>
                <a:latin typeface="HG丸ｺﾞｼｯｸM-PRO" panose="020F0600000000000000" pitchFamily="50" charset="-128"/>
                <a:ea typeface="HG丸ｺﾞｼｯｸM-PRO" panose="020F0600000000000000" pitchFamily="50" charset="-128"/>
              </a:rPr>
              <a:t>Ⅰ</a:t>
            </a:r>
            <a:r>
              <a:rPr lang="ja-JP" altLang="en-US" sz="2200" dirty="0">
                <a:solidFill>
                  <a:srgbClr val="000000"/>
                </a:solidFill>
                <a:latin typeface="HG丸ｺﾞｼｯｸM-PRO" panose="020F0600000000000000" pitchFamily="50" charset="-128"/>
                <a:ea typeface="HG丸ｺﾞｼｯｸM-PRO" panose="020F0600000000000000" pitchFamily="50" charset="-128"/>
              </a:rPr>
              <a:t>児・</a:t>
            </a:r>
            <a:r>
              <a:rPr lang="en-US" altLang="ja-JP" sz="2200" dirty="0">
                <a:solidFill>
                  <a:srgbClr val="000000"/>
                </a:solidFill>
                <a:latin typeface="HG丸ｺﾞｼｯｸM-PRO" panose="020F0600000000000000" pitchFamily="50" charset="-128"/>
                <a:ea typeface="HG丸ｺﾞｼｯｸM-PRO" panose="020F0600000000000000" pitchFamily="50" charset="-128"/>
              </a:rPr>
              <a:t>Ⅱ</a:t>
            </a:r>
            <a:r>
              <a:rPr lang="ja-JP" altLang="en-US" sz="2200" dirty="0">
                <a:solidFill>
                  <a:srgbClr val="000000"/>
                </a:solidFill>
                <a:latin typeface="HG丸ｺﾞｼｯｸM-PRO" panose="020F0600000000000000" pitchFamily="50" charset="-128"/>
                <a:ea typeface="HG丸ｺﾞｼｯｸM-PRO" panose="020F0600000000000000" pitchFamily="50" charset="-128"/>
              </a:rPr>
              <a:t>児の特定</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20000"/>
              </a:lnSpc>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9</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17.6</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60</a:t>
            </a:fld>
            <a:endParaRPr lang="en-US" altLang="ja-JP" dirty="0"/>
          </a:p>
        </p:txBody>
      </p:sp>
    </p:spTree>
    <p:extLst>
      <p:ext uri="{BB962C8B-B14F-4D97-AF65-F5344CB8AC3E}">
        <p14:creationId xmlns:p14="http://schemas.microsoft.com/office/powerpoint/2010/main" val="995147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150938" y="261938"/>
            <a:ext cx="8359775" cy="644525"/>
          </a:xfrm>
        </p:spPr>
        <p:txBody>
          <a:bodyPr wrap="square"/>
          <a:lstStyle/>
          <a:p>
            <a:pPr eaLnBrk="1" hangingPunct="1"/>
            <a:r>
              <a:rPr lang="ja-JP" altLang="en-US"/>
              <a:t>産科医療関係者に対する提言①</a:t>
            </a:r>
          </a:p>
        </p:txBody>
      </p:sp>
      <p:sp>
        <p:nvSpPr>
          <p:cNvPr id="62468" name="AutoShape 3"/>
          <p:cNvSpPr>
            <a:spLocks noChangeArrowheads="1"/>
          </p:cNvSpPr>
          <p:nvPr/>
        </p:nvSpPr>
        <p:spPr bwMode="auto">
          <a:xfrm>
            <a:off x="198784" y="1269554"/>
            <a:ext cx="9433942" cy="511308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（１）妊娠管理</a:t>
            </a: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ア．多胎妊娠の管理方法（超音波断層法の実施頻度、高次医療機関への紹</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介・搬送の基準等）について、「産婦人科診療ガイドライン</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産科編</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2014</a:t>
            </a:r>
            <a:r>
              <a:rPr lang="ja-JP" altLang="en-US" sz="2000" dirty="0">
                <a:latin typeface="HG丸ｺﾞｼｯｸM-PRO" panose="020F0600000000000000" pitchFamily="50" charset="-128"/>
                <a:ea typeface="HG丸ｺﾞｼｯｸM-PRO" panose="020F0600000000000000" pitchFamily="50" charset="-128"/>
              </a:rPr>
              <a:t>」を参照し、各施設の実情に応じた管理指針を作成することが</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望まれる。</a:t>
            </a: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イ．「産婦人科診療ガイドライン</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産科編</a:t>
            </a:r>
            <a:r>
              <a:rPr lang="en-US" altLang="ja-JP" sz="2000" dirty="0">
                <a:latin typeface="HG丸ｺﾞｼｯｸM-PRO" panose="020F0600000000000000" pitchFamily="50" charset="-128"/>
                <a:ea typeface="HG丸ｺﾞｼｯｸM-PRO" panose="020F0600000000000000" pitchFamily="50" charset="-128"/>
              </a:rPr>
              <a:t>2014</a:t>
            </a:r>
            <a:r>
              <a:rPr lang="ja-JP" altLang="en-US" sz="2000" dirty="0">
                <a:latin typeface="HG丸ｺﾞｼｯｸM-PRO" panose="020F0600000000000000" pitchFamily="50" charset="-128"/>
                <a:ea typeface="HG丸ｺﾞｼｯｸM-PRO" panose="020F0600000000000000" pitchFamily="50" charset="-128"/>
              </a:rPr>
              <a:t>」に準じ、妊娠</a:t>
            </a: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週頃</a:t>
            </a:r>
            <a:r>
              <a:rPr lang="ja-JP" altLang="en-US" sz="2000" dirty="0" err="1">
                <a:latin typeface="HG丸ｺﾞｼｯｸM-PRO" panose="020F0600000000000000" pitchFamily="50" charset="-128"/>
                <a:ea typeface="HG丸ｺﾞｼｯｸM-PRO" panose="020F0600000000000000" pitchFamily="50" charset="-128"/>
              </a:rPr>
              <a:t>ま</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で</a:t>
            </a:r>
            <a:r>
              <a:rPr lang="ja-JP" altLang="en-US" sz="2000" dirty="0" err="1">
                <a:latin typeface="HG丸ｺﾞｼｯｸM-PRO" panose="020F0600000000000000" pitchFamily="50" charset="-128"/>
                <a:ea typeface="HG丸ｺﾞｼｯｸM-PRO" panose="020F0600000000000000" pitchFamily="50" charset="-128"/>
              </a:rPr>
              <a:t>に</a:t>
            </a:r>
            <a:r>
              <a:rPr lang="ja-JP" altLang="en-US" sz="2000" dirty="0">
                <a:latin typeface="HG丸ｺﾞｼｯｸM-PRO" panose="020F0600000000000000" pitchFamily="50" charset="-128"/>
                <a:ea typeface="HG丸ｺﾞｼｯｸM-PRO" panose="020F0600000000000000" pitchFamily="50" charset="-128"/>
              </a:rPr>
              <a:t>膜性診断を行う。</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ウ．少なくとも</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週間毎の超音波断層法を行い、胎児発育、羊水量について</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観察を行う。また、その結果得られた超音波断層法所見については客</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観的な数値、指標を診療録に記載する。</a:t>
            </a: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エ．臍帯付着部位の位置等を参考にし、妊娠期間中、両児の区別が常に一</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err="1">
                <a:latin typeface="HG丸ｺﾞｼｯｸM-PRO" panose="020F0600000000000000" pitchFamily="50" charset="-128"/>
                <a:ea typeface="HG丸ｺﾞｼｯｸM-PRO" panose="020F0600000000000000" pitchFamily="50" charset="-128"/>
              </a:rPr>
              <a:t>貫して</a:t>
            </a:r>
            <a:r>
              <a:rPr lang="ja-JP" altLang="en-US" sz="2000" dirty="0">
                <a:latin typeface="HG丸ｺﾞｼｯｸM-PRO" panose="020F0600000000000000" pitchFamily="50" charset="-128"/>
                <a:ea typeface="HG丸ｺﾞｼｯｸM-PRO" panose="020F0600000000000000" pitchFamily="50" charset="-128"/>
              </a:rPr>
              <a:t>評価できるように診療することが望まれる。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61</a:t>
            </a:fld>
            <a:endParaRPr lang="en-US" altLang="ja-JP"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150938" y="261938"/>
            <a:ext cx="8359775" cy="644525"/>
          </a:xfrm>
        </p:spPr>
        <p:txBody>
          <a:bodyPr wrap="square"/>
          <a:lstStyle/>
          <a:p>
            <a:pPr eaLnBrk="1" hangingPunct="1"/>
            <a:r>
              <a:rPr lang="ja-JP" altLang="en-US" dirty="0"/>
              <a:t>産科医療関係者に対する提言②</a:t>
            </a:r>
            <a:r>
              <a:rPr lang="en-US" altLang="ja-JP" dirty="0"/>
              <a:t>-1</a:t>
            </a:r>
            <a:endParaRPr lang="ja-JP" altLang="en-US" dirty="0"/>
          </a:p>
        </p:txBody>
      </p:sp>
      <p:sp>
        <p:nvSpPr>
          <p:cNvPr id="62468" name="AutoShape 3"/>
          <p:cNvSpPr>
            <a:spLocks noChangeArrowheads="1"/>
          </p:cNvSpPr>
          <p:nvPr/>
        </p:nvSpPr>
        <p:spPr bwMode="auto">
          <a:xfrm>
            <a:off x="198784" y="1269554"/>
            <a:ext cx="9433942" cy="511308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（１）分娩管理</a:t>
            </a: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ア．双胎</a:t>
            </a:r>
            <a:r>
              <a:rPr lang="ja-JP" altLang="en-US" sz="2000" dirty="0">
                <a:solidFill>
                  <a:srgbClr val="000000"/>
                </a:solidFill>
                <a:latin typeface="HG丸ｺﾞｼｯｸM-PRO" panose="020F0600000000000000" pitchFamily="50" charset="-128"/>
                <a:ea typeface="HG丸ｺﾞｼｯｸM-PRO" panose="020F0600000000000000" pitchFamily="50" charset="-128"/>
              </a:rPr>
              <a:t>経腟分娩を試行する場合は、先進児娩出後の後続児経腟分娩中に</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臍帯因子、子宮収縮による絨毛間腔の血流低下、胎盤剥離などで胎児</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が急速に低酸素状態に陥りやすいことを妊産婦・家族に充分に説明し、</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同意を得たうえで実施する。</a:t>
            </a:r>
            <a:endParaRPr lang="ja-JP" altLang="en-US"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イ．双胎</a:t>
            </a:r>
            <a:r>
              <a:rPr lang="ja-JP" altLang="en-US" sz="2000" dirty="0">
                <a:solidFill>
                  <a:srgbClr val="000000"/>
                </a:solidFill>
                <a:latin typeface="HG丸ｺﾞｼｯｸM-PRO" panose="020F0600000000000000" pitchFamily="50" charset="-128"/>
                <a:ea typeface="HG丸ｺﾞｼｯｸM-PRO" panose="020F0600000000000000" pitchFamily="50" charset="-128"/>
              </a:rPr>
              <a:t>経腟分娩を試行する場合は、後続児の予後が悪いこと、子宮収縮</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不全による微弱陣痛により単胎に比べて分娩所要時間が延長する可能</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性が高いことを認識し、各施設に応じた実施基準の作成、および以下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の事項を実施する</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・双胎の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経腟分娩における先進児への子宮底圧迫法の実施は、胎盤循環</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不全により後続児の状態が悪化する可能性があることから実施しない。</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・両児の胎児心拍数が悪化した状況、または先進児の分娩中に後続児の</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胎児心拍数が悪化し、先進児の先進部が高い位置にある等で、器械分</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娩で速やかな児娩出が図れない場合は緊急帝王切開術を検討する。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62</a:t>
            </a:fld>
            <a:endParaRPr lang="en-US" altLang="ja-JP" dirty="0"/>
          </a:p>
        </p:txBody>
      </p:sp>
    </p:spTree>
    <p:extLst>
      <p:ext uri="{BB962C8B-B14F-4D97-AF65-F5344CB8AC3E}">
        <p14:creationId xmlns:p14="http://schemas.microsoft.com/office/powerpoint/2010/main" val="3640420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150938" y="261938"/>
            <a:ext cx="8359775" cy="644525"/>
          </a:xfrm>
        </p:spPr>
        <p:txBody>
          <a:bodyPr wrap="square"/>
          <a:lstStyle/>
          <a:p>
            <a:pPr eaLnBrk="1" hangingPunct="1"/>
            <a:r>
              <a:rPr lang="ja-JP" altLang="en-US" dirty="0"/>
              <a:t>産科医療関係者に対する提言②</a:t>
            </a:r>
            <a:r>
              <a:rPr lang="en-US" altLang="ja-JP" dirty="0"/>
              <a:t>-2</a:t>
            </a:r>
            <a:endParaRPr lang="ja-JP" altLang="en-US" dirty="0"/>
          </a:p>
        </p:txBody>
      </p:sp>
      <p:sp>
        <p:nvSpPr>
          <p:cNvPr id="62468" name="AutoShape 3"/>
          <p:cNvSpPr>
            <a:spLocks noChangeArrowheads="1"/>
          </p:cNvSpPr>
          <p:nvPr/>
        </p:nvSpPr>
        <p:spPr bwMode="auto">
          <a:xfrm>
            <a:off x="198784" y="1269555"/>
            <a:ext cx="9433942" cy="424847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・多胎の分娩時には連続的に分娩監視装置を装着する。胎児心拍数が正し</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err="1">
                <a:solidFill>
                  <a:srgbClr val="000000"/>
                </a:solidFill>
                <a:latin typeface="HG丸ｺﾞｼｯｸM-PRO" panose="020F0600000000000000" pitchFamily="50" charset="-128"/>
                <a:ea typeface="HG丸ｺﾞｼｯｸM-PRO" panose="020F0600000000000000" pitchFamily="50" charset="-128"/>
              </a:rPr>
              <a:t>く</a:t>
            </a:r>
            <a:r>
              <a:rPr lang="ja-JP" altLang="en-US" sz="2000" dirty="0">
                <a:solidFill>
                  <a:srgbClr val="000000"/>
                </a:solidFill>
                <a:latin typeface="HG丸ｺﾞｼｯｸM-PRO" panose="020F0600000000000000" pitchFamily="50" charset="-128"/>
                <a:ea typeface="HG丸ｺﾞｼｯｸM-PRO" panose="020F0600000000000000" pitchFamily="50" charset="-128"/>
              </a:rPr>
              <a:t>記録できない場合は、ドプラや</a:t>
            </a:r>
            <a:r>
              <a:rPr lang="ja-JP" altLang="en-US" sz="2000" dirty="0">
                <a:latin typeface="HG丸ｺﾞｼｯｸM-PRO" panose="020F0600000000000000" pitchFamily="50" charset="-128"/>
                <a:ea typeface="HG丸ｺﾞｼｯｸM-PRO" panose="020F0600000000000000" pitchFamily="50" charset="-128"/>
              </a:rPr>
              <a:t>超音波断層法での確認を行う。特に、</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第１子娩出後の第</a:t>
            </a:r>
            <a:r>
              <a:rPr lang="en-US" altLang="ja-JP" sz="2000" dirty="0">
                <a:latin typeface="HG丸ｺﾞｼｯｸM-PRO" panose="020F0600000000000000" pitchFamily="50" charset="-128"/>
                <a:ea typeface="HG丸ｺﾞｼｯｸM-PRO" panose="020F0600000000000000" pitchFamily="50" charset="-128"/>
              </a:rPr>
              <a:t>Ⅱ</a:t>
            </a:r>
            <a:r>
              <a:rPr lang="ja-JP" altLang="en-US" sz="2000" dirty="0">
                <a:latin typeface="HG丸ｺﾞｼｯｸM-PRO" panose="020F0600000000000000" pitchFamily="50" charset="-128"/>
                <a:ea typeface="HG丸ｺﾞｼｯｸM-PRO" panose="020F0600000000000000" pitchFamily="50" charset="-128"/>
              </a:rPr>
              <a:t>児の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胎児心拍数聴取は母体心拍との鑑別を充分に行</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う。</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・先進児娩出後に後続児の胎児心拍数が悪化した場合、最も早く児を娩出</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させられる方法（外回転、内回転、吸引分娩、鉗子分娩、緊急帝王切開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術）を各施設の状況において検討する。</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・分娩機関の施設開設者は、多胎の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経腟分娩実施にあたって、いつでも緊</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急帝王切開術に切り替えられる体制を整えることが望まれる。場合に</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よっては、①手術室で経腟分娩を行う、②分娩室で緊急帝王切開術を行</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err="1">
                <a:solidFill>
                  <a:srgbClr val="000000"/>
                </a:solidFill>
                <a:latin typeface="HG丸ｺﾞｼｯｸM-PRO" panose="020F0600000000000000" pitchFamily="50" charset="-128"/>
                <a:ea typeface="HG丸ｺﾞｼｯｸM-PRO" panose="020F0600000000000000" pitchFamily="50" charset="-128"/>
              </a:rPr>
              <a:t>う</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などの準備を考慮することが望まれる。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63</a:t>
            </a:fld>
            <a:endParaRPr lang="en-US" altLang="ja-JP" dirty="0"/>
          </a:p>
        </p:txBody>
      </p:sp>
    </p:spTree>
    <p:extLst>
      <p:ext uri="{BB962C8B-B14F-4D97-AF65-F5344CB8AC3E}">
        <p14:creationId xmlns:p14="http://schemas.microsoft.com/office/powerpoint/2010/main" val="2427725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150938" y="261938"/>
            <a:ext cx="8359775" cy="644525"/>
          </a:xfrm>
        </p:spPr>
        <p:txBody>
          <a:bodyPr wrap="square"/>
          <a:lstStyle/>
          <a:p>
            <a:pPr eaLnBrk="1" hangingPunct="1"/>
            <a:r>
              <a:rPr lang="ja-JP" altLang="en-US" dirty="0"/>
              <a:t>産科医療関係者に対する提言②</a:t>
            </a:r>
            <a:r>
              <a:rPr lang="en-US" altLang="ja-JP" dirty="0"/>
              <a:t>-3</a:t>
            </a:r>
            <a:endParaRPr lang="ja-JP" altLang="en-US" dirty="0"/>
          </a:p>
        </p:txBody>
      </p:sp>
      <p:sp>
        <p:nvSpPr>
          <p:cNvPr id="62468" name="AutoShape 3"/>
          <p:cNvSpPr>
            <a:spLocks noChangeArrowheads="1"/>
          </p:cNvSpPr>
          <p:nvPr/>
        </p:nvSpPr>
        <p:spPr bwMode="auto">
          <a:xfrm>
            <a:off x="198784" y="1269555"/>
            <a:ext cx="9433942" cy="2736303"/>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ウ．全ての産科医療関係者は、</a:t>
            </a:r>
            <a:r>
              <a:rPr lang="ja-JP" altLang="en-US" sz="2000" dirty="0">
                <a:solidFill>
                  <a:srgbClr val="000000"/>
                </a:solidFill>
                <a:latin typeface="HG丸ｺﾞｼｯｸM-PRO" panose="020F0600000000000000" pitchFamily="50" charset="-128"/>
                <a:ea typeface="HG丸ｺﾞｼｯｸM-PRO" panose="020F0600000000000000" pitchFamily="50" charset="-128"/>
              </a:rPr>
              <a:t>胎児心拍数陣痛図の判読能力を高めるよう</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各施設における院内の勉強会への参加や院外の講習会への参加を行う。</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エ．多胎妊娠では、膜性診断の確定、および吻合血管の有無、占有面積、</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絨毛膜羊膜炎の有無、卵膜の脆弱性について検証するために、胎盤病</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理組織学検査を行うことが望まれる。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64</a:t>
            </a:fld>
            <a:endParaRPr lang="en-US" altLang="ja-JP" dirty="0"/>
          </a:p>
        </p:txBody>
      </p:sp>
    </p:spTree>
    <p:extLst>
      <p:ext uri="{BB962C8B-B14F-4D97-AF65-F5344CB8AC3E}">
        <p14:creationId xmlns:p14="http://schemas.microsoft.com/office/powerpoint/2010/main" val="23217358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1150938" y="261938"/>
            <a:ext cx="8359775" cy="644525"/>
          </a:xfrm>
        </p:spPr>
        <p:txBody>
          <a:bodyPr wrap="square"/>
          <a:lstStyle/>
          <a:p>
            <a:pPr eaLnBrk="1" hangingPunct="1"/>
            <a:r>
              <a:rPr lang="ja-JP" altLang="en-US" dirty="0"/>
              <a:t>産科医療関係者に対する提言③</a:t>
            </a:r>
          </a:p>
        </p:txBody>
      </p:sp>
      <p:sp>
        <p:nvSpPr>
          <p:cNvPr id="62468" name="AutoShape 3"/>
          <p:cNvSpPr>
            <a:spLocks noChangeArrowheads="1"/>
          </p:cNvSpPr>
          <p:nvPr/>
        </p:nvSpPr>
        <p:spPr bwMode="auto">
          <a:xfrm>
            <a:off x="343694" y="1201739"/>
            <a:ext cx="9167019" cy="2732111"/>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573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8653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2733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68128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31384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5956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40528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51008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（２）新生児管理</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多胎分娩は母子ともにハイリスクであることから、「新生児蘇生法講</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習会」修了認定を受けた医療関係者が複数立ち会うことが望まれる。</a:t>
            </a:r>
            <a:r>
              <a:rPr lang="en-US" altLang="ja-JP" sz="2000" dirty="0">
                <a:latin typeface="HG丸ｺﾞｼｯｸM-PRO" panose="020F0600000000000000" pitchFamily="50" charset="-128"/>
                <a:ea typeface="HG丸ｺﾞｼｯｸM-PRO" panose="020F0600000000000000" pitchFamily="50" charset="-128"/>
              </a:rPr>
              <a:t>          </a:t>
            </a:r>
          </a:p>
          <a:p>
            <a:pPr eaLnBrk="1" hangingPunct="1">
              <a:lnSpc>
                <a:spcPts val="2500"/>
              </a:lnSpc>
              <a:spcBef>
                <a:spcPct val="0"/>
              </a:spcBef>
              <a:buFontTx/>
              <a:buNone/>
            </a:pPr>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特に、双胎一児死亡後の分娩の際は出生児の循環血液量不足に対応で</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ts val="2500"/>
              </a:lnSpc>
              <a:spcBef>
                <a:spcPct val="0"/>
              </a:spcBef>
              <a:buFontTx/>
              <a:buNone/>
            </a:pPr>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きる新生児科医等の立ち会いが望まれる。　</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65</a:t>
            </a:fld>
            <a:endParaRPr lang="en-US" altLang="ja-JP" dirty="0"/>
          </a:p>
        </p:txBody>
      </p:sp>
    </p:spTree>
    <p:extLst>
      <p:ext uri="{BB962C8B-B14F-4D97-AF65-F5344CB8AC3E}">
        <p14:creationId xmlns:p14="http://schemas.microsoft.com/office/powerpoint/2010/main" val="1516922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68132" y="373752"/>
            <a:ext cx="7169726" cy="589170"/>
          </a:xfrm>
        </p:spPr>
        <p:txBody>
          <a:bodyPr/>
          <a:lstStyle/>
          <a:p>
            <a:pPr eaLnBrk="1" hangingPunct="1"/>
            <a:r>
              <a:rPr lang="ja-JP" altLang="en-US" sz="3200" dirty="0">
                <a:solidFill>
                  <a:srgbClr val="000000"/>
                </a:solidFill>
                <a:latin typeface="ＭＳ Ｐゴシック" panose="020B0600070205080204" pitchFamily="50" charset="-128"/>
              </a:rPr>
              <a:t>「原因分析報告書の取りまとめ」より</a:t>
            </a:r>
            <a:endParaRPr lang="ja-JP" altLang="en-US" sz="3200" dirty="0"/>
          </a:p>
        </p:txBody>
      </p:sp>
      <p:sp>
        <p:nvSpPr>
          <p:cNvPr id="65540" name="AutoShape 3"/>
          <p:cNvSpPr>
            <a:spLocks noChangeArrowheads="1"/>
          </p:cNvSpPr>
          <p:nvPr/>
        </p:nvSpPr>
        <p:spPr bwMode="auto">
          <a:xfrm>
            <a:off x="416496" y="1341439"/>
            <a:ext cx="9072214" cy="3456507"/>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849313" indent="-8493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763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84338"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9232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500313"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9575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4147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8719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3291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dirty="0">
                <a:solidFill>
                  <a:srgbClr val="000000"/>
                </a:solidFill>
                <a:latin typeface="+mn-ea"/>
                <a:ea typeface="+mn-ea"/>
              </a:rPr>
              <a:t>■今後の産科医療向上のために検討すべき事項</a:t>
            </a:r>
            <a:endParaRPr lang="en-US" altLang="ja-JP" sz="2200" dirty="0">
              <a:solidFill>
                <a:srgbClr val="000000"/>
              </a:solidFill>
              <a:latin typeface="+mn-ea"/>
              <a:ea typeface="+mn-ea"/>
            </a:endParaRPr>
          </a:p>
          <a:p>
            <a:pPr eaLnBrk="1" hangingPunct="1">
              <a:spcBef>
                <a:spcPct val="0"/>
              </a:spcBef>
              <a:buFontTx/>
              <a:buNone/>
            </a:pPr>
            <a:r>
              <a:rPr lang="ja-JP" altLang="en-US" sz="2200" dirty="0">
                <a:solidFill>
                  <a:srgbClr val="000000"/>
                </a:solidFill>
                <a:latin typeface="+mn-ea"/>
                <a:ea typeface="+mn-ea"/>
              </a:rPr>
              <a:t>　　　　　　　　　　　　　　　　　　　　　　　　　　　　　～学会・職能団体～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多胎に関して提言がされた事例は</a:t>
            </a:r>
            <a:r>
              <a:rPr lang="en-US" altLang="ja-JP" sz="2200" dirty="0">
                <a:solidFill>
                  <a:srgbClr val="000000"/>
                </a:solidFill>
                <a:latin typeface="HG丸ｺﾞｼｯｸM-PRO" panose="020F0600000000000000" pitchFamily="50" charset="-128"/>
                <a:ea typeface="HG丸ｺﾞｼｯｸM-PRO" panose="020F0600000000000000" pitchFamily="50" charset="-128"/>
              </a:rPr>
              <a:t>51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ＭＤ双胎の調査・研究が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45.1</a:t>
            </a:r>
            <a:r>
              <a:rPr lang="ja-JP" altLang="en-US" sz="2200" dirty="0">
                <a:solidFill>
                  <a:srgbClr val="000000"/>
                </a:solidFill>
                <a:latin typeface="HG丸ｺﾞｼｯｸM-PRO" panose="020F0600000000000000" pitchFamily="50" charset="-128"/>
                <a:ea typeface="HG丸ｺﾞｼｯｸM-PRO" panose="020F0600000000000000" pitchFamily="50" charset="-128"/>
              </a:rPr>
              <a:t>％）、ＴＴＴＳ、ＴＴＴＳ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に類似した病態の調査・研究が</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a:t>
            </a:r>
            <a:r>
              <a:rPr lang="en-US" altLang="ja-JP" sz="2200" dirty="0">
                <a:solidFill>
                  <a:srgbClr val="000000"/>
                </a:solidFill>
                <a:latin typeface="HG丸ｺﾞｼｯｸM-PRO" panose="020F0600000000000000" pitchFamily="50" charset="-128"/>
                <a:ea typeface="HG丸ｺﾞｼｯｸM-PRO" panose="020F0600000000000000" pitchFamily="50" charset="-128"/>
              </a:rPr>
              <a:t>23.5</a:t>
            </a:r>
            <a:r>
              <a:rPr lang="ja-JP" altLang="en-US" sz="2200" dirty="0">
                <a:solidFill>
                  <a:srgbClr val="000000"/>
                </a:solidFill>
                <a:latin typeface="HG丸ｺﾞｼｯｸM-PRO" panose="020F0600000000000000" pitchFamily="50" charset="-128"/>
                <a:ea typeface="HG丸ｺﾞｼｯｸM-PRO" panose="020F0600000000000000" pitchFamily="50" charset="-128"/>
              </a:rPr>
              <a:t>％）であった。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66</a:t>
            </a:fld>
            <a:endParaRPr lang="en-US" altLang="ja-JP"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783854" y="342975"/>
            <a:ext cx="6195100" cy="650725"/>
          </a:xfrm>
        </p:spPr>
        <p:txBody>
          <a:bodyPr/>
          <a:lstStyle/>
          <a:p>
            <a:pPr eaLnBrk="1" hangingPunct="1"/>
            <a:r>
              <a:rPr lang="ja-JP" altLang="en-US" dirty="0"/>
              <a:t>学会・職能団体に対する要望</a:t>
            </a:r>
          </a:p>
        </p:txBody>
      </p:sp>
      <p:sp>
        <p:nvSpPr>
          <p:cNvPr id="65540" name="AutoShape 3"/>
          <p:cNvSpPr>
            <a:spLocks noChangeArrowheads="1"/>
          </p:cNvSpPr>
          <p:nvPr/>
        </p:nvSpPr>
        <p:spPr bwMode="auto">
          <a:xfrm>
            <a:off x="271686" y="1353739"/>
            <a:ext cx="9144222" cy="517239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849313" indent="-8493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763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84338"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92325"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500313"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9575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4147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8719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329113"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ア．ＭＤ双胎における脳性麻痺発症の原因究明と予防、特にＴＴＴ</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Ｓの診断基準を満たさずに双胎間の血流不均衡が原因で発症し</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たと</a:t>
            </a:r>
            <a:r>
              <a:rPr lang="ja-JP" altLang="en-US" sz="2200" dirty="0">
                <a:solidFill>
                  <a:srgbClr val="000000"/>
                </a:solidFill>
                <a:latin typeface="HG丸ｺﾞｼｯｸM-PRO" panose="020F0600000000000000" pitchFamily="50" charset="-128"/>
                <a:ea typeface="HG丸ｺﾞｼｯｸM-PRO" panose="020F0600000000000000" pitchFamily="50" charset="-128"/>
              </a:rPr>
              <a:t>考えられる胎児脳障害の研究を推進することを要望する</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p>
          <a:p>
            <a:pPr eaLnBrk="1" hangingPunct="1">
              <a:spcBef>
                <a:spcPct val="0"/>
              </a:spcBef>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イ．多胎における胎児心拍数陣痛図の研究を推進することを</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要望す</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lang="ja-JP" altLang="en-US" sz="2200" dirty="0" err="1">
                <a:solidFill>
                  <a:srgbClr val="000000"/>
                </a:solidFill>
                <a:latin typeface="HG丸ｺﾞｼｯｸM-PRO" panose="020F0600000000000000" pitchFamily="50" charset="-128"/>
                <a:ea typeface="HG丸ｺﾞｼｯｸM-PRO" panose="020F0600000000000000" pitchFamily="50" charset="-128"/>
              </a:rPr>
              <a:t>る</a:t>
            </a:r>
            <a:r>
              <a:rPr lang="en-US" altLang="ja-JP" sz="2200" dirty="0">
                <a:solidFill>
                  <a:srgbClr val="000000"/>
                </a:solidFill>
                <a:latin typeface="HG丸ｺﾞｼｯｸM-PRO" panose="020F0600000000000000" pitchFamily="50" charset="-128"/>
                <a:ea typeface="HG丸ｺﾞｼｯｸM-PRO" panose="020F0600000000000000" pitchFamily="50" charset="-128"/>
              </a:rPr>
              <a:t>｡</a:t>
            </a:r>
          </a:p>
          <a:p>
            <a:pPr eaLnBrk="1" hangingPunct="1">
              <a:spcBef>
                <a:spcPct val="0"/>
              </a:spcBef>
              <a:buFontTx/>
              <a:buNone/>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ウ．双胎における第１子分娩から第</a:t>
            </a:r>
            <a:r>
              <a:rPr lang="en-US" altLang="ja-JP" sz="2200" dirty="0">
                <a:solidFill>
                  <a:srgbClr val="000000"/>
                </a:solidFill>
                <a:latin typeface="HG丸ｺﾞｼｯｸM-PRO" panose="020F0600000000000000" pitchFamily="50" charset="-128"/>
                <a:ea typeface="HG丸ｺﾞｼｯｸM-PRO" panose="020F0600000000000000" pitchFamily="50" charset="-128"/>
              </a:rPr>
              <a:t>2</a:t>
            </a:r>
            <a:r>
              <a:rPr lang="ja-JP" altLang="en-US" sz="2200" dirty="0">
                <a:solidFill>
                  <a:srgbClr val="000000"/>
                </a:solidFill>
                <a:latin typeface="HG丸ｺﾞｼｯｸM-PRO" panose="020F0600000000000000" pitchFamily="50" charset="-128"/>
                <a:ea typeface="HG丸ｺﾞｼｯｸM-PRO" panose="020F0600000000000000" pitchFamily="50" charset="-128"/>
              </a:rPr>
              <a:t>子分娩までの時間と、第２子</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の予後との関係について研究し、第１子分娩後の第</a:t>
            </a:r>
            <a:r>
              <a:rPr lang="en-US" altLang="ja-JP" sz="2200" dirty="0">
                <a:solidFill>
                  <a:srgbClr val="000000"/>
                </a:solidFill>
                <a:latin typeface="HG丸ｺﾞｼｯｸM-PRO" panose="020F0600000000000000" pitchFamily="50" charset="-128"/>
                <a:ea typeface="HG丸ｺﾞｼｯｸM-PRO" panose="020F0600000000000000" pitchFamily="50" charset="-128"/>
              </a:rPr>
              <a:t>Ⅱ</a:t>
            </a:r>
            <a:r>
              <a:rPr lang="ja-JP" altLang="en-US" sz="2200" dirty="0">
                <a:solidFill>
                  <a:srgbClr val="000000"/>
                </a:solidFill>
                <a:latin typeface="HG丸ｺﾞｼｯｸM-PRO" panose="020F0600000000000000" pitchFamily="50" charset="-128"/>
                <a:ea typeface="HG丸ｺﾞｼｯｸM-PRO" panose="020F0600000000000000" pitchFamily="50" charset="-128"/>
              </a:rPr>
              <a:t>児分娩法</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200" dirty="0">
                <a:solidFill>
                  <a:srgbClr val="000000"/>
                </a:solidFill>
                <a:latin typeface="HG丸ｺﾞｼｯｸM-PRO" panose="020F0600000000000000" pitchFamily="50" charset="-128"/>
                <a:ea typeface="HG丸ｺﾞｼｯｸM-PRO" panose="020F0600000000000000" pitchFamily="50" charset="-128"/>
              </a:rPr>
              <a:t>　　に関する指針を作成することを要望する。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67</a:t>
            </a:fld>
            <a:endParaRPr lang="en-US" altLang="ja-JP" dirty="0"/>
          </a:p>
        </p:txBody>
      </p:sp>
    </p:spTree>
    <p:extLst>
      <p:ext uri="{BB962C8B-B14F-4D97-AF65-F5344CB8AC3E}">
        <p14:creationId xmlns:p14="http://schemas.microsoft.com/office/powerpoint/2010/main" val="19792709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66545" y="373753"/>
            <a:ext cx="7169726" cy="589170"/>
          </a:xfrm>
        </p:spPr>
        <p:txBody>
          <a:bodyPr/>
          <a:lstStyle/>
          <a:p>
            <a:pPr eaLnBrk="1" hangingPunct="1"/>
            <a:r>
              <a:rPr lang="ja-JP" altLang="en-US" sz="3200" dirty="0">
                <a:solidFill>
                  <a:srgbClr val="000000"/>
                </a:solidFill>
                <a:latin typeface="+mn-ea"/>
              </a:rPr>
              <a:t>「原因分析報告書の取りまとめ」より</a:t>
            </a:r>
            <a:endParaRPr lang="ja-JP" altLang="en-US" sz="3200" dirty="0"/>
          </a:p>
        </p:txBody>
      </p:sp>
      <p:sp>
        <p:nvSpPr>
          <p:cNvPr id="68612" name="AutoShape 3"/>
          <p:cNvSpPr>
            <a:spLocks noChangeArrowheads="1"/>
          </p:cNvSpPr>
          <p:nvPr/>
        </p:nvSpPr>
        <p:spPr bwMode="auto">
          <a:xfrm>
            <a:off x="199231" y="1378198"/>
            <a:ext cx="9001447" cy="2195612"/>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mn-ea"/>
                <a:ea typeface="+mn-ea"/>
              </a:rPr>
              <a:t>■今後の産科医療向上のために検討すべき事項</a:t>
            </a:r>
            <a:endParaRPr lang="en-US" altLang="ja-JP" sz="2200" dirty="0">
              <a:solidFill>
                <a:srgbClr val="000000"/>
              </a:solidFill>
              <a:latin typeface="+mn-ea"/>
              <a:ea typeface="+mn-ea"/>
            </a:endParaRPr>
          </a:p>
          <a:p>
            <a:pPr eaLnBrk="1" hangingPunct="1">
              <a:spcBef>
                <a:spcPct val="0"/>
              </a:spcBef>
              <a:buFontTx/>
              <a:buNone/>
              <a:defRPr/>
            </a:pPr>
            <a:r>
              <a:rPr lang="ja-JP" altLang="en-US" sz="2200" dirty="0">
                <a:solidFill>
                  <a:srgbClr val="000000"/>
                </a:solidFill>
                <a:latin typeface="+mn-ea"/>
                <a:ea typeface="+mn-ea"/>
              </a:rPr>
              <a:t>　　　　　　　　　　　　　　　　　　　　　　　　　　　　　～国・地方自治体～</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多胎に関して提言がされた事例は２件であり、２件とも学会・職</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能団体の調査に対する支援であった。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68</a:t>
            </a:fld>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41563" y="346075"/>
            <a:ext cx="5219700" cy="644525"/>
          </a:xfrm>
        </p:spPr>
        <p:txBody>
          <a:bodyPr/>
          <a:lstStyle/>
          <a:p>
            <a:pPr eaLnBrk="1" hangingPunct="1"/>
            <a:r>
              <a:rPr lang="ja-JP" altLang="en-US"/>
              <a:t>産科医療補償制度の概要</a:t>
            </a:r>
          </a:p>
        </p:txBody>
      </p:sp>
      <p:sp>
        <p:nvSpPr>
          <p:cNvPr id="12292" name="AutoShape 15"/>
          <p:cNvSpPr>
            <a:spLocks noChangeArrowheads="1"/>
          </p:cNvSpPr>
          <p:nvPr/>
        </p:nvSpPr>
        <p:spPr bwMode="auto">
          <a:xfrm>
            <a:off x="5076825" y="1389063"/>
            <a:ext cx="4541838"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294" name="AutoShape 17"/>
          <p:cNvSpPr>
            <a:spLocks noChangeArrowheads="1"/>
          </p:cNvSpPr>
          <p:nvPr/>
        </p:nvSpPr>
        <p:spPr bwMode="auto">
          <a:xfrm>
            <a:off x="195263" y="1389063"/>
            <a:ext cx="4540250"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effectLst>
                  <a:outerShdw blurRad="38100" dist="38100" dir="2700000" algn="tl">
                    <a:srgbClr val="C0C0C0"/>
                  </a:outerShdw>
                </a:effectLst>
                <a:ea typeface="HG丸ｺﾞｼｯｸM-PRO" panose="020F0600000000000000" pitchFamily="50" charset="-128"/>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a:solidFill>
                  <a:schemeClr val="tx2"/>
                </a:solidFill>
                <a:effectLst>
                  <a:outerShdw blurRad="38100" dist="38100" dir="2700000" algn="tl">
                    <a:srgbClr val="C0C0C0"/>
                  </a:outerShdw>
                </a:effectLst>
                <a:ea typeface="HG丸ｺﾞｼｯｸM-PRO" panose="020F0600000000000000" pitchFamily="50" charset="-128"/>
              </a:rPr>
              <a:t>産科医療の質の向上</a:t>
            </a:r>
            <a:endParaRPr lang="ja-JP" altLang="en-US" sz="2900" b="1">
              <a:effectLst>
                <a:outerShdw blurRad="38100" dist="38100" dir="2700000" algn="tl">
                  <a:srgbClr val="C0C0C0"/>
                </a:outerShdw>
              </a:effectLst>
              <a:ea typeface="HG丸ｺﾞｼｯｸM-PRO" panose="020F0600000000000000" pitchFamily="50" charset="-128"/>
            </a:endParaRPr>
          </a:p>
        </p:txBody>
      </p:sp>
      <p:sp>
        <p:nvSpPr>
          <p:cNvPr id="12297" name="Rectangle 20"/>
          <p:cNvSpPr>
            <a:spLocks noChangeArrowheads="1"/>
          </p:cNvSpPr>
          <p:nvPr/>
        </p:nvSpPr>
        <p:spPr bwMode="auto">
          <a:xfrm>
            <a:off x="920750" y="1641475"/>
            <a:ext cx="3086100"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補償の機能</a:t>
            </a:r>
          </a:p>
        </p:txBody>
      </p:sp>
      <p:sp>
        <p:nvSpPr>
          <p:cNvPr id="12298" name="Rectangle 21"/>
          <p:cNvSpPr>
            <a:spLocks noChangeArrowheads="1"/>
          </p:cNvSpPr>
          <p:nvPr/>
        </p:nvSpPr>
        <p:spPr bwMode="auto">
          <a:xfrm>
            <a:off x="5302250" y="1649413"/>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原因分析・再発防止の機能</a:t>
            </a:r>
          </a:p>
        </p:txBody>
      </p:sp>
      <p:sp>
        <p:nvSpPr>
          <p:cNvPr id="12299" name="Rectangle 22"/>
          <p:cNvSpPr>
            <a:spLocks noChangeArrowheads="1"/>
          </p:cNvSpPr>
          <p:nvPr/>
        </p:nvSpPr>
        <p:spPr bwMode="auto">
          <a:xfrm>
            <a:off x="1871663" y="3838575"/>
            <a:ext cx="1184275" cy="576263"/>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0" name="Rectangle 23"/>
          <p:cNvSpPr>
            <a:spLocks noChangeArrowheads="1"/>
          </p:cNvSpPr>
          <p:nvPr/>
        </p:nvSpPr>
        <p:spPr bwMode="auto">
          <a:xfrm>
            <a:off x="6713538" y="3840163"/>
            <a:ext cx="1268412" cy="574675"/>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2" name="AutoShape 25"/>
          <p:cNvSpPr>
            <a:spLocks noChangeArrowheads="1"/>
          </p:cNvSpPr>
          <p:nvPr/>
        </p:nvSpPr>
        <p:spPr bwMode="auto">
          <a:xfrm rot="5400000">
            <a:off x="4629944" y="3237707"/>
            <a:ext cx="647700" cy="3001962"/>
          </a:xfrm>
          <a:prstGeom prst="rightArrow">
            <a:avLst>
              <a:gd name="adj1" fmla="val 73537"/>
              <a:gd name="adj2" fmla="val 69167"/>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3" name="Rectangle 26"/>
          <p:cNvSpPr>
            <a:spLocks noChangeArrowheads="1"/>
          </p:cNvSpPr>
          <p:nvPr/>
        </p:nvSpPr>
        <p:spPr bwMode="auto">
          <a:xfrm>
            <a:off x="130175" y="2303463"/>
            <a:ext cx="4668838"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分娩に関連して発症した</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重度脳性麻痺児とその家族の</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経済的負担を速やかに補償</a:t>
            </a:r>
          </a:p>
        </p:txBody>
      </p:sp>
      <p:sp>
        <p:nvSpPr>
          <p:cNvPr id="12304" name="Rectangle 27"/>
          <p:cNvSpPr>
            <a:spLocks noChangeArrowheads="1"/>
          </p:cNvSpPr>
          <p:nvPr/>
        </p:nvSpPr>
        <p:spPr bwMode="auto">
          <a:xfrm>
            <a:off x="5614988" y="2308225"/>
            <a:ext cx="3463925"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a:solidFill>
                  <a:srgbClr val="3333FF"/>
                </a:solidFill>
                <a:ea typeface="HG丸ｺﾞｼｯｸM-PRO" panose="020F0600000000000000" pitchFamily="50" charset="-128"/>
              </a:rPr>
              <a:t>脳性麻痺発症の原因</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分析を行い</a:t>
            </a:r>
            <a:r>
              <a:rPr lang="en-US" altLang="ja-JP" sz="2700" b="1">
                <a:solidFill>
                  <a:srgbClr val="3333FF"/>
                </a:solidFill>
                <a:ea typeface="HG丸ｺﾞｼｯｸM-PRO" panose="020F0600000000000000" pitchFamily="50" charset="-128"/>
              </a:rPr>
              <a:t>､</a:t>
            </a:r>
            <a:r>
              <a:rPr lang="ja-JP" altLang="en-US" sz="2700" b="1">
                <a:solidFill>
                  <a:srgbClr val="3333FF"/>
                </a:solidFill>
                <a:ea typeface="HG丸ｺﾞｼｯｸM-PRO" panose="020F0600000000000000" pitchFamily="50" charset="-128"/>
              </a:rPr>
              <a:t>再発防止</a:t>
            </a:r>
            <a:br>
              <a:rPr lang="ja-JP" altLang="en-US" sz="2700" b="1">
                <a:solidFill>
                  <a:srgbClr val="3333FF"/>
                </a:solidFill>
                <a:ea typeface="HG丸ｺﾞｼｯｸM-PRO" panose="020F0600000000000000" pitchFamily="50" charset="-128"/>
              </a:rPr>
            </a:br>
            <a:r>
              <a:rPr lang="ja-JP" altLang="en-US" sz="2700" b="1">
                <a:solidFill>
                  <a:srgbClr val="3333FF"/>
                </a:solidFill>
                <a:ea typeface="HG丸ｺﾞｼｯｸM-PRO" panose="020F0600000000000000" pitchFamily="50" charset="-128"/>
              </a:rPr>
              <a:t>に資する情報の提供</a:t>
            </a:r>
          </a:p>
        </p:txBody>
      </p:sp>
      <p:sp>
        <p:nvSpPr>
          <p:cNvPr id="16"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a:t>
            </a:fld>
            <a:endParaRPr lang="en-US" altLang="ja-JP"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84363" y="346075"/>
            <a:ext cx="6134100" cy="644525"/>
          </a:xfrm>
        </p:spPr>
        <p:txBody>
          <a:bodyPr/>
          <a:lstStyle/>
          <a:p>
            <a:pPr eaLnBrk="1" hangingPunct="1"/>
            <a:r>
              <a:rPr lang="ja-JP" altLang="en-US"/>
              <a:t>国・地方自治体に対する要望</a:t>
            </a:r>
          </a:p>
        </p:txBody>
      </p:sp>
      <p:sp>
        <p:nvSpPr>
          <p:cNvPr id="68612" name="AutoShape 3"/>
          <p:cNvSpPr>
            <a:spLocks noChangeArrowheads="1"/>
          </p:cNvSpPr>
          <p:nvPr/>
        </p:nvSpPr>
        <p:spPr bwMode="auto">
          <a:xfrm>
            <a:off x="343694" y="1413570"/>
            <a:ext cx="8928992" cy="144016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690563" indent="-6905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40652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63671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20002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4082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8654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322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779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237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学会・職能団体における多胎の研究促進のために支援することを</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要望する。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69</a:t>
            </a:fld>
            <a:endParaRPr lang="en-US" altLang="ja-JP" dirty="0"/>
          </a:p>
        </p:txBody>
      </p:sp>
    </p:spTree>
    <p:extLst>
      <p:ext uri="{BB962C8B-B14F-4D97-AF65-F5344CB8AC3E}">
        <p14:creationId xmlns:p14="http://schemas.microsoft.com/office/powerpoint/2010/main" val="2543710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subTitle" idx="4294967295"/>
          </p:nvPr>
        </p:nvSpPr>
        <p:spPr>
          <a:xfrm>
            <a:off x="585788" y="2555875"/>
            <a:ext cx="8732837" cy="1752600"/>
          </a:xfrm>
        </p:spPr>
        <p:txBody>
          <a:bodyPr anchor="ctr"/>
          <a:lstStyle/>
          <a:p>
            <a:pPr marL="0" indent="0" algn="ctr" eaLnBrk="1" hangingPunct="1">
              <a:lnSpc>
                <a:spcPct val="90000"/>
              </a:lnSpc>
              <a:buFontTx/>
              <a:buNone/>
            </a:pPr>
            <a:r>
              <a:rPr lang="ja-JP" altLang="en-US" sz="4400" dirty="0">
                <a:ea typeface="HG丸ｺﾞｼｯｸM-PRO" panose="020F0600000000000000" pitchFamily="50" charset="-128"/>
              </a:rPr>
              <a:t>産科医療の質の向上への</a:t>
            </a:r>
            <a:endParaRPr lang="en-US" altLang="ja-JP" sz="4400" dirty="0">
              <a:ea typeface="HG丸ｺﾞｼｯｸM-PRO" panose="020F0600000000000000" pitchFamily="50" charset="-128"/>
            </a:endParaRPr>
          </a:p>
          <a:p>
            <a:pPr marL="0" indent="0" algn="ctr" eaLnBrk="1" hangingPunct="1">
              <a:lnSpc>
                <a:spcPct val="90000"/>
              </a:lnSpc>
              <a:buFontTx/>
              <a:buNone/>
            </a:pPr>
            <a:r>
              <a:rPr lang="ja-JP" altLang="en-US" sz="4400" dirty="0">
                <a:ea typeface="HG丸ｺﾞｼｯｸM-PRO" panose="020F0600000000000000" pitchFamily="50" charset="-128"/>
              </a:rPr>
              <a:t>取組みの動向</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70</a:t>
            </a:fld>
            <a:endParaRPr lang="en-US" altLang="ja-JP"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31350" y="342975"/>
            <a:ext cx="2040116" cy="650725"/>
          </a:xfrm>
        </p:spPr>
        <p:txBody>
          <a:bodyPr/>
          <a:lstStyle/>
          <a:p>
            <a:pPr eaLnBrk="1" hangingPunct="1"/>
            <a:r>
              <a:rPr lang="ja-JP" altLang="en-US" dirty="0"/>
              <a:t>はじめに</a:t>
            </a:r>
          </a:p>
        </p:txBody>
      </p:sp>
      <p:sp>
        <p:nvSpPr>
          <p:cNvPr id="88068" name="AutoShape 3"/>
          <p:cNvSpPr>
            <a:spLocks noChangeArrowheads="1"/>
          </p:cNvSpPr>
          <p:nvPr/>
        </p:nvSpPr>
        <p:spPr bwMode="auto">
          <a:xfrm>
            <a:off x="344488" y="1412875"/>
            <a:ext cx="9072562" cy="5113263"/>
          </a:xfrm>
          <a:prstGeom prst="roundRect">
            <a:avLst>
              <a:gd name="adj" fmla="val 8167"/>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「再発防止委員会からの提言」が産科医療の質の</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向上に活かされているか、その動向を出生年別に把</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err="1">
                <a:latin typeface="HG丸ｺﾞｼｯｸM-PRO" panose="020F0600000000000000" pitchFamily="50" charset="-128"/>
                <a:ea typeface="HG丸ｺﾞｼｯｸM-PRO" panose="020F0600000000000000" pitchFamily="50" charset="-128"/>
              </a:rPr>
              <a:t>握する</a:t>
            </a:r>
            <a:r>
              <a:rPr lang="ja-JP" altLang="en-US" sz="2800" dirty="0">
                <a:latin typeface="HG丸ｺﾞｼｯｸM-PRO" panose="020F0600000000000000" pitchFamily="50" charset="-128"/>
                <a:ea typeface="HG丸ｺﾞｼｯｸM-PRO" panose="020F0600000000000000" pitchFamily="50" charset="-128"/>
              </a:rPr>
              <a:t>ために分析を行った。出生した年毎に分析対</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象事例が増えていく中、取り上げたテーマの出生年</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別の疫学的な分析を可能な範囲で行っていくことで、</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産科医療の質の向上への取組みの動向を知ることが</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lnSpc>
                <a:spcPct val="150000"/>
              </a:lnSpc>
              <a:buFontTx/>
              <a:buNone/>
            </a:pPr>
            <a:r>
              <a:rPr lang="ja-JP" altLang="en-US" sz="2800" dirty="0">
                <a:latin typeface="HG丸ｺﾞｼｯｸM-PRO" panose="020F0600000000000000" pitchFamily="50" charset="-128"/>
                <a:ea typeface="HG丸ｺﾞｼｯｸM-PRO" panose="020F0600000000000000" pitchFamily="50" charset="-128"/>
              </a:rPr>
              <a:t>　できるものと考える。</a:t>
            </a:r>
          </a:p>
          <a:p>
            <a:pPr eaLnBrk="1" hangingPunct="1">
              <a:lnSpc>
                <a:spcPct val="120000"/>
              </a:lnSpc>
              <a:buFontTx/>
              <a:buNone/>
            </a:pPr>
            <a:endParaRPr lang="ja-JP" altLang="en-US"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71</a:t>
            </a:fld>
            <a:endParaRPr lang="en-US" altLang="ja-JP"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163814" y="342976"/>
            <a:ext cx="2963446" cy="650725"/>
          </a:xfrm>
        </p:spPr>
        <p:txBody>
          <a:bodyPr/>
          <a:lstStyle/>
          <a:p>
            <a:pPr eaLnBrk="1" hangingPunct="1"/>
            <a:r>
              <a:rPr lang="ja-JP" altLang="en-US" dirty="0">
                <a:solidFill>
                  <a:srgbClr val="000000"/>
                </a:solidFill>
              </a:rPr>
              <a:t>分析の対象①</a:t>
            </a:r>
            <a:endParaRPr lang="ja-JP" altLang="en-US" dirty="0"/>
          </a:p>
        </p:txBody>
      </p:sp>
      <p:sp>
        <p:nvSpPr>
          <p:cNvPr id="89092" name="AutoShape 3"/>
          <p:cNvSpPr>
            <a:spLocks noChangeArrowheads="1"/>
          </p:cNvSpPr>
          <p:nvPr/>
        </p:nvSpPr>
        <p:spPr bwMode="auto">
          <a:xfrm>
            <a:off x="271463" y="1341438"/>
            <a:ext cx="9151937" cy="489743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r>
              <a:rPr lang="ja-JP" altLang="en-US" sz="3600" dirty="0">
                <a:latin typeface="HG丸ｺﾞｼｯｸM-PRO" panose="020F0600000000000000" pitchFamily="50" charset="-128"/>
                <a:ea typeface="HG丸ｺﾞｼｯｸM-PRO" panose="020F0600000000000000" pitchFamily="50" charset="-128"/>
              </a:rPr>
              <a:t>　</a:t>
            </a:r>
            <a:r>
              <a:rPr lang="ja-JP" altLang="en-US" sz="3200" dirty="0">
                <a:latin typeface="HG丸ｺﾞｼｯｸM-PRO" panose="020F0600000000000000" pitchFamily="50" charset="-128"/>
                <a:ea typeface="HG丸ｺﾞｼｯｸM-PRO" panose="020F0600000000000000" pitchFamily="50" charset="-128"/>
              </a:rPr>
              <a:t>本制度で補償対象となった脳性麻痺事例のうち、</a:t>
            </a:r>
            <a:r>
              <a:rPr lang="en-US" altLang="ja-JP" sz="3200" dirty="0">
                <a:latin typeface="HG丸ｺﾞｼｯｸM-PRO" panose="020F0600000000000000" pitchFamily="50" charset="-128"/>
                <a:ea typeface="HG丸ｺﾞｼｯｸM-PRO" panose="020F0600000000000000" pitchFamily="50" charset="-128"/>
              </a:rPr>
              <a:t>2016</a:t>
            </a:r>
            <a:r>
              <a:rPr lang="ja-JP" altLang="en-US" sz="3200" dirty="0">
                <a:latin typeface="HG丸ｺﾞｼｯｸM-PRO" panose="020F0600000000000000" pitchFamily="50" charset="-128"/>
                <a:ea typeface="HG丸ｺﾞｼｯｸM-PRO" panose="020F0600000000000000" pitchFamily="50" charset="-128"/>
              </a:rPr>
              <a:t>年</a:t>
            </a:r>
            <a:r>
              <a:rPr lang="en-US" altLang="ja-JP" sz="3200" dirty="0">
                <a:latin typeface="HG丸ｺﾞｼｯｸM-PRO" panose="020F0600000000000000" pitchFamily="50" charset="-128"/>
                <a:ea typeface="HG丸ｺﾞｼｯｸM-PRO" panose="020F0600000000000000" pitchFamily="50" charset="-128"/>
              </a:rPr>
              <a:t>12</a:t>
            </a:r>
            <a:r>
              <a:rPr lang="ja-JP" altLang="en-US" sz="3200" dirty="0">
                <a:latin typeface="HG丸ｺﾞｼｯｸM-PRO" panose="020F0600000000000000" pitchFamily="50" charset="-128"/>
                <a:ea typeface="HG丸ｺﾞｼｯｸM-PRO" panose="020F0600000000000000" pitchFamily="50" charset="-128"/>
              </a:rPr>
              <a:t>月末までに原因分析報告書を公表した事例</a:t>
            </a:r>
            <a:r>
              <a:rPr lang="en-US" altLang="ja-JP" sz="3200" dirty="0">
                <a:latin typeface="HG丸ｺﾞｼｯｸM-PRO" panose="020F0600000000000000" pitchFamily="50" charset="-128"/>
                <a:ea typeface="HG丸ｺﾞｼｯｸM-PRO" panose="020F0600000000000000" pitchFamily="50" charset="-128"/>
              </a:rPr>
              <a:t>1,191</a:t>
            </a:r>
            <a:r>
              <a:rPr lang="ja-JP" altLang="en-US" sz="3200" dirty="0">
                <a:latin typeface="HG丸ｺﾞｼｯｸM-PRO" panose="020F0600000000000000" pitchFamily="50" charset="-128"/>
                <a:ea typeface="HG丸ｺﾞｼｯｸM-PRO" panose="020F0600000000000000" pitchFamily="50" charset="-128"/>
              </a:rPr>
              <a:t>件のうち、</a:t>
            </a:r>
            <a:r>
              <a:rPr lang="en-US" altLang="ja-JP" sz="3200" dirty="0">
                <a:latin typeface="HG丸ｺﾞｼｯｸM-PRO" panose="020F0600000000000000" pitchFamily="50" charset="-128"/>
                <a:ea typeface="HG丸ｺﾞｼｯｸM-PRO" panose="020F0600000000000000" pitchFamily="50" charset="-128"/>
              </a:rPr>
              <a:t>2009</a:t>
            </a:r>
            <a:r>
              <a:rPr lang="ja-JP" altLang="en-US" sz="3200" dirty="0">
                <a:latin typeface="HG丸ｺﾞｼｯｸM-PRO" panose="020F0600000000000000" pitchFamily="50" charset="-128"/>
                <a:ea typeface="HG丸ｺﾞｼｯｸM-PRO" panose="020F0600000000000000" pitchFamily="50" charset="-128"/>
              </a:rPr>
              <a:t>年から</a:t>
            </a:r>
            <a:r>
              <a:rPr lang="en-US" altLang="ja-JP" sz="3200" dirty="0">
                <a:latin typeface="HG丸ｺﾞｼｯｸM-PRO" panose="020F0600000000000000" pitchFamily="50" charset="-128"/>
                <a:ea typeface="HG丸ｺﾞｼｯｸM-PRO" panose="020F0600000000000000" pitchFamily="50" charset="-128"/>
              </a:rPr>
              <a:t>2011</a:t>
            </a:r>
            <a:r>
              <a:rPr lang="ja-JP" altLang="en-US" sz="3200" dirty="0">
                <a:latin typeface="HG丸ｺﾞｼｯｸM-PRO" panose="020F0600000000000000" pitchFamily="50" charset="-128"/>
                <a:ea typeface="HG丸ｺﾞｼｯｸM-PRO" panose="020F0600000000000000" pitchFamily="50" charset="-128"/>
              </a:rPr>
              <a:t>年までに出生した事例、かつ専用診断書作成時年齢が</a:t>
            </a:r>
            <a:r>
              <a:rPr lang="en-US" altLang="ja-JP" sz="3200" dirty="0">
                <a:latin typeface="HG丸ｺﾞｼｯｸM-PRO" panose="020F0600000000000000" pitchFamily="50" charset="-128"/>
                <a:ea typeface="HG丸ｺﾞｼｯｸM-PRO" panose="020F0600000000000000" pitchFamily="50" charset="-128"/>
              </a:rPr>
              <a:t>0</a:t>
            </a:r>
            <a:r>
              <a:rPr lang="ja-JP" altLang="en-US" sz="3200" dirty="0">
                <a:latin typeface="HG丸ｺﾞｼｯｸM-PRO" panose="020F0600000000000000" pitchFamily="50" charset="-128"/>
                <a:ea typeface="HG丸ｺﾞｼｯｸM-PRO" panose="020F0600000000000000" pitchFamily="50" charset="-128"/>
              </a:rPr>
              <a:t>歳および</a:t>
            </a:r>
            <a:r>
              <a:rPr lang="en-US" altLang="ja-JP" sz="3200" dirty="0">
                <a:latin typeface="HG丸ｺﾞｼｯｸM-PRO" panose="020F0600000000000000" pitchFamily="50" charset="-128"/>
                <a:ea typeface="HG丸ｺﾞｼｯｸM-PRO" panose="020F0600000000000000" pitchFamily="50" charset="-128"/>
              </a:rPr>
              <a:t>1</a:t>
            </a:r>
            <a:r>
              <a:rPr lang="ja-JP" altLang="en-US" sz="3200" dirty="0">
                <a:latin typeface="HG丸ｺﾞｼｯｸM-PRO" panose="020F0600000000000000" pitchFamily="50" charset="-128"/>
                <a:ea typeface="HG丸ｺﾞｼｯｸM-PRO" panose="020F0600000000000000" pitchFamily="50" charset="-128"/>
              </a:rPr>
              <a:t>歳であった事例</a:t>
            </a:r>
            <a:r>
              <a:rPr lang="en-US" altLang="ja-JP" sz="3200" dirty="0">
                <a:latin typeface="HG丸ｺﾞｼｯｸM-PRO" panose="020F0600000000000000" pitchFamily="50" charset="-128"/>
                <a:ea typeface="HG丸ｺﾞｼｯｸM-PRO" panose="020F0600000000000000" pitchFamily="50" charset="-128"/>
              </a:rPr>
              <a:t>451</a:t>
            </a:r>
            <a:r>
              <a:rPr lang="ja-JP" altLang="en-US" sz="3200" dirty="0">
                <a:latin typeface="HG丸ｺﾞｼｯｸM-PRO" panose="020F0600000000000000" pitchFamily="50" charset="-128"/>
                <a:ea typeface="HG丸ｺﾞｼｯｸM-PRO" panose="020F0600000000000000" pitchFamily="50" charset="-128"/>
              </a:rPr>
              <a:t>件を分析対象とした。</a:t>
            </a:r>
            <a:endParaRPr lang="ja-JP" altLang="en-US" sz="36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72</a:t>
            </a:fld>
            <a:endParaRPr lang="en-US" altLang="ja-JP"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163814" y="342976"/>
            <a:ext cx="2963446" cy="650725"/>
          </a:xfrm>
        </p:spPr>
        <p:txBody>
          <a:bodyPr/>
          <a:lstStyle/>
          <a:p>
            <a:pPr eaLnBrk="1" hangingPunct="1"/>
            <a:r>
              <a:rPr lang="ja-JP" altLang="en-US" dirty="0">
                <a:solidFill>
                  <a:srgbClr val="000000"/>
                </a:solidFill>
              </a:rPr>
              <a:t>分析の対象②</a:t>
            </a:r>
            <a:endParaRPr lang="ja-JP" altLang="en-US" dirty="0"/>
          </a:p>
        </p:txBody>
      </p:sp>
      <p:sp>
        <p:nvSpPr>
          <p:cNvPr id="89092" name="AutoShape 3"/>
          <p:cNvSpPr>
            <a:spLocks noChangeArrowheads="1"/>
          </p:cNvSpPr>
          <p:nvPr/>
        </p:nvSpPr>
        <p:spPr bwMode="auto">
          <a:xfrm>
            <a:off x="347382" y="1269554"/>
            <a:ext cx="9151937" cy="489743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r>
              <a:rPr lang="ja-JP" altLang="en-US" sz="3600" dirty="0">
                <a:latin typeface="HG丸ｺﾞｼｯｸM-PRO" panose="020F0600000000000000" pitchFamily="50" charset="-128"/>
                <a:ea typeface="HG丸ｺﾞｼｯｸM-PRO" panose="020F0600000000000000" pitchFamily="50" charset="-128"/>
              </a:rPr>
              <a:t>　</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73</a:t>
            </a:fld>
            <a:endParaRPr lang="en-US" altLang="ja-JP" dirty="0"/>
          </a:p>
        </p:txBody>
      </p:sp>
      <p:pic>
        <p:nvPicPr>
          <p:cNvPr id="3" name="図 2"/>
          <p:cNvPicPr>
            <a:picLocks noChangeAspect="1"/>
          </p:cNvPicPr>
          <p:nvPr/>
        </p:nvPicPr>
        <p:blipFill rotWithShape="1">
          <a:blip r:embed="rId2"/>
          <a:srcRect l="6378" t="12511" r="14376" b="5255"/>
          <a:stretch/>
        </p:blipFill>
        <p:spPr>
          <a:xfrm>
            <a:off x="1492584" y="1327523"/>
            <a:ext cx="6861532" cy="4280590"/>
          </a:xfrm>
          <a:prstGeom prst="rect">
            <a:avLst/>
          </a:prstGeom>
        </p:spPr>
      </p:pic>
      <p:sp>
        <p:nvSpPr>
          <p:cNvPr id="5" name="テキスト ボックス 4"/>
          <p:cNvSpPr txBox="1"/>
          <p:nvPr/>
        </p:nvSpPr>
        <p:spPr>
          <a:xfrm>
            <a:off x="1639837" y="5633636"/>
            <a:ext cx="6567026" cy="507831"/>
          </a:xfrm>
          <a:prstGeom prst="rect">
            <a:avLst/>
          </a:prstGeom>
          <a:noFill/>
        </p:spPr>
        <p:txBody>
          <a:bodyPr wrap="square" rtlCol="0">
            <a:spAutoFit/>
          </a:bodyPr>
          <a:lstStyle/>
          <a:p>
            <a:r>
              <a:rPr lang="ja-JP" altLang="en-US" sz="900" dirty="0"/>
              <a:t>注１）「分析対象事例」は、</a:t>
            </a:r>
            <a:r>
              <a:rPr lang="en-US" altLang="ja-JP" sz="900" dirty="0"/>
              <a:t>2009</a:t>
            </a:r>
            <a:r>
              <a:rPr lang="ja-JP" altLang="en-US" sz="900" dirty="0"/>
              <a:t>年から</a:t>
            </a:r>
            <a:r>
              <a:rPr lang="en-US" altLang="ja-JP" sz="900" dirty="0"/>
              <a:t>2011</a:t>
            </a:r>
            <a:r>
              <a:rPr lang="ja-JP" altLang="en-US" sz="900" dirty="0"/>
              <a:t>年に出生した事例、かつ専用診断書作成時年齢０歳および１歳の事例である。</a:t>
            </a:r>
          </a:p>
          <a:p>
            <a:r>
              <a:rPr lang="ja-JP" altLang="en-US" sz="900" dirty="0"/>
              <a:t>注２）</a:t>
            </a:r>
            <a:r>
              <a:rPr lang="en-US" altLang="ja-JP" sz="900" dirty="0"/>
              <a:t>2011</a:t>
            </a:r>
            <a:r>
              <a:rPr lang="ja-JP" altLang="en-US" sz="900" dirty="0"/>
              <a:t>年に出生した事例、かつ専用診断書作成時年齢２歳の事例については、未公表の事例がある。</a:t>
            </a:r>
          </a:p>
          <a:p>
            <a:r>
              <a:rPr lang="ja-JP" altLang="en-US" sz="900" dirty="0"/>
              <a:t>注３）</a:t>
            </a:r>
            <a:r>
              <a:rPr lang="en-US" altLang="ja-JP" sz="900" dirty="0"/>
              <a:t>2012</a:t>
            </a:r>
            <a:r>
              <a:rPr lang="ja-JP" altLang="en-US" sz="900" dirty="0"/>
              <a:t>年に出生した事例、かつ専用診断書作成時年齢１歳の事例については、未公表の事例がある。</a:t>
            </a:r>
            <a:endParaRPr kumimoji="1" lang="ja-JP" altLang="en-US" sz="900" dirty="0"/>
          </a:p>
        </p:txBody>
      </p:sp>
    </p:spTree>
    <p:extLst>
      <p:ext uri="{BB962C8B-B14F-4D97-AF65-F5344CB8AC3E}">
        <p14:creationId xmlns:p14="http://schemas.microsoft.com/office/powerpoint/2010/main" val="1086094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4861" y="341517"/>
            <a:ext cx="5579547" cy="558392"/>
          </a:xfrm>
        </p:spPr>
        <p:txBody>
          <a:bodyPr/>
          <a:lstStyle/>
          <a:p>
            <a:pPr eaLnBrk="1" hangingPunct="1"/>
            <a:r>
              <a:rPr lang="ja-JP" altLang="en-US" sz="3000" dirty="0"/>
              <a:t>分析対象事例にみられた背景①</a:t>
            </a:r>
          </a:p>
        </p:txBody>
      </p:sp>
      <p:sp>
        <p:nvSpPr>
          <p:cNvPr id="90116" name="AutoShape 3"/>
          <p:cNvSpPr>
            <a:spLocks noChangeArrowheads="1"/>
          </p:cNvSpPr>
          <p:nvPr/>
        </p:nvSpPr>
        <p:spPr bwMode="auto">
          <a:xfrm>
            <a:off x="375351" y="1341561"/>
            <a:ext cx="9041700" cy="533498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8" name="正方形/長方形 1"/>
          <p:cNvSpPr>
            <a:spLocks noChangeArrowheads="1"/>
          </p:cNvSpPr>
          <p:nvPr/>
        </p:nvSpPr>
        <p:spPr bwMode="auto">
          <a:xfrm>
            <a:off x="559718" y="1629594"/>
            <a:ext cx="9073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1600" b="1" dirty="0">
                <a:latin typeface="+mj-ea"/>
                <a:ea typeface="+mj-ea"/>
              </a:rPr>
              <a:t>分析対象事例</a:t>
            </a:r>
            <a:r>
              <a:rPr lang="en-US" altLang="ja-JP" sz="1600" b="1" dirty="0">
                <a:latin typeface="+mj-ea"/>
                <a:ea typeface="+mj-ea"/>
              </a:rPr>
              <a:t>451</a:t>
            </a:r>
            <a:r>
              <a:rPr lang="ja-JP" altLang="en-US" sz="1600" b="1" dirty="0">
                <a:latin typeface="+mj-ea"/>
                <a:ea typeface="+mj-ea"/>
              </a:rPr>
              <a:t>件にみられた診療体制の背景</a:t>
            </a:r>
            <a:endParaRPr lang="en-US" altLang="ja-JP" sz="1600" b="1" dirty="0">
              <a:latin typeface="+mj-ea"/>
              <a:ea typeface="+mj-ea"/>
            </a:endParaRPr>
          </a:p>
        </p:txBody>
      </p:sp>
      <p:sp>
        <p:nvSpPr>
          <p:cNvPr id="9"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74</a:t>
            </a:fld>
            <a:endParaRPr lang="en-US" altLang="ja-JP" dirty="0"/>
          </a:p>
        </p:txBody>
      </p:sp>
      <p:pic>
        <p:nvPicPr>
          <p:cNvPr id="5" name="図 4"/>
          <p:cNvPicPr>
            <a:picLocks noChangeAspect="1"/>
          </p:cNvPicPr>
          <p:nvPr/>
        </p:nvPicPr>
        <p:blipFill>
          <a:blip r:embed="rId2"/>
          <a:stretch>
            <a:fillRect/>
          </a:stretch>
        </p:blipFill>
        <p:spPr>
          <a:xfrm>
            <a:off x="559718" y="2256364"/>
            <a:ext cx="8724756" cy="2901622"/>
          </a:xfrm>
          <a:prstGeom prst="rect">
            <a:avLst/>
          </a:prstGeom>
        </p:spPr>
      </p:pic>
    </p:spTree>
    <p:extLst>
      <p:ext uri="{BB962C8B-B14F-4D97-AF65-F5344CB8AC3E}">
        <p14:creationId xmlns:p14="http://schemas.microsoft.com/office/powerpoint/2010/main" val="1644318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4861" y="341517"/>
            <a:ext cx="5579547" cy="558392"/>
          </a:xfrm>
        </p:spPr>
        <p:txBody>
          <a:bodyPr/>
          <a:lstStyle/>
          <a:p>
            <a:pPr eaLnBrk="1" hangingPunct="1"/>
            <a:r>
              <a:rPr lang="ja-JP" altLang="en-US" sz="3000" dirty="0"/>
              <a:t>分析対象事例にみられた背景②</a:t>
            </a:r>
          </a:p>
        </p:txBody>
      </p:sp>
      <p:sp>
        <p:nvSpPr>
          <p:cNvPr id="90116" name="AutoShape 3"/>
          <p:cNvSpPr>
            <a:spLocks noChangeArrowheads="1"/>
          </p:cNvSpPr>
          <p:nvPr/>
        </p:nvSpPr>
        <p:spPr bwMode="auto">
          <a:xfrm>
            <a:off x="375351" y="1341561"/>
            <a:ext cx="9041700" cy="5334987"/>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8" name="正方形/長方形 1"/>
          <p:cNvSpPr>
            <a:spLocks noChangeArrowheads="1"/>
          </p:cNvSpPr>
          <p:nvPr/>
        </p:nvSpPr>
        <p:spPr bwMode="auto">
          <a:xfrm>
            <a:off x="415354" y="1413570"/>
            <a:ext cx="907335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400" dirty="0">
                <a:latin typeface="+mj-ea"/>
                <a:ea typeface="+mj-ea"/>
              </a:rPr>
              <a:t>○分析対象事例</a:t>
            </a:r>
            <a:r>
              <a:rPr lang="en-US" altLang="ja-JP" sz="2400" dirty="0">
                <a:latin typeface="+mj-ea"/>
                <a:ea typeface="+mj-ea"/>
              </a:rPr>
              <a:t>451</a:t>
            </a:r>
            <a:r>
              <a:rPr lang="ja-JP" altLang="en-US" sz="2400" dirty="0">
                <a:latin typeface="+mj-ea"/>
                <a:ea typeface="+mj-ea"/>
              </a:rPr>
              <a:t>件にみられた妊産婦の背景として、経腟</a:t>
            </a:r>
            <a:endParaRPr lang="en-US" altLang="ja-JP" sz="2400" dirty="0">
              <a:latin typeface="+mj-ea"/>
              <a:ea typeface="+mj-ea"/>
            </a:endParaRPr>
          </a:p>
          <a:p>
            <a:r>
              <a:rPr lang="ja-JP" altLang="en-US" sz="2400" dirty="0">
                <a:latin typeface="+mj-ea"/>
                <a:ea typeface="+mj-ea"/>
              </a:rPr>
              <a:t>　分娩は、</a:t>
            </a:r>
            <a:r>
              <a:rPr lang="en-US" altLang="ja-JP" sz="2400" dirty="0">
                <a:latin typeface="+mj-ea"/>
                <a:ea typeface="+mj-ea"/>
              </a:rPr>
              <a:t>2009</a:t>
            </a:r>
            <a:r>
              <a:rPr lang="ja-JP" altLang="en-US" sz="2400" dirty="0">
                <a:latin typeface="+mj-ea"/>
                <a:ea typeface="+mj-ea"/>
              </a:rPr>
              <a:t>年が</a:t>
            </a:r>
            <a:r>
              <a:rPr lang="en-US" altLang="ja-JP" sz="2400" dirty="0">
                <a:latin typeface="+mj-ea"/>
                <a:ea typeface="+mj-ea"/>
              </a:rPr>
              <a:t>58</a:t>
            </a:r>
            <a:r>
              <a:rPr lang="ja-JP" altLang="en-US" sz="2400" dirty="0">
                <a:latin typeface="+mj-ea"/>
                <a:ea typeface="+mj-ea"/>
              </a:rPr>
              <a:t>件（</a:t>
            </a:r>
            <a:r>
              <a:rPr lang="en-US" altLang="ja-JP" sz="2400" dirty="0">
                <a:latin typeface="+mj-ea"/>
                <a:ea typeface="+mj-ea"/>
              </a:rPr>
              <a:t>38.9</a:t>
            </a:r>
            <a:r>
              <a:rPr lang="ja-JP" altLang="en-US" sz="2400" dirty="0">
                <a:latin typeface="+mj-ea"/>
                <a:ea typeface="+mj-ea"/>
              </a:rPr>
              <a:t>％）、</a:t>
            </a:r>
            <a:r>
              <a:rPr lang="en-US" altLang="ja-JP" sz="2400" dirty="0">
                <a:latin typeface="+mj-ea"/>
                <a:ea typeface="+mj-ea"/>
              </a:rPr>
              <a:t> 2010</a:t>
            </a:r>
            <a:r>
              <a:rPr lang="ja-JP" altLang="en-US" sz="2400" dirty="0">
                <a:latin typeface="+mj-ea"/>
                <a:ea typeface="+mj-ea"/>
              </a:rPr>
              <a:t>年が</a:t>
            </a:r>
            <a:r>
              <a:rPr lang="en-US" altLang="ja-JP" sz="2400" dirty="0">
                <a:latin typeface="+mj-ea"/>
                <a:ea typeface="+mj-ea"/>
              </a:rPr>
              <a:t>61</a:t>
            </a:r>
            <a:r>
              <a:rPr lang="ja-JP" altLang="en-US" sz="2400" dirty="0">
                <a:latin typeface="+mj-ea"/>
                <a:ea typeface="+mj-ea"/>
              </a:rPr>
              <a:t>件</a:t>
            </a:r>
            <a:endParaRPr lang="en-US" altLang="ja-JP" sz="2400" dirty="0">
              <a:latin typeface="+mj-ea"/>
              <a:ea typeface="+mj-ea"/>
            </a:endParaRPr>
          </a:p>
          <a:p>
            <a:r>
              <a:rPr lang="ja-JP" altLang="en-US" sz="2400" dirty="0">
                <a:latin typeface="+mj-ea"/>
                <a:ea typeface="+mj-ea"/>
              </a:rPr>
              <a:t>（</a:t>
            </a:r>
            <a:r>
              <a:rPr lang="en-US" altLang="ja-JP" sz="2400" dirty="0">
                <a:latin typeface="+mj-ea"/>
                <a:ea typeface="+mj-ea"/>
              </a:rPr>
              <a:t>41.2</a:t>
            </a:r>
            <a:r>
              <a:rPr lang="ja-JP" altLang="en-US" sz="2400" dirty="0">
                <a:latin typeface="+mj-ea"/>
                <a:ea typeface="+mj-ea"/>
              </a:rPr>
              <a:t>％）、</a:t>
            </a:r>
            <a:r>
              <a:rPr lang="en-US" altLang="ja-JP" sz="2400" dirty="0">
                <a:latin typeface="+mj-ea"/>
                <a:ea typeface="+mj-ea"/>
              </a:rPr>
              <a:t> 2011</a:t>
            </a:r>
            <a:r>
              <a:rPr lang="ja-JP" altLang="en-US" sz="2400" dirty="0">
                <a:latin typeface="+mj-ea"/>
                <a:ea typeface="+mj-ea"/>
              </a:rPr>
              <a:t>年が</a:t>
            </a:r>
            <a:r>
              <a:rPr lang="en-US" altLang="ja-JP" sz="2400" dirty="0">
                <a:latin typeface="+mj-ea"/>
                <a:ea typeface="+mj-ea"/>
              </a:rPr>
              <a:t>69</a:t>
            </a:r>
            <a:r>
              <a:rPr lang="ja-JP" altLang="en-US" sz="2400" dirty="0">
                <a:latin typeface="+mj-ea"/>
                <a:ea typeface="+mj-ea"/>
              </a:rPr>
              <a:t>件（</a:t>
            </a:r>
            <a:r>
              <a:rPr lang="en-US" altLang="ja-JP" sz="2400" dirty="0">
                <a:latin typeface="+mj-ea"/>
                <a:ea typeface="+mj-ea"/>
              </a:rPr>
              <a:t>44.8</a:t>
            </a:r>
            <a:r>
              <a:rPr lang="ja-JP" altLang="en-US" sz="2400" dirty="0">
                <a:latin typeface="+mj-ea"/>
                <a:ea typeface="+mj-ea"/>
              </a:rPr>
              <a:t>％）であった。帝王切開</a:t>
            </a:r>
            <a:endParaRPr lang="en-US" altLang="ja-JP" sz="2400" dirty="0">
              <a:latin typeface="+mj-ea"/>
              <a:ea typeface="+mj-ea"/>
            </a:endParaRPr>
          </a:p>
          <a:p>
            <a:r>
              <a:rPr lang="ja-JP" altLang="en-US" sz="2400" dirty="0">
                <a:latin typeface="+mj-ea"/>
                <a:ea typeface="+mj-ea"/>
              </a:rPr>
              <a:t>　術は、</a:t>
            </a:r>
            <a:r>
              <a:rPr lang="en-US" altLang="ja-JP" sz="2400" dirty="0">
                <a:latin typeface="+mj-ea"/>
                <a:ea typeface="+mj-ea"/>
              </a:rPr>
              <a:t>2009</a:t>
            </a:r>
            <a:r>
              <a:rPr lang="ja-JP" altLang="en-US" sz="2400" dirty="0">
                <a:latin typeface="+mj-ea"/>
                <a:ea typeface="+mj-ea"/>
              </a:rPr>
              <a:t>年が</a:t>
            </a:r>
            <a:r>
              <a:rPr lang="en-US" altLang="ja-JP" sz="2400" dirty="0">
                <a:latin typeface="+mj-ea"/>
                <a:ea typeface="+mj-ea"/>
              </a:rPr>
              <a:t>91</a:t>
            </a:r>
            <a:r>
              <a:rPr lang="ja-JP" altLang="en-US" sz="2400" dirty="0">
                <a:latin typeface="+mj-ea"/>
                <a:ea typeface="+mj-ea"/>
              </a:rPr>
              <a:t>件（</a:t>
            </a:r>
            <a:r>
              <a:rPr lang="en-US" altLang="ja-JP" sz="2400" dirty="0">
                <a:latin typeface="+mj-ea"/>
                <a:ea typeface="+mj-ea"/>
              </a:rPr>
              <a:t>61.1</a:t>
            </a:r>
            <a:r>
              <a:rPr lang="ja-JP" altLang="en-US" sz="2400" dirty="0">
                <a:latin typeface="+mj-ea"/>
                <a:ea typeface="+mj-ea"/>
              </a:rPr>
              <a:t>％）、</a:t>
            </a:r>
            <a:r>
              <a:rPr lang="en-US" altLang="ja-JP" sz="2400" dirty="0">
                <a:latin typeface="+mj-ea"/>
                <a:ea typeface="+mj-ea"/>
              </a:rPr>
              <a:t> 2010</a:t>
            </a:r>
            <a:r>
              <a:rPr lang="ja-JP" altLang="en-US" sz="2400" dirty="0">
                <a:latin typeface="+mj-ea"/>
                <a:ea typeface="+mj-ea"/>
              </a:rPr>
              <a:t>年が</a:t>
            </a:r>
            <a:r>
              <a:rPr lang="en-US" altLang="ja-JP" sz="2400" dirty="0">
                <a:latin typeface="+mj-ea"/>
                <a:ea typeface="+mj-ea"/>
              </a:rPr>
              <a:t>87</a:t>
            </a:r>
            <a:r>
              <a:rPr lang="ja-JP" altLang="en-US" sz="2400" dirty="0">
                <a:latin typeface="+mj-ea"/>
                <a:ea typeface="+mj-ea"/>
              </a:rPr>
              <a:t>件</a:t>
            </a:r>
            <a:endParaRPr lang="en-US" altLang="ja-JP" sz="2400" dirty="0">
              <a:latin typeface="+mj-ea"/>
              <a:ea typeface="+mj-ea"/>
            </a:endParaRPr>
          </a:p>
          <a:p>
            <a:r>
              <a:rPr lang="ja-JP" altLang="en-US" sz="2400" dirty="0">
                <a:latin typeface="+mj-ea"/>
                <a:ea typeface="+mj-ea"/>
              </a:rPr>
              <a:t>（</a:t>
            </a:r>
            <a:r>
              <a:rPr lang="en-US" altLang="ja-JP" sz="2400" dirty="0">
                <a:latin typeface="+mj-ea"/>
                <a:ea typeface="+mj-ea"/>
              </a:rPr>
              <a:t>58.8</a:t>
            </a:r>
            <a:r>
              <a:rPr lang="ja-JP" altLang="en-US" sz="2400" dirty="0">
                <a:latin typeface="+mj-ea"/>
                <a:ea typeface="+mj-ea"/>
              </a:rPr>
              <a:t>％）、</a:t>
            </a:r>
            <a:r>
              <a:rPr lang="en-US" altLang="ja-JP" sz="2400" dirty="0">
                <a:latin typeface="+mj-ea"/>
                <a:ea typeface="+mj-ea"/>
              </a:rPr>
              <a:t> 2011</a:t>
            </a:r>
            <a:r>
              <a:rPr lang="ja-JP" altLang="en-US" sz="2400" dirty="0">
                <a:latin typeface="+mj-ea"/>
                <a:ea typeface="+mj-ea"/>
              </a:rPr>
              <a:t>年が</a:t>
            </a:r>
            <a:r>
              <a:rPr lang="en-US" altLang="ja-JP" sz="2400" dirty="0">
                <a:latin typeface="+mj-ea"/>
                <a:ea typeface="+mj-ea"/>
              </a:rPr>
              <a:t>85</a:t>
            </a:r>
            <a:r>
              <a:rPr lang="ja-JP" altLang="en-US" sz="2400" dirty="0">
                <a:latin typeface="+mj-ea"/>
                <a:ea typeface="+mj-ea"/>
              </a:rPr>
              <a:t>件（</a:t>
            </a:r>
            <a:r>
              <a:rPr lang="en-US" altLang="ja-JP" sz="2400" dirty="0">
                <a:latin typeface="+mj-ea"/>
                <a:ea typeface="+mj-ea"/>
              </a:rPr>
              <a:t>55.2</a:t>
            </a:r>
            <a:r>
              <a:rPr lang="ja-JP" altLang="en-US" sz="2400" dirty="0">
                <a:latin typeface="+mj-ea"/>
                <a:ea typeface="+mj-ea"/>
              </a:rPr>
              <a:t>％）であった。</a:t>
            </a:r>
            <a:endParaRPr lang="en-US" altLang="ja-JP" sz="2400" dirty="0">
              <a:latin typeface="+mj-ea"/>
              <a:ea typeface="+mj-ea"/>
            </a:endParaRPr>
          </a:p>
          <a:p>
            <a:endParaRPr lang="en-US" altLang="ja-JP" sz="2400" dirty="0">
              <a:latin typeface="+mj-ea"/>
              <a:ea typeface="+mj-ea"/>
            </a:endParaRPr>
          </a:p>
          <a:p>
            <a:r>
              <a:rPr lang="ja-JP" altLang="en-US" sz="2400" dirty="0">
                <a:latin typeface="+mj-ea"/>
                <a:ea typeface="+mj-ea"/>
              </a:rPr>
              <a:t>○分析対象事例</a:t>
            </a:r>
            <a:r>
              <a:rPr lang="en-US" altLang="ja-JP" sz="2400" dirty="0">
                <a:latin typeface="+mj-ea"/>
                <a:ea typeface="+mj-ea"/>
              </a:rPr>
              <a:t>451</a:t>
            </a:r>
            <a:r>
              <a:rPr lang="ja-JP" altLang="en-US" sz="2400" dirty="0">
                <a:latin typeface="+mj-ea"/>
                <a:ea typeface="+mj-ea"/>
              </a:rPr>
              <a:t>件にみられた新生児の背景として、出生時</a:t>
            </a:r>
            <a:endParaRPr lang="en-US" altLang="ja-JP" sz="2400" dirty="0">
              <a:latin typeface="+mj-ea"/>
              <a:ea typeface="+mj-ea"/>
            </a:endParaRPr>
          </a:p>
          <a:p>
            <a:r>
              <a:rPr lang="ja-JP" altLang="en-US" sz="2400" dirty="0">
                <a:latin typeface="+mj-ea"/>
                <a:ea typeface="+mj-ea"/>
              </a:rPr>
              <a:t>　在胎週数</a:t>
            </a:r>
            <a:r>
              <a:rPr lang="en-US" altLang="ja-JP" sz="2400" dirty="0">
                <a:latin typeface="+mj-ea"/>
                <a:ea typeface="+mj-ea"/>
              </a:rPr>
              <a:t>37</a:t>
            </a:r>
            <a:r>
              <a:rPr lang="ja-JP" altLang="en-US" sz="2400" dirty="0">
                <a:latin typeface="+mj-ea"/>
                <a:ea typeface="+mj-ea"/>
              </a:rPr>
              <a:t>週未満は、</a:t>
            </a:r>
            <a:r>
              <a:rPr lang="en-US" altLang="ja-JP" sz="2400" dirty="0">
                <a:latin typeface="+mj-ea"/>
                <a:ea typeface="+mj-ea"/>
              </a:rPr>
              <a:t>2009</a:t>
            </a:r>
            <a:r>
              <a:rPr lang="ja-JP" altLang="en-US" sz="2400" dirty="0">
                <a:latin typeface="+mj-ea"/>
                <a:ea typeface="+mj-ea"/>
              </a:rPr>
              <a:t>年が</a:t>
            </a:r>
            <a:r>
              <a:rPr lang="en-US" altLang="ja-JP" sz="2400" dirty="0">
                <a:latin typeface="+mj-ea"/>
                <a:ea typeface="+mj-ea"/>
              </a:rPr>
              <a:t>31</a:t>
            </a:r>
            <a:r>
              <a:rPr lang="ja-JP" altLang="en-US" sz="2400" dirty="0">
                <a:latin typeface="+mj-ea"/>
                <a:ea typeface="+mj-ea"/>
              </a:rPr>
              <a:t>件（</a:t>
            </a:r>
            <a:r>
              <a:rPr lang="en-US" altLang="ja-JP" sz="2400" dirty="0">
                <a:latin typeface="+mj-ea"/>
                <a:ea typeface="+mj-ea"/>
              </a:rPr>
              <a:t>20.8</a:t>
            </a:r>
            <a:r>
              <a:rPr lang="ja-JP" altLang="en-US" sz="2400" dirty="0">
                <a:latin typeface="+mj-ea"/>
                <a:ea typeface="+mj-ea"/>
              </a:rPr>
              <a:t>％）、</a:t>
            </a:r>
            <a:r>
              <a:rPr lang="en-US" altLang="ja-JP" sz="2400" dirty="0">
                <a:latin typeface="+mj-ea"/>
                <a:ea typeface="+mj-ea"/>
              </a:rPr>
              <a:t> 2010</a:t>
            </a:r>
          </a:p>
          <a:p>
            <a:r>
              <a:rPr lang="ja-JP" altLang="en-US" sz="2400" dirty="0">
                <a:latin typeface="+mj-ea"/>
                <a:ea typeface="+mj-ea"/>
              </a:rPr>
              <a:t>　年が</a:t>
            </a:r>
            <a:r>
              <a:rPr lang="en-US" altLang="ja-JP" sz="2400" dirty="0">
                <a:latin typeface="+mj-ea"/>
                <a:ea typeface="+mj-ea"/>
              </a:rPr>
              <a:t>39</a:t>
            </a:r>
            <a:r>
              <a:rPr lang="ja-JP" altLang="en-US" sz="2400" dirty="0">
                <a:latin typeface="+mj-ea"/>
                <a:ea typeface="+mj-ea"/>
              </a:rPr>
              <a:t>件（</a:t>
            </a:r>
            <a:r>
              <a:rPr lang="en-US" altLang="ja-JP" sz="2400" dirty="0">
                <a:latin typeface="+mj-ea"/>
                <a:ea typeface="+mj-ea"/>
              </a:rPr>
              <a:t>26.4</a:t>
            </a:r>
            <a:r>
              <a:rPr lang="ja-JP" altLang="en-US" sz="2400" dirty="0">
                <a:latin typeface="+mj-ea"/>
                <a:ea typeface="+mj-ea"/>
              </a:rPr>
              <a:t>％）、</a:t>
            </a:r>
            <a:r>
              <a:rPr lang="en-US" altLang="ja-JP" sz="2400" dirty="0">
                <a:latin typeface="+mj-ea"/>
                <a:ea typeface="+mj-ea"/>
              </a:rPr>
              <a:t> 2011</a:t>
            </a:r>
            <a:r>
              <a:rPr lang="ja-JP" altLang="en-US" sz="2400" dirty="0">
                <a:latin typeface="+mj-ea"/>
                <a:ea typeface="+mj-ea"/>
              </a:rPr>
              <a:t>年が</a:t>
            </a:r>
            <a:r>
              <a:rPr lang="en-US" altLang="ja-JP" sz="2400" dirty="0">
                <a:latin typeface="+mj-ea"/>
                <a:ea typeface="+mj-ea"/>
              </a:rPr>
              <a:t>41</a:t>
            </a:r>
            <a:r>
              <a:rPr lang="ja-JP" altLang="en-US" sz="2400" dirty="0">
                <a:latin typeface="+mj-ea"/>
                <a:ea typeface="+mj-ea"/>
              </a:rPr>
              <a:t>件（</a:t>
            </a:r>
            <a:r>
              <a:rPr lang="en-US" altLang="ja-JP" sz="2400" dirty="0">
                <a:latin typeface="+mj-ea"/>
                <a:ea typeface="+mj-ea"/>
              </a:rPr>
              <a:t>26.6</a:t>
            </a:r>
            <a:r>
              <a:rPr lang="ja-JP" altLang="en-US" sz="2400" dirty="0">
                <a:latin typeface="+mj-ea"/>
                <a:ea typeface="+mj-ea"/>
              </a:rPr>
              <a:t>％）であっ</a:t>
            </a:r>
            <a:endParaRPr lang="en-US" altLang="ja-JP" sz="2400" dirty="0">
              <a:latin typeface="+mj-ea"/>
              <a:ea typeface="+mj-ea"/>
            </a:endParaRPr>
          </a:p>
          <a:p>
            <a:r>
              <a:rPr lang="ja-JP" altLang="en-US" sz="2400" dirty="0">
                <a:latin typeface="+mj-ea"/>
                <a:ea typeface="+mj-ea"/>
              </a:rPr>
              <a:t>　た。</a:t>
            </a:r>
            <a:endParaRPr lang="en-US" altLang="ja-JP" sz="2400" dirty="0">
              <a:latin typeface="+mj-ea"/>
              <a:ea typeface="+mj-ea"/>
            </a:endParaRPr>
          </a:p>
          <a:p>
            <a:endParaRPr lang="en-US" altLang="ja-JP" sz="2400" dirty="0">
              <a:latin typeface="+mj-ea"/>
              <a:ea typeface="+mj-ea"/>
            </a:endParaRPr>
          </a:p>
          <a:p>
            <a:r>
              <a:rPr lang="ja-JP" altLang="en-US" sz="2400" dirty="0">
                <a:latin typeface="+mj-ea"/>
                <a:ea typeface="+mj-ea"/>
              </a:rPr>
              <a:t>○児娩出時の小児科医立ち会いありは、</a:t>
            </a:r>
            <a:r>
              <a:rPr lang="en-US" altLang="ja-JP" sz="2400" dirty="0">
                <a:latin typeface="+mj-ea"/>
                <a:ea typeface="+mj-ea"/>
              </a:rPr>
              <a:t>2009</a:t>
            </a:r>
            <a:r>
              <a:rPr lang="ja-JP" altLang="en-US" sz="2400" dirty="0">
                <a:latin typeface="+mj-ea"/>
                <a:ea typeface="+mj-ea"/>
              </a:rPr>
              <a:t>年が</a:t>
            </a:r>
            <a:r>
              <a:rPr lang="en-US" altLang="ja-JP" sz="2400" dirty="0">
                <a:latin typeface="+mj-ea"/>
                <a:ea typeface="+mj-ea"/>
              </a:rPr>
              <a:t>40</a:t>
            </a:r>
            <a:r>
              <a:rPr lang="ja-JP" altLang="en-US" sz="2400" dirty="0">
                <a:latin typeface="+mj-ea"/>
                <a:ea typeface="+mj-ea"/>
              </a:rPr>
              <a:t>件</a:t>
            </a:r>
            <a:endParaRPr lang="en-US" altLang="ja-JP" sz="2400" dirty="0">
              <a:latin typeface="+mj-ea"/>
              <a:ea typeface="+mj-ea"/>
            </a:endParaRPr>
          </a:p>
          <a:p>
            <a:r>
              <a:rPr lang="ja-JP" altLang="en-US" sz="2400" dirty="0">
                <a:latin typeface="+mj-ea"/>
                <a:ea typeface="+mj-ea"/>
              </a:rPr>
              <a:t>　（</a:t>
            </a:r>
            <a:r>
              <a:rPr lang="en-US" altLang="ja-JP" sz="2400" dirty="0">
                <a:latin typeface="+mj-ea"/>
                <a:ea typeface="+mj-ea"/>
              </a:rPr>
              <a:t>26.8</a:t>
            </a:r>
            <a:r>
              <a:rPr lang="ja-JP" altLang="en-US" sz="2400" dirty="0">
                <a:latin typeface="+mj-ea"/>
                <a:ea typeface="+mj-ea"/>
              </a:rPr>
              <a:t>％）、</a:t>
            </a:r>
            <a:r>
              <a:rPr lang="en-US" altLang="ja-JP" sz="2400" dirty="0">
                <a:latin typeface="+mj-ea"/>
                <a:ea typeface="+mj-ea"/>
              </a:rPr>
              <a:t>2010</a:t>
            </a:r>
            <a:r>
              <a:rPr lang="ja-JP" altLang="en-US" sz="2400" dirty="0">
                <a:latin typeface="+mj-ea"/>
                <a:ea typeface="+mj-ea"/>
              </a:rPr>
              <a:t>年が</a:t>
            </a:r>
            <a:r>
              <a:rPr lang="en-US" altLang="ja-JP" sz="2400" dirty="0">
                <a:latin typeface="+mj-ea"/>
                <a:ea typeface="+mj-ea"/>
              </a:rPr>
              <a:t>49</a:t>
            </a:r>
            <a:r>
              <a:rPr lang="ja-JP" altLang="en-US" sz="2400" dirty="0">
                <a:latin typeface="+mj-ea"/>
                <a:ea typeface="+mj-ea"/>
              </a:rPr>
              <a:t>件（</a:t>
            </a:r>
            <a:r>
              <a:rPr lang="en-US" altLang="ja-JP" sz="2400" dirty="0">
                <a:latin typeface="+mj-ea"/>
                <a:ea typeface="+mj-ea"/>
              </a:rPr>
              <a:t>33.1</a:t>
            </a:r>
            <a:r>
              <a:rPr lang="ja-JP" altLang="en-US" sz="2400" dirty="0">
                <a:latin typeface="+mj-ea"/>
                <a:ea typeface="+mj-ea"/>
              </a:rPr>
              <a:t>％）、</a:t>
            </a:r>
            <a:r>
              <a:rPr lang="en-US" altLang="ja-JP" sz="2400" dirty="0">
                <a:latin typeface="+mj-ea"/>
                <a:ea typeface="+mj-ea"/>
              </a:rPr>
              <a:t>2011</a:t>
            </a:r>
            <a:r>
              <a:rPr lang="ja-JP" altLang="en-US" sz="2400" dirty="0">
                <a:latin typeface="+mj-ea"/>
                <a:ea typeface="+mj-ea"/>
              </a:rPr>
              <a:t>年が</a:t>
            </a:r>
            <a:endParaRPr lang="en-US" altLang="ja-JP" sz="2400" dirty="0">
              <a:latin typeface="+mj-ea"/>
              <a:ea typeface="+mj-ea"/>
            </a:endParaRPr>
          </a:p>
          <a:p>
            <a:r>
              <a:rPr lang="ja-JP" altLang="en-US" sz="2400" dirty="0">
                <a:latin typeface="+mj-ea"/>
                <a:ea typeface="+mj-ea"/>
              </a:rPr>
              <a:t>　</a:t>
            </a:r>
            <a:r>
              <a:rPr lang="en-US" altLang="ja-JP" sz="2400" dirty="0">
                <a:latin typeface="+mj-ea"/>
                <a:ea typeface="+mj-ea"/>
              </a:rPr>
              <a:t>48</a:t>
            </a:r>
            <a:r>
              <a:rPr lang="ja-JP" altLang="en-US" sz="2400" dirty="0">
                <a:latin typeface="+mj-ea"/>
                <a:ea typeface="+mj-ea"/>
              </a:rPr>
              <a:t>件（</a:t>
            </a:r>
            <a:r>
              <a:rPr lang="en-US" altLang="ja-JP" sz="2400" dirty="0">
                <a:latin typeface="+mj-ea"/>
                <a:ea typeface="+mj-ea"/>
              </a:rPr>
              <a:t>31.2</a:t>
            </a:r>
            <a:r>
              <a:rPr lang="ja-JP" altLang="en-US" sz="2400" dirty="0">
                <a:latin typeface="+mj-ea"/>
                <a:ea typeface="+mj-ea"/>
              </a:rPr>
              <a:t>％）であった。</a:t>
            </a:r>
            <a:endParaRPr lang="en-US" altLang="ja-JP" sz="2400" dirty="0">
              <a:latin typeface="+mj-ea"/>
              <a:ea typeface="+mj-ea"/>
            </a:endParaRPr>
          </a:p>
        </p:txBody>
      </p:sp>
      <p:sp>
        <p:nvSpPr>
          <p:cNvPr id="9"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75</a:t>
            </a:fld>
            <a:endParaRPr lang="en-US" altLang="ja-JP" dirty="0"/>
          </a:p>
        </p:txBody>
      </p:sp>
    </p:spTree>
    <p:extLst>
      <p:ext uri="{BB962C8B-B14F-4D97-AF65-F5344CB8AC3E}">
        <p14:creationId xmlns:p14="http://schemas.microsoft.com/office/powerpoint/2010/main" val="1737097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40799" y="341517"/>
            <a:ext cx="7887871" cy="558392"/>
          </a:xfrm>
        </p:spPr>
        <p:txBody>
          <a:bodyPr/>
          <a:lstStyle/>
          <a:p>
            <a:pPr eaLnBrk="1" hangingPunct="1"/>
            <a:r>
              <a:rPr lang="ja-JP" altLang="en-US" sz="3000" dirty="0"/>
              <a:t>分析対象事例における脳性麻痺発症の原因①</a:t>
            </a:r>
          </a:p>
        </p:txBody>
      </p:sp>
      <p:sp>
        <p:nvSpPr>
          <p:cNvPr id="90116" name="AutoShape 3"/>
          <p:cNvSpPr>
            <a:spLocks noChangeArrowheads="1"/>
          </p:cNvSpPr>
          <p:nvPr/>
        </p:nvSpPr>
        <p:spPr bwMode="auto">
          <a:xfrm>
            <a:off x="375351" y="1341562"/>
            <a:ext cx="9041700" cy="5040560"/>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8" name="正方形/長方形 1"/>
          <p:cNvSpPr>
            <a:spLocks noChangeArrowheads="1"/>
          </p:cNvSpPr>
          <p:nvPr/>
        </p:nvSpPr>
        <p:spPr bwMode="auto">
          <a:xfrm>
            <a:off x="415354" y="1416467"/>
            <a:ext cx="878532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r>
              <a:rPr lang="ja-JP" altLang="en-US" sz="2400" dirty="0">
                <a:latin typeface="+mj-ea"/>
                <a:ea typeface="+mj-ea"/>
              </a:rPr>
              <a:t>○</a:t>
            </a:r>
            <a:r>
              <a:rPr lang="ja-JP" altLang="en-US" sz="2400" dirty="0">
                <a:solidFill>
                  <a:srgbClr val="000000"/>
                </a:solidFill>
                <a:latin typeface="+mj-ea"/>
              </a:rPr>
              <a:t>脳性麻痺発症の主たる原因として、</a:t>
            </a:r>
            <a:r>
              <a:rPr lang="ja-JP" altLang="en-US" sz="2400" dirty="0">
                <a:solidFill>
                  <a:srgbClr val="000000"/>
                </a:solidFill>
                <a:latin typeface="HG丸ｺﾞｼｯｸM-PRO" panose="020F0600000000000000" pitchFamily="50" charset="-128"/>
              </a:rPr>
              <a:t>単一の病態が記されて</a:t>
            </a:r>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　いるものが</a:t>
            </a:r>
            <a:r>
              <a:rPr lang="en-US" altLang="ja-JP" sz="2400" dirty="0">
                <a:solidFill>
                  <a:srgbClr val="000000"/>
                </a:solidFill>
                <a:latin typeface="HG丸ｺﾞｼｯｸM-PRO" panose="020F0600000000000000" pitchFamily="50" charset="-128"/>
              </a:rPr>
              <a:t>259</a:t>
            </a:r>
            <a:r>
              <a:rPr lang="ja-JP" altLang="en-US" sz="2400" dirty="0">
                <a:solidFill>
                  <a:srgbClr val="000000"/>
                </a:solidFill>
                <a:latin typeface="HG丸ｺﾞｼｯｸM-PRO" panose="020F0600000000000000" pitchFamily="50" charset="-128"/>
              </a:rPr>
              <a:t>件（</a:t>
            </a:r>
            <a:r>
              <a:rPr lang="en-US" altLang="ja-JP" sz="2400" dirty="0">
                <a:solidFill>
                  <a:srgbClr val="000000"/>
                </a:solidFill>
                <a:latin typeface="HG丸ｺﾞｼｯｸM-PRO" panose="020F0600000000000000" pitchFamily="50" charset="-128"/>
              </a:rPr>
              <a:t>57.4</a:t>
            </a:r>
            <a:r>
              <a:rPr lang="ja-JP" altLang="en-US" sz="2400" dirty="0">
                <a:solidFill>
                  <a:srgbClr val="000000"/>
                </a:solidFill>
                <a:latin typeface="HG丸ｺﾞｼｯｸM-PRO" panose="020F0600000000000000" pitchFamily="50" charset="-128"/>
              </a:rPr>
              <a:t>％）であり、このうち常位胎盤早</a:t>
            </a:r>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　期剥離は、</a:t>
            </a:r>
            <a:r>
              <a:rPr lang="en-US" altLang="ja-JP" sz="2400" dirty="0">
                <a:solidFill>
                  <a:srgbClr val="000000"/>
                </a:solidFill>
                <a:latin typeface="HG丸ｺﾞｼｯｸM-PRO" panose="020F0600000000000000" pitchFamily="50" charset="-128"/>
              </a:rPr>
              <a:t>2009</a:t>
            </a:r>
            <a:r>
              <a:rPr lang="ja-JP" altLang="en-US" sz="2400" dirty="0">
                <a:solidFill>
                  <a:srgbClr val="000000"/>
                </a:solidFill>
                <a:latin typeface="HG丸ｺﾞｼｯｸM-PRO" panose="020F0600000000000000" pitchFamily="50" charset="-128"/>
              </a:rPr>
              <a:t>年が</a:t>
            </a:r>
            <a:r>
              <a:rPr lang="en-US" altLang="ja-JP" sz="2400" dirty="0">
                <a:solidFill>
                  <a:srgbClr val="000000"/>
                </a:solidFill>
                <a:latin typeface="HG丸ｺﾞｼｯｸM-PRO" panose="020F0600000000000000" pitchFamily="50" charset="-128"/>
              </a:rPr>
              <a:t>33</a:t>
            </a:r>
            <a:r>
              <a:rPr lang="ja-JP" altLang="en-US" sz="2400" dirty="0">
                <a:solidFill>
                  <a:srgbClr val="000000"/>
                </a:solidFill>
                <a:latin typeface="HG丸ｺﾞｼｯｸM-PRO" panose="020F0600000000000000" pitchFamily="50" charset="-128"/>
              </a:rPr>
              <a:t>件（</a:t>
            </a:r>
            <a:r>
              <a:rPr lang="en-US" altLang="ja-JP" sz="2400" dirty="0">
                <a:solidFill>
                  <a:srgbClr val="000000"/>
                </a:solidFill>
                <a:latin typeface="HG丸ｺﾞｼｯｸM-PRO" panose="020F0600000000000000" pitchFamily="50" charset="-128"/>
              </a:rPr>
              <a:t>22.1</a:t>
            </a:r>
            <a:r>
              <a:rPr lang="ja-JP" altLang="en-US" sz="2400" dirty="0">
                <a:solidFill>
                  <a:srgbClr val="000000"/>
                </a:solidFill>
                <a:latin typeface="HG丸ｺﾞｼｯｸM-PRO" panose="020F0600000000000000" pitchFamily="50" charset="-128"/>
              </a:rPr>
              <a:t>％）、</a:t>
            </a:r>
            <a:r>
              <a:rPr lang="en-US" altLang="ja-JP" sz="2400" dirty="0">
                <a:solidFill>
                  <a:srgbClr val="000000"/>
                </a:solidFill>
                <a:latin typeface="HG丸ｺﾞｼｯｸM-PRO" panose="020F0600000000000000" pitchFamily="50" charset="-128"/>
              </a:rPr>
              <a:t> 2010</a:t>
            </a:r>
            <a:r>
              <a:rPr lang="ja-JP" altLang="en-US" sz="2400" dirty="0">
                <a:solidFill>
                  <a:srgbClr val="000000"/>
                </a:solidFill>
                <a:latin typeface="HG丸ｺﾞｼｯｸM-PRO" panose="020F0600000000000000" pitchFamily="50" charset="-128"/>
              </a:rPr>
              <a:t>年が</a:t>
            </a:r>
            <a:r>
              <a:rPr lang="en-US" altLang="ja-JP" sz="2400" dirty="0">
                <a:solidFill>
                  <a:srgbClr val="000000"/>
                </a:solidFill>
                <a:latin typeface="HG丸ｺﾞｼｯｸM-PRO" panose="020F0600000000000000" pitchFamily="50" charset="-128"/>
              </a:rPr>
              <a:t>29</a:t>
            </a:r>
            <a:r>
              <a:rPr lang="ja-JP" altLang="en-US" sz="2400" dirty="0">
                <a:solidFill>
                  <a:srgbClr val="000000"/>
                </a:solidFill>
                <a:latin typeface="HG丸ｺﾞｼｯｸM-PRO" panose="020F0600000000000000" pitchFamily="50" charset="-128"/>
              </a:rPr>
              <a:t>件</a:t>
            </a:r>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a:t>
            </a:r>
            <a:r>
              <a:rPr lang="en-US" altLang="ja-JP" sz="2400" dirty="0">
                <a:solidFill>
                  <a:srgbClr val="000000"/>
                </a:solidFill>
                <a:latin typeface="HG丸ｺﾞｼｯｸM-PRO" panose="020F0600000000000000" pitchFamily="50" charset="-128"/>
              </a:rPr>
              <a:t>19.6</a:t>
            </a:r>
            <a:r>
              <a:rPr lang="ja-JP" altLang="en-US" sz="2400" dirty="0">
                <a:solidFill>
                  <a:srgbClr val="000000"/>
                </a:solidFill>
                <a:latin typeface="HG丸ｺﾞｼｯｸM-PRO" panose="020F0600000000000000" pitchFamily="50" charset="-128"/>
              </a:rPr>
              <a:t>％）、</a:t>
            </a:r>
            <a:r>
              <a:rPr lang="en-US" altLang="ja-JP" sz="2400" dirty="0">
                <a:solidFill>
                  <a:srgbClr val="000000"/>
                </a:solidFill>
                <a:latin typeface="HG丸ｺﾞｼｯｸM-PRO" panose="020F0600000000000000" pitchFamily="50" charset="-128"/>
              </a:rPr>
              <a:t> 2011</a:t>
            </a:r>
            <a:r>
              <a:rPr lang="ja-JP" altLang="en-US" sz="2400" dirty="0">
                <a:solidFill>
                  <a:srgbClr val="000000"/>
                </a:solidFill>
                <a:latin typeface="HG丸ｺﾞｼｯｸM-PRO" panose="020F0600000000000000" pitchFamily="50" charset="-128"/>
              </a:rPr>
              <a:t>年が</a:t>
            </a:r>
            <a:r>
              <a:rPr lang="en-US" altLang="ja-JP" sz="2400" dirty="0">
                <a:solidFill>
                  <a:srgbClr val="000000"/>
                </a:solidFill>
                <a:latin typeface="HG丸ｺﾞｼｯｸM-PRO" panose="020F0600000000000000" pitchFamily="50" charset="-128"/>
              </a:rPr>
              <a:t>34</a:t>
            </a:r>
            <a:r>
              <a:rPr lang="ja-JP" altLang="en-US" sz="2400" dirty="0">
                <a:solidFill>
                  <a:srgbClr val="000000"/>
                </a:solidFill>
                <a:latin typeface="HG丸ｺﾞｼｯｸM-PRO" panose="020F0600000000000000" pitchFamily="50" charset="-128"/>
              </a:rPr>
              <a:t>件（</a:t>
            </a:r>
            <a:r>
              <a:rPr lang="en-US" altLang="ja-JP" sz="2400" dirty="0">
                <a:solidFill>
                  <a:srgbClr val="000000"/>
                </a:solidFill>
                <a:latin typeface="HG丸ｺﾞｼｯｸM-PRO" panose="020F0600000000000000" pitchFamily="50" charset="-128"/>
              </a:rPr>
              <a:t>22.1</a:t>
            </a:r>
            <a:r>
              <a:rPr lang="ja-JP" altLang="en-US" sz="2400" dirty="0">
                <a:solidFill>
                  <a:srgbClr val="000000"/>
                </a:solidFill>
                <a:latin typeface="HG丸ｺﾞｼｯｸM-PRO" panose="020F0600000000000000" pitchFamily="50" charset="-128"/>
              </a:rPr>
              <a:t>％）であった。</a:t>
            </a:r>
            <a:endParaRPr lang="en-US" altLang="ja-JP" sz="2400" dirty="0">
              <a:solidFill>
                <a:srgbClr val="000000"/>
              </a:solidFill>
              <a:latin typeface="HG丸ｺﾞｼｯｸM-PRO" panose="020F0600000000000000" pitchFamily="50" charset="-128"/>
            </a:endParaRPr>
          </a:p>
          <a:p>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○複数の病態が記されているものが</a:t>
            </a:r>
            <a:r>
              <a:rPr lang="en-US" altLang="ja-JP" sz="2400" dirty="0">
                <a:solidFill>
                  <a:srgbClr val="000000"/>
                </a:solidFill>
                <a:latin typeface="HG丸ｺﾞｼｯｸM-PRO" panose="020F0600000000000000" pitchFamily="50" charset="-128"/>
              </a:rPr>
              <a:t>71</a:t>
            </a:r>
            <a:r>
              <a:rPr lang="ja-JP" altLang="en-US" sz="2400" dirty="0">
                <a:solidFill>
                  <a:srgbClr val="000000"/>
                </a:solidFill>
                <a:latin typeface="HG丸ｺﾞｼｯｸM-PRO" panose="020F0600000000000000" pitchFamily="50" charset="-128"/>
              </a:rPr>
              <a:t>件（</a:t>
            </a:r>
            <a:r>
              <a:rPr lang="en-US" altLang="ja-JP" sz="2400" dirty="0">
                <a:solidFill>
                  <a:srgbClr val="000000"/>
                </a:solidFill>
                <a:latin typeface="HG丸ｺﾞｼｯｸM-PRO" panose="020F0600000000000000" pitchFamily="50" charset="-128"/>
              </a:rPr>
              <a:t>15.7</a:t>
            </a:r>
            <a:r>
              <a:rPr lang="ja-JP" altLang="en-US" sz="2400" dirty="0">
                <a:solidFill>
                  <a:srgbClr val="000000"/>
                </a:solidFill>
                <a:latin typeface="HG丸ｺﾞｼｯｸM-PRO" panose="020F0600000000000000" pitchFamily="50" charset="-128"/>
              </a:rPr>
              <a:t>％）で</a:t>
            </a:r>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　あった。</a:t>
            </a:r>
            <a:endParaRPr lang="en-US" altLang="ja-JP" sz="2400" dirty="0">
              <a:solidFill>
                <a:srgbClr val="000000"/>
              </a:solidFill>
              <a:latin typeface="HG丸ｺﾞｼｯｸM-PRO" panose="020F0600000000000000" pitchFamily="50" charset="-128"/>
            </a:endParaRPr>
          </a:p>
          <a:p>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○一方、「原因分析報告書において主たる原因が明らかでは</a:t>
            </a:r>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　ない、または特定困難とされているもの」は</a:t>
            </a:r>
            <a:r>
              <a:rPr lang="en-US" altLang="ja-JP" sz="2400" dirty="0">
                <a:solidFill>
                  <a:srgbClr val="000000"/>
                </a:solidFill>
                <a:latin typeface="HG丸ｺﾞｼｯｸM-PRO" panose="020F0600000000000000" pitchFamily="50" charset="-128"/>
              </a:rPr>
              <a:t>121</a:t>
            </a:r>
            <a:r>
              <a:rPr lang="ja-JP" altLang="en-US" sz="2400" dirty="0">
                <a:solidFill>
                  <a:srgbClr val="000000"/>
                </a:solidFill>
                <a:latin typeface="HG丸ｺﾞｼｯｸM-PRO" panose="020F0600000000000000" pitchFamily="50" charset="-128"/>
              </a:rPr>
              <a:t>件</a:t>
            </a:r>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　（</a:t>
            </a:r>
            <a:r>
              <a:rPr lang="en-US" altLang="ja-JP" sz="2400" dirty="0">
                <a:solidFill>
                  <a:srgbClr val="000000"/>
                </a:solidFill>
                <a:latin typeface="HG丸ｺﾞｼｯｸM-PRO" panose="020F0600000000000000" pitchFamily="50" charset="-128"/>
              </a:rPr>
              <a:t>26.8</a:t>
            </a:r>
            <a:r>
              <a:rPr lang="ja-JP" altLang="en-US" sz="2400" dirty="0">
                <a:solidFill>
                  <a:srgbClr val="000000"/>
                </a:solidFill>
                <a:latin typeface="HG丸ｺﾞｼｯｸM-PRO" panose="020F0600000000000000" pitchFamily="50" charset="-128"/>
              </a:rPr>
              <a:t>％）であり、</a:t>
            </a:r>
            <a:r>
              <a:rPr lang="en-US" altLang="ja-JP" sz="2400" dirty="0">
                <a:solidFill>
                  <a:srgbClr val="000000"/>
                </a:solidFill>
                <a:latin typeface="HG丸ｺﾞｼｯｸM-PRO" panose="020F0600000000000000" pitchFamily="50" charset="-128"/>
              </a:rPr>
              <a:t>2009</a:t>
            </a:r>
            <a:r>
              <a:rPr lang="ja-JP" altLang="en-US" sz="2400" dirty="0">
                <a:solidFill>
                  <a:srgbClr val="000000"/>
                </a:solidFill>
                <a:latin typeface="HG丸ｺﾞｼｯｸM-PRO" panose="020F0600000000000000" pitchFamily="50" charset="-128"/>
              </a:rPr>
              <a:t>年が</a:t>
            </a:r>
            <a:r>
              <a:rPr lang="en-US" altLang="ja-JP" sz="2400" dirty="0">
                <a:solidFill>
                  <a:srgbClr val="000000"/>
                </a:solidFill>
                <a:latin typeface="HG丸ｺﾞｼｯｸM-PRO" panose="020F0600000000000000" pitchFamily="50" charset="-128"/>
              </a:rPr>
              <a:t>35</a:t>
            </a:r>
            <a:r>
              <a:rPr lang="ja-JP" altLang="en-US" sz="2400" dirty="0">
                <a:solidFill>
                  <a:srgbClr val="000000"/>
                </a:solidFill>
                <a:latin typeface="HG丸ｺﾞｼｯｸM-PRO" panose="020F0600000000000000" pitchFamily="50" charset="-128"/>
              </a:rPr>
              <a:t>件（</a:t>
            </a:r>
            <a:r>
              <a:rPr lang="en-US" altLang="ja-JP" sz="2400" dirty="0">
                <a:solidFill>
                  <a:srgbClr val="000000"/>
                </a:solidFill>
                <a:latin typeface="HG丸ｺﾞｼｯｸM-PRO" panose="020F0600000000000000" pitchFamily="50" charset="-128"/>
              </a:rPr>
              <a:t>23.5</a:t>
            </a:r>
            <a:r>
              <a:rPr lang="ja-JP" altLang="en-US" sz="2400" dirty="0">
                <a:solidFill>
                  <a:srgbClr val="000000"/>
                </a:solidFill>
                <a:latin typeface="HG丸ｺﾞｼｯｸM-PRO" panose="020F0600000000000000" pitchFamily="50" charset="-128"/>
              </a:rPr>
              <a:t>％）、</a:t>
            </a:r>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　</a:t>
            </a:r>
            <a:r>
              <a:rPr lang="en-US" altLang="ja-JP" sz="2400" dirty="0">
                <a:solidFill>
                  <a:srgbClr val="000000"/>
                </a:solidFill>
                <a:latin typeface="HG丸ｺﾞｼｯｸM-PRO" panose="020F0600000000000000" pitchFamily="50" charset="-128"/>
              </a:rPr>
              <a:t>2010</a:t>
            </a:r>
            <a:r>
              <a:rPr lang="ja-JP" altLang="en-US" sz="2400" dirty="0">
                <a:solidFill>
                  <a:srgbClr val="000000"/>
                </a:solidFill>
                <a:latin typeface="HG丸ｺﾞｼｯｸM-PRO" panose="020F0600000000000000" pitchFamily="50" charset="-128"/>
              </a:rPr>
              <a:t>年が</a:t>
            </a:r>
            <a:r>
              <a:rPr lang="en-US" altLang="ja-JP" sz="2400" dirty="0">
                <a:solidFill>
                  <a:srgbClr val="000000"/>
                </a:solidFill>
                <a:latin typeface="HG丸ｺﾞｼｯｸM-PRO" panose="020F0600000000000000" pitchFamily="50" charset="-128"/>
              </a:rPr>
              <a:t>45</a:t>
            </a:r>
            <a:r>
              <a:rPr lang="ja-JP" altLang="en-US" sz="2400" dirty="0">
                <a:solidFill>
                  <a:srgbClr val="000000"/>
                </a:solidFill>
                <a:latin typeface="HG丸ｺﾞｼｯｸM-PRO" panose="020F0600000000000000" pitchFamily="50" charset="-128"/>
              </a:rPr>
              <a:t>件（</a:t>
            </a:r>
            <a:r>
              <a:rPr lang="en-US" altLang="ja-JP" sz="2400" dirty="0">
                <a:solidFill>
                  <a:srgbClr val="000000"/>
                </a:solidFill>
                <a:latin typeface="HG丸ｺﾞｼｯｸM-PRO" panose="020F0600000000000000" pitchFamily="50" charset="-128"/>
              </a:rPr>
              <a:t>30.4</a:t>
            </a:r>
            <a:r>
              <a:rPr lang="ja-JP" altLang="en-US" sz="2400" dirty="0">
                <a:solidFill>
                  <a:srgbClr val="000000"/>
                </a:solidFill>
                <a:latin typeface="HG丸ｺﾞｼｯｸM-PRO" panose="020F0600000000000000" pitchFamily="50" charset="-128"/>
              </a:rPr>
              <a:t>％）、</a:t>
            </a:r>
            <a:r>
              <a:rPr lang="en-US" altLang="ja-JP" sz="2400" dirty="0">
                <a:solidFill>
                  <a:srgbClr val="000000"/>
                </a:solidFill>
                <a:latin typeface="HG丸ｺﾞｼｯｸM-PRO" panose="020F0600000000000000" pitchFamily="50" charset="-128"/>
              </a:rPr>
              <a:t>2011</a:t>
            </a:r>
            <a:r>
              <a:rPr lang="ja-JP" altLang="en-US" sz="2400" dirty="0">
                <a:solidFill>
                  <a:srgbClr val="000000"/>
                </a:solidFill>
                <a:latin typeface="HG丸ｺﾞｼｯｸM-PRO" panose="020F0600000000000000" pitchFamily="50" charset="-128"/>
              </a:rPr>
              <a:t>年が</a:t>
            </a:r>
            <a:r>
              <a:rPr lang="en-US" altLang="ja-JP" sz="2400" dirty="0">
                <a:solidFill>
                  <a:srgbClr val="000000"/>
                </a:solidFill>
                <a:latin typeface="HG丸ｺﾞｼｯｸM-PRO" panose="020F0600000000000000" pitchFamily="50" charset="-128"/>
              </a:rPr>
              <a:t>41</a:t>
            </a:r>
            <a:r>
              <a:rPr lang="ja-JP" altLang="en-US" sz="2400" dirty="0">
                <a:solidFill>
                  <a:srgbClr val="000000"/>
                </a:solidFill>
                <a:latin typeface="HG丸ｺﾞｼｯｸM-PRO" panose="020F0600000000000000" pitchFamily="50" charset="-128"/>
              </a:rPr>
              <a:t>件（</a:t>
            </a:r>
            <a:r>
              <a:rPr lang="en-US" altLang="ja-JP" sz="2400" dirty="0">
                <a:solidFill>
                  <a:srgbClr val="000000"/>
                </a:solidFill>
                <a:latin typeface="HG丸ｺﾞｼｯｸM-PRO" panose="020F0600000000000000" pitchFamily="50" charset="-128"/>
              </a:rPr>
              <a:t>26.6</a:t>
            </a:r>
            <a:r>
              <a:rPr lang="ja-JP" altLang="en-US" sz="2400" dirty="0">
                <a:solidFill>
                  <a:srgbClr val="000000"/>
                </a:solidFill>
                <a:latin typeface="HG丸ｺﾞｼｯｸM-PRO" panose="020F0600000000000000" pitchFamily="50" charset="-128"/>
              </a:rPr>
              <a:t>％）</a:t>
            </a:r>
            <a:endParaRPr lang="en-US" altLang="ja-JP" sz="2400" dirty="0">
              <a:solidFill>
                <a:srgbClr val="000000"/>
              </a:solidFill>
              <a:latin typeface="HG丸ｺﾞｼｯｸM-PRO" panose="020F0600000000000000" pitchFamily="50" charset="-128"/>
            </a:endParaRPr>
          </a:p>
          <a:p>
            <a:r>
              <a:rPr lang="ja-JP" altLang="en-US" sz="2400" dirty="0">
                <a:solidFill>
                  <a:srgbClr val="000000"/>
                </a:solidFill>
                <a:latin typeface="HG丸ｺﾞｼｯｸM-PRO" panose="020F0600000000000000" pitchFamily="50" charset="-128"/>
              </a:rPr>
              <a:t>　であった。</a:t>
            </a:r>
          </a:p>
        </p:txBody>
      </p:sp>
      <p:sp>
        <p:nvSpPr>
          <p:cNvPr id="9"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76</a:t>
            </a:fld>
            <a:endParaRPr lang="en-US" altLang="ja-JP" dirty="0"/>
          </a:p>
        </p:txBody>
      </p:sp>
    </p:spTree>
    <p:extLst>
      <p:ext uri="{BB962C8B-B14F-4D97-AF65-F5344CB8AC3E}">
        <p14:creationId xmlns:p14="http://schemas.microsoft.com/office/powerpoint/2010/main" val="32495386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40798" y="341517"/>
            <a:ext cx="7887872" cy="558392"/>
          </a:xfrm>
        </p:spPr>
        <p:txBody>
          <a:bodyPr/>
          <a:lstStyle/>
          <a:p>
            <a:pPr eaLnBrk="1" hangingPunct="1"/>
            <a:r>
              <a:rPr lang="ja-JP" altLang="en-US" sz="3000" dirty="0"/>
              <a:t>分析対象事例における脳性麻痺発症の原因②</a:t>
            </a:r>
          </a:p>
        </p:txBody>
      </p:sp>
      <p:sp>
        <p:nvSpPr>
          <p:cNvPr id="90116" name="AutoShape 3"/>
          <p:cNvSpPr>
            <a:spLocks noChangeArrowheads="1"/>
          </p:cNvSpPr>
          <p:nvPr/>
        </p:nvSpPr>
        <p:spPr bwMode="auto">
          <a:xfrm>
            <a:off x="375351" y="1125538"/>
            <a:ext cx="9041700" cy="5616624"/>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7" name="正方形/長方形 1"/>
          <p:cNvSpPr>
            <a:spLocks noChangeArrowheads="1"/>
          </p:cNvSpPr>
          <p:nvPr/>
        </p:nvSpPr>
        <p:spPr bwMode="auto">
          <a:xfrm>
            <a:off x="343695" y="1500188"/>
            <a:ext cx="90733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nSpc>
                <a:spcPct val="120000"/>
              </a:lnSpc>
            </a:pPr>
            <a:endParaRPr lang="en-US" altLang="ja-JP" sz="1400" dirty="0">
              <a:latin typeface="HG丸ｺﾞｼｯｸM-PRO" panose="020F0600000000000000" pitchFamily="50" charset="-128"/>
            </a:endParaRPr>
          </a:p>
          <a:p>
            <a:pPr>
              <a:lnSpc>
                <a:spcPct val="120000"/>
              </a:lnSpc>
            </a:pPr>
            <a:endParaRPr lang="en-US" altLang="ja-JP" sz="1400" dirty="0">
              <a:latin typeface="HG丸ｺﾞｼｯｸM-PRO" panose="020F0600000000000000" pitchFamily="50" charset="-128"/>
            </a:endParaRPr>
          </a:p>
        </p:txBody>
      </p:sp>
      <p:sp>
        <p:nvSpPr>
          <p:cNvPr id="9"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77</a:t>
            </a:fld>
            <a:endParaRPr lang="en-US" altLang="ja-JP" dirty="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4010796856"/>
              </p:ext>
            </p:extLst>
          </p:nvPr>
        </p:nvGraphicFramePr>
        <p:xfrm>
          <a:off x="1567830" y="1338931"/>
          <a:ext cx="6805613" cy="4323111"/>
        </p:xfrm>
        <a:graphic>
          <a:graphicData uri="http://schemas.openxmlformats.org/presentationml/2006/ole">
            <mc:AlternateContent xmlns:mc="http://schemas.openxmlformats.org/markup-compatibility/2006">
              <mc:Choice xmlns:v="urn:schemas-microsoft-com:vml" Requires="v">
                <p:oleObj spid="_x0000_s14351" name="Worksheet" r:id="rId3" imgW="8382026" imgH="5324449" progId="Excel.Sheet.12">
                  <p:embed/>
                </p:oleObj>
              </mc:Choice>
              <mc:Fallback>
                <p:oleObj name="Worksheet" r:id="rId3" imgW="8382026" imgH="5324449" progId="Excel.Sheet.12">
                  <p:embed/>
                  <p:pic>
                    <p:nvPicPr>
                      <p:cNvPr id="0" name=""/>
                      <p:cNvPicPr/>
                      <p:nvPr/>
                    </p:nvPicPr>
                    <p:blipFill>
                      <a:blip r:embed="rId4"/>
                      <a:stretch>
                        <a:fillRect/>
                      </a:stretch>
                    </p:blipFill>
                    <p:spPr>
                      <a:xfrm>
                        <a:off x="1567830" y="1338931"/>
                        <a:ext cx="6805613" cy="4323111"/>
                      </a:xfrm>
                      <a:prstGeom prst="rect">
                        <a:avLst/>
                      </a:prstGeom>
                      <a:noFill/>
                    </p:spPr>
                  </p:pic>
                </p:oleObj>
              </mc:Fallback>
            </mc:AlternateContent>
          </a:graphicData>
        </a:graphic>
      </p:graphicFrame>
      <p:sp>
        <p:nvSpPr>
          <p:cNvPr id="11" name="テキスト ボックス 10"/>
          <p:cNvSpPr txBox="1"/>
          <p:nvPr/>
        </p:nvSpPr>
        <p:spPr>
          <a:xfrm>
            <a:off x="1495822" y="5716047"/>
            <a:ext cx="7776864" cy="954107"/>
          </a:xfrm>
          <a:prstGeom prst="rect">
            <a:avLst/>
          </a:prstGeom>
          <a:noFill/>
        </p:spPr>
        <p:txBody>
          <a:bodyPr wrap="square" rtlCol="0">
            <a:spAutoFit/>
          </a:bodyPr>
          <a:lstStyle/>
          <a:p>
            <a:r>
              <a:rPr lang="ja-JP" altLang="en-US" sz="700" dirty="0"/>
              <a:t>注１） 原因分析報告書において脳性麻痺発症の主たる原因として記載された病態を概観するために、胎児および新生児の低酸素・酸血症等の原因を「脳性麻痺発症の主たる原因」として、</a:t>
            </a:r>
            <a:endParaRPr lang="en-US" altLang="ja-JP" sz="700" dirty="0"/>
          </a:p>
          <a:p>
            <a:r>
              <a:rPr lang="ja-JP" altLang="en-US" sz="700" dirty="0"/>
              <a:t>　　　 原因分析報告書の「脳性麻痺発症の原因」をもとに分類し集計している。</a:t>
            </a:r>
          </a:p>
          <a:p>
            <a:r>
              <a:rPr lang="ja-JP" altLang="en-US" sz="700" dirty="0"/>
              <a:t>注２）「臍帯の形態異常」は、臍帯付着部の異常や臍帯の過捻転などである。</a:t>
            </a:r>
          </a:p>
          <a:p>
            <a:r>
              <a:rPr lang="ja-JP" altLang="en-US" sz="700" dirty="0"/>
              <a:t>注３）「その他の感染」は、子宮内感染などである。</a:t>
            </a:r>
          </a:p>
          <a:p>
            <a:r>
              <a:rPr lang="ja-JP" altLang="en-US" sz="700" dirty="0"/>
              <a:t>注４）「その他」は、１％未満の病態であり、子宮底圧迫法を併用した吸引分娩、母体の呼吸・循環不全などが含まれる。</a:t>
            </a:r>
          </a:p>
          <a:p>
            <a:r>
              <a:rPr lang="ja-JP" altLang="en-US" sz="700" dirty="0"/>
              <a:t>注５）「 原因分析報告書において主たる原因として複数の病態が記されているもの」は、２～４つの原因が関与していた事例であり、その原因も様々である。常位胎盤早期剥離や臍帯脱出</a:t>
            </a:r>
            <a:endParaRPr lang="en-US" altLang="ja-JP" sz="700" dirty="0"/>
          </a:p>
          <a:p>
            <a:r>
              <a:rPr lang="ja-JP" altLang="en-US" sz="700" dirty="0"/>
              <a:t>　　　 以外の臍帯因子など代表的なものを件数として示している。</a:t>
            </a:r>
          </a:p>
          <a:p>
            <a:r>
              <a:rPr lang="ja-JP" altLang="en-US" sz="700" dirty="0"/>
              <a:t>注６）「感染」は、</a:t>
            </a:r>
            <a:r>
              <a:rPr lang="en-US" altLang="ja-JP" sz="700" dirty="0"/>
              <a:t>GBS</a:t>
            </a:r>
            <a:r>
              <a:rPr lang="ja-JP" altLang="en-US" sz="700" dirty="0"/>
              <a:t>感染やヘルペス脳炎はなく、絨毛膜羊膜炎や子宮内感染などである。</a:t>
            </a:r>
            <a:endParaRPr kumimoji="1" lang="ja-JP" altLang="en-US" sz="700" dirty="0"/>
          </a:p>
        </p:txBody>
      </p:sp>
      <p:sp>
        <p:nvSpPr>
          <p:cNvPr id="12" name="テキスト ボックス 11"/>
          <p:cNvSpPr txBox="1"/>
          <p:nvPr/>
        </p:nvSpPr>
        <p:spPr>
          <a:xfrm>
            <a:off x="775742" y="1136571"/>
            <a:ext cx="6192688" cy="276999"/>
          </a:xfrm>
          <a:prstGeom prst="rect">
            <a:avLst/>
          </a:prstGeom>
          <a:noFill/>
        </p:spPr>
        <p:txBody>
          <a:bodyPr wrap="square" rtlCol="0">
            <a:spAutoFit/>
          </a:bodyPr>
          <a:lstStyle/>
          <a:p>
            <a:r>
              <a:rPr lang="ja-JP" altLang="en-US" sz="1200" b="1" dirty="0">
                <a:latin typeface="KozGoStd-Medium"/>
              </a:rPr>
              <a:t>原因分析報告書において脳性麻痺発症の主たる原因として記載された病態</a:t>
            </a:r>
            <a:r>
              <a:rPr lang="ja-JP" altLang="en-US" sz="1200" b="1" baseline="30000" dirty="0">
                <a:latin typeface="KozGoStd-Medium"/>
              </a:rPr>
              <a:t>注１）</a:t>
            </a:r>
            <a:endParaRPr kumimoji="1" lang="ja-JP" altLang="en-US" sz="1200" b="1" baseline="30000" dirty="0"/>
          </a:p>
        </p:txBody>
      </p:sp>
    </p:spTree>
    <p:extLst>
      <p:ext uri="{BB962C8B-B14F-4D97-AF65-F5344CB8AC3E}">
        <p14:creationId xmlns:p14="http://schemas.microsoft.com/office/powerpoint/2010/main" val="16087485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82880" y="416974"/>
            <a:ext cx="7169726" cy="539926"/>
          </a:xfrm>
        </p:spPr>
        <p:txBody>
          <a:bodyPr/>
          <a:lstStyle/>
          <a:p>
            <a:pPr eaLnBrk="1" hangingPunct="1">
              <a:lnSpc>
                <a:spcPct val="90000"/>
              </a:lnSpc>
            </a:pPr>
            <a:r>
              <a:rPr lang="ja-JP" altLang="en-US" sz="3200" dirty="0">
                <a:ea typeface="HG丸ｺﾞｼｯｸM-PRO" panose="020F0600000000000000" pitchFamily="50" charset="-128"/>
              </a:rPr>
              <a:t>産科医療の質の向上への取組みの動向</a:t>
            </a:r>
            <a:endParaRPr lang="ja-JP" altLang="en-US" sz="3200" dirty="0"/>
          </a:p>
        </p:txBody>
      </p:sp>
      <p:sp>
        <p:nvSpPr>
          <p:cNvPr id="90116" name="AutoShape 3"/>
          <p:cNvSpPr>
            <a:spLocks noChangeArrowheads="1"/>
          </p:cNvSpPr>
          <p:nvPr/>
        </p:nvSpPr>
        <p:spPr bwMode="auto">
          <a:xfrm>
            <a:off x="271686" y="1341438"/>
            <a:ext cx="9217025" cy="3600523"/>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0117" name="正方形/長方形 1"/>
          <p:cNvSpPr>
            <a:spLocks noChangeArrowheads="1"/>
          </p:cNvSpPr>
          <p:nvPr/>
        </p:nvSpPr>
        <p:spPr bwMode="auto">
          <a:xfrm>
            <a:off x="271686" y="1913558"/>
            <a:ext cx="90730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lnSpc>
                <a:spcPct val="120000"/>
              </a:lnSpc>
            </a:pPr>
            <a:r>
              <a:rPr lang="ja-JP" altLang="en-US" sz="2400" dirty="0">
                <a:latin typeface="HG丸ｺﾞｼｯｸM-PRO" panose="020F0600000000000000" pitchFamily="50" charset="-128"/>
              </a:rPr>
              <a:t>○脳性麻痺発症の原因に関わらず、原因分析報告書の「事例の概</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要」に診療行為等の記載があった項目、または「臨床経過に関</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する医学的評価」において産科医療の質の向上を図るための評</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価が行われた項目を集計し、「</a:t>
            </a:r>
            <a:r>
              <a:rPr lang="ja-JP" altLang="en-US" sz="2400" dirty="0"/>
              <a:t>産科医療の質の向上への取組み</a:t>
            </a:r>
            <a:endParaRPr lang="en-US" altLang="ja-JP" sz="2400" dirty="0"/>
          </a:p>
          <a:p>
            <a:pPr eaLnBrk="1" hangingPunct="1">
              <a:lnSpc>
                <a:spcPct val="120000"/>
              </a:lnSpc>
            </a:pPr>
            <a:r>
              <a:rPr lang="ja-JP" altLang="en-US" sz="2400" dirty="0"/>
              <a:t>　の動向」をみていくことを目的とした</a:t>
            </a:r>
            <a:r>
              <a:rPr lang="ja-JP" altLang="en-US" sz="2400" dirty="0">
                <a:latin typeface="HG丸ｺﾞｼｯｸM-PRO" panose="020F0600000000000000" pitchFamily="50" charset="-128"/>
              </a:rPr>
              <a:t>。</a:t>
            </a:r>
            <a:endParaRPr lang="en-US" altLang="ja-JP" sz="1400" dirty="0">
              <a:latin typeface="HG丸ｺﾞｼｯｸM-PRO" panose="020F0600000000000000" pitchFamily="50" charset="-128"/>
            </a:endParaRPr>
          </a:p>
        </p:txBody>
      </p:sp>
      <p:sp>
        <p:nvSpPr>
          <p:cNvPr id="5"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78</a:t>
            </a:fld>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71750" y="346075"/>
            <a:ext cx="4762500" cy="644525"/>
          </a:xfrm>
        </p:spPr>
        <p:txBody>
          <a:bodyPr/>
          <a:lstStyle/>
          <a:p>
            <a:pPr eaLnBrk="1" hangingPunct="1"/>
            <a:r>
              <a:rPr lang="ja-JP" altLang="en-US"/>
              <a:t>再発防止委員会　委員</a:t>
            </a:r>
          </a:p>
        </p:txBody>
      </p:sp>
      <p:graphicFrame>
        <p:nvGraphicFramePr>
          <p:cNvPr id="13316" name="Object 469"/>
          <p:cNvGraphicFramePr>
            <a:graphicFrameLocks noChangeAspect="1"/>
          </p:cNvGraphicFramePr>
          <p:nvPr>
            <p:extLst>
              <p:ext uri="{D42A27DB-BD31-4B8C-83A1-F6EECF244321}">
                <p14:modId xmlns:p14="http://schemas.microsoft.com/office/powerpoint/2010/main" val="3971847947"/>
              </p:ext>
            </p:extLst>
          </p:nvPr>
        </p:nvGraphicFramePr>
        <p:xfrm>
          <a:off x="703263" y="1146175"/>
          <a:ext cx="8755062" cy="5308600"/>
        </p:xfrm>
        <a:graphic>
          <a:graphicData uri="http://schemas.openxmlformats.org/presentationml/2006/ole">
            <mc:AlternateContent xmlns:mc="http://schemas.openxmlformats.org/markup-compatibility/2006">
              <mc:Choice xmlns:v="urn:schemas-microsoft-com:vml" Requires="v">
                <p:oleObj spid="_x0000_s13675" name="Worksheet" r:id="rId3" imgW="8848593" imgH="5772073" progId="Excel.Sheet.8">
                  <p:embed/>
                </p:oleObj>
              </mc:Choice>
              <mc:Fallback>
                <p:oleObj name="Worksheet" r:id="rId3" imgW="8848593" imgH="5772073" progId="Excel.Sheet.8">
                  <p:embed/>
                  <p:pic>
                    <p:nvPicPr>
                      <p:cNvPr id="0" name="Object 469"/>
                      <p:cNvPicPr>
                        <a:picLocks noChangeAspect="1" noChangeArrowheads="1"/>
                      </p:cNvPicPr>
                      <p:nvPr/>
                    </p:nvPicPr>
                    <p:blipFill>
                      <a:blip r:embed="rId4"/>
                      <a:srcRect/>
                      <a:stretch>
                        <a:fillRect/>
                      </a:stretch>
                    </p:blipFill>
                    <p:spPr bwMode="auto">
                      <a:xfrm>
                        <a:off x="703263" y="1146175"/>
                        <a:ext cx="8755062" cy="5308600"/>
                      </a:xfrm>
                      <a:prstGeom prst="rect">
                        <a:avLst/>
                      </a:prstGeom>
                      <a:gradFill rotWithShape="1">
                        <a:gsLst>
                          <a:gs pos="0">
                            <a:srgbClr val="CCFFCC"/>
                          </a:gs>
                          <a:gs pos="50000">
                            <a:schemeClr val="bg1"/>
                          </a:gs>
                          <a:gs pos="100000">
                            <a:srgbClr val="CCFFCC"/>
                          </a:gs>
                        </a:gsLst>
                        <a:lin ang="5400000" scaled="1"/>
                      </a:gradFill>
                      <a:ln>
                        <a:noFill/>
                      </a:ln>
                      <a:extLst/>
                    </p:spPr>
                  </p:pic>
                </p:oleObj>
              </mc:Fallback>
            </mc:AlternateContent>
          </a:graphicData>
        </a:graphic>
      </p:graphicFrame>
      <p:sp>
        <p:nvSpPr>
          <p:cNvPr id="13317" name="Rectangle 470"/>
          <p:cNvSpPr>
            <a:spLocks noChangeArrowheads="1"/>
          </p:cNvSpPr>
          <p:nvPr/>
        </p:nvSpPr>
        <p:spPr bwMode="auto">
          <a:xfrm>
            <a:off x="6752406" y="6454130"/>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400" dirty="0">
                <a:latin typeface="HG丸ｺﾞｼｯｸM-PRO" panose="020F0600000000000000" pitchFamily="50" charset="-128"/>
              </a:rPr>
              <a:t>201</a:t>
            </a:r>
            <a:r>
              <a:rPr lang="ja-JP" altLang="en-US" sz="1400" dirty="0">
                <a:latin typeface="HG丸ｺﾞｼｯｸM-PRO" panose="020F0600000000000000" pitchFamily="50" charset="-128"/>
              </a:rPr>
              <a:t>７年</a:t>
            </a:r>
            <a:r>
              <a:rPr lang="en-US" altLang="ja-JP" sz="1400" dirty="0">
                <a:latin typeface="HG丸ｺﾞｼｯｸM-PRO" panose="020F0600000000000000" pitchFamily="50" charset="-128"/>
              </a:rPr>
              <a:t>2</a:t>
            </a:r>
            <a:r>
              <a:rPr lang="ja-JP" altLang="en-US" sz="1400" dirty="0">
                <a:latin typeface="HG丸ｺﾞｼｯｸM-PRO" panose="020F0600000000000000" pitchFamily="50" charset="-128"/>
              </a:rPr>
              <a:t>月末現在（</a:t>
            </a:r>
            <a:r>
              <a:rPr lang="en-US" altLang="ja-JP" sz="1400" dirty="0">
                <a:latin typeface="HG丸ｺﾞｼｯｸM-PRO" panose="020F0600000000000000" pitchFamily="50" charset="-128"/>
              </a:rPr>
              <a:t>50</a:t>
            </a:r>
            <a:r>
              <a:rPr lang="ja-JP" altLang="en-US" sz="1400" dirty="0">
                <a:latin typeface="HG丸ｺﾞｼｯｸM-PRO" panose="020F0600000000000000" pitchFamily="50" charset="-128"/>
              </a:rPr>
              <a:t>音順・敬称略）</a:t>
            </a:r>
          </a:p>
        </p:txBody>
      </p:sp>
      <p:sp>
        <p:nvSpPr>
          <p:cNvPr id="5"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a:t>
            </a:fld>
            <a:endParaRPr lang="en-US" altLang="ja-JP"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321034" y="405458"/>
            <a:ext cx="5117882" cy="589170"/>
          </a:xfrm>
        </p:spPr>
        <p:txBody>
          <a:bodyPr/>
          <a:lstStyle/>
          <a:p>
            <a:pPr eaLnBrk="1" hangingPunct="1"/>
            <a:r>
              <a:rPr lang="ja-JP" altLang="en-US" sz="3200" dirty="0"/>
              <a:t>胎児心拍数聴取について①</a:t>
            </a:r>
          </a:p>
        </p:txBody>
      </p:sp>
      <p:sp>
        <p:nvSpPr>
          <p:cNvPr id="92164" name="AutoShape 3"/>
          <p:cNvSpPr>
            <a:spLocks noChangeArrowheads="1"/>
          </p:cNvSpPr>
          <p:nvPr/>
        </p:nvSpPr>
        <p:spPr bwMode="auto">
          <a:xfrm>
            <a:off x="271463" y="1341438"/>
            <a:ext cx="9217025" cy="4321175"/>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800" dirty="0">
                <a:latin typeface="HG丸ｺﾞｼｯｸM-PRO" panose="020F0600000000000000" pitchFamily="50" charset="-128"/>
                <a:ea typeface="HG丸ｺﾞｼｯｸM-PRO" panose="020F0600000000000000" pitchFamily="50" charset="-128"/>
              </a:rPr>
              <a:t>○分析対象事例</a:t>
            </a:r>
            <a:r>
              <a:rPr lang="en-US" altLang="ja-JP" sz="2800" dirty="0">
                <a:latin typeface="HG丸ｺﾞｼｯｸM-PRO" panose="020F0600000000000000" pitchFamily="50" charset="-128"/>
                <a:ea typeface="HG丸ｺﾞｼｯｸM-PRO" panose="020F0600000000000000" pitchFamily="50" charset="-128"/>
              </a:rPr>
              <a:t>451</a:t>
            </a:r>
            <a:r>
              <a:rPr lang="ja-JP" altLang="en-US" sz="2800" dirty="0">
                <a:latin typeface="HG丸ｺﾞｼｯｸM-PRO" panose="020F0600000000000000" pitchFamily="50" charset="-128"/>
                <a:ea typeface="HG丸ｺﾞｼｯｸM-PRO" panose="020F0600000000000000" pitchFamily="50" charset="-128"/>
              </a:rPr>
              <a:t>件のうち</a:t>
            </a:r>
            <a:r>
              <a:rPr lang="ja-JP" altLang="en-US" sz="2800" dirty="0">
                <a:latin typeface="+mj-ea"/>
                <a:ea typeface="+mj-ea"/>
              </a:rPr>
              <a:t>、胎児心拍数聴取実施事</a:t>
            </a:r>
            <a:endParaRPr lang="en-US" altLang="ja-JP" sz="2800" dirty="0">
              <a:latin typeface="+mj-ea"/>
              <a:ea typeface="+mj-ea"/>
            </a:endParaRPr>
          </a:p>
          <a:p>
            <a:pPr eaLnBrk="1" hangingPunct="1">
              <a:lnSpc>
                <a:spcPct val="120000"/>
              </a:lnSpc>
              <a:buFontTx/>
              <a:buNone/>
            </a:pPr>
            <a:r>
              <a:rPr lang="ja-JP" altLang="en-US" sz="2800" dirty="0">
                <a:latin typeface="+mj-ea"/>
                <a:ea typeface="+mj-ea"/>
              </a:rPr>
              <a:t>　例は、</a:t>
            </a:r>
            <a:r>
              <a:rPr lang="en-US" altLang="ja-JP" sz="2800" dirty="0">
                <a:latin typeface="+mj-ea"/>
                <a:ea typeface="+mj-ea"/>
              </a:rPr>
              <a:t>448</a:t>
            </a:r>
            <a:r>
              <a:rPr lang="ja-JP" altLang="en-US" sz="2800" dirty="0">
                <a:latin typeface="HG丸ｺﾞｼｯｸM-PRO" panose="020F0600000000000000" pitchFamily="50" charset="-128"/>
                <a:ea typeface="HG丸ｺﾞｼｯｸM-PRO" panose="020F0600000000000000" pitchFamily="50" charset="-128"/>
              </a:rPr>
              <a:t>件であった。</a:t>
            </a:r>
            <a:endParaRPr lang="en-US" altLang="ja-JP" sz="2800" dirty="0">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8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800" dirty="0">
                <a:latin typeface="HG丸ｺﾞｼｯｸM-PRO" panose="020F0600000000000000" pitchFamily="50" charset="-128"/>
                <a:ea typeface="HG丸ｺﾞｼｯｸM-PRO" panose="020F0600000000000000" pitchFamily="50" charset="-128"/>
              </a:rPr>
              <a:t>○このうち、原因分析報告書において産科医療の質の</a:t>
            </a:r>
            <a:endParaRPr lang="en-US" altLang="ja-JP" sz="28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800" dirty="0">
                <a:latin typeface="HG丸ｺﾞｼｯｸM-PRO" panose="020F0600000000000000" pitchFamily="50" charset="-128"/>
                <a:ea typeface="HG丸ｺﾞｼｯｸM-PRO" panose="020F0600000000000000" pitchFamily="50" charset="-128"/>
              </a:rPr>
              <a:t>　向上を図るための評価が行われた事例は</a:t>
            </a:r>
            <a:r>
              <a:rPr lang="en-US" altLang="ja-JP" sz="2800" dirty="0">
                <a:latin typeface="HG丸ｺﾞｼｯｸM-PRO" panose="020F0600000000000000" pitchFamily="50" charset="-128"/>
                <a:ea typeface="HG丸ｺﾞｼｯｸM-PRO" panose="020F0600000000000000" pitchFamily="50" charset="-128"/>
              </a:rPr>
              <a:t>214</a:t>
            </a:r>
            <a:r>
              <a:rPr lang="ja-JP" altLang="en-US" sz="2800" dirty="0">
                <a:latin typeface="HG丸ｺﾞｼｯｸM-PRO" panose="020F0600000000000000" pitchFamily="50" charset="-128"/>
                <a:ea typeface="HG丸ｺﾞｼｯｸM-PRO" panose="020F0600000000000000" pitchFamily="50" charset="-128"/>
              </a:rPr>
              <a:t>件で</a:t>
            </a:r>
            <a:r>
              <a:rPr lang="ja-JP" altLang="en-US" sz="2800" dirty="0" err="1">
                <a:latin typeface="HG丸ｺﾞｼｯｸM-PRO" panose="020F0600000000000000" pitchFamily="50" charset="-128"/>
                <a:ea typeface="HG丸ｺﾞｼｯｸM-PRO" panose="020F0600000000000000" pitchFamily="50" charset="-128"/>
              </a:rPr>
              <a:t>あ</a:t>
            </a:r>
            <a:endParaRPr lang="en-US" altLang="ja-JP" sz="28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800" dirty="0">
                <a:latin typeface="HG丸ｺﾞｼｯｸM-PRO" panose="020F0600000000000000" pitchFamily="50" charset="-128"/>
                <a:ea typeface="HG丸ｺﾞｼｯｸM-PRO" panose="020F0600000000000000" pitchFamily="50" charset="-128"/>
              </a:rPr>
              <a:t>　り、</a:t>
            </a:r>
            <a:r>
              <a:rPr lang="en-US" altLang="ja-JP" sz="2800" dirty="0">
                <a:latin typeface="HG丸ｺﾞｼｯｸM-PRO" panose="020F0600000000000000" pitchFamily="50" charset="-128"/>
                <a:ea typeface="HG丸ｺﾞｼｯｸM-PRO" panose="020F0600000000000000" pitchFamily="50" charset="-128"/>
              </a:rPr>
              <a:t>2009</a:t>
            </a:r>
            <a:r>
              <a:rPr lang="ja-JP" altLang="en-US" sz="2800" dirty="0">
                <a:latin typeface="HG丸ｺﾞｼｯｸM-PRO" panose="020F0600000000000000" pitchFamily="50" charset="-128"/>
                <a:ea typeface="HG丸ｺﾞｼｯｸM-PRO" panose="020F0600000000000000" pitchFamily="50" charset="-128"/>
              </a:rPr>
              <a:t>年が</a:t>
            </a:r>
            <a:r>
              <a:rPr lang="en-US" altLang="ja-JP" sz="2800" dirty="0">
                <a:latin typeface="HG丸ｺﾞｼｯｸM-PRO" panose="020F0600000000000000" pitchFamily="50" charset="-128"/>
                <a:ea typeface="HG丸ｺﾞｼｯｸM-PRO" panose="020F0600000000000000" pitchFamily="50" charset="-128"/>
              </a:rPr>
              <a:t>72</a:t>
            </a:r>
            <a:r>
              <a:rPr lang="ja-JP" altLang="en-US" sz="2800" dirty="0">
                <a:latin typeface="HG丸ｺﾞｼｯｸM-PRO" panose="020F0600000000000000" pitchFamily="50" charset="-128"/>
                <a:ea typeface="HG丸ｺﾞｼｯｸM-PRO" panose="020F0600000000000000" pitchFamily="50" charset="-128"/>
              </a:rPr>
              <a:t>件（</a:t>
            </a:r>
            <a:r>
              <a:rPr lang="en-US" altLang="ja-JP" sz="2800" dirty="0">
                <a:latin typeface="HG丸ｺﾞｼｯｸM-PRO" panose="020F0600000000000000" pitchFamily="50" charset="-128"/>
                <a:ea typeface="HG丸ｺﾞｼｯｸM-PRO" panose="020F0600000000000000" pitchFamily="50" charset="-128"/>
              </a:rPr>
              <a:t>49.0</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 2010</a:t>
            </a:r>
            <a:r>
              <a:rPr lang="ja-JP" altLang="en-US" sz="2800" dirty="0">
                <a:latin typeface="HG丸ｺﾞｼｯｸM-PRO" panose="020F0600000000000000" pitchFamily="50" charset="-128"/>
                <a:ea typeface="HG丸ｺﾞｼｯｸM-PRO" panose="020F0600000000000000" pitchFamily="50" charset="-128"/>
              </a:rPr>
              <a:t>年が</a:t>
            </a:r>
            <a:r>
              <a:rPr lang="en-US" altLang="ja-JP" sz="2800" dirty="0">
                <a:latin typeface="HG丸ｺﾞｼｯｸM-PRO" panose="020F0600000000000000" pitchFamily="50" charset="-128"/>
                <a:ea typeface="HG丸ｺﾞｼｯｸM-PRO" panose="020F0600000000000000" pitchFamily="50" charset="-128"/>
              </a:rPr>
              <a:t>76</a:t>
            </a:r>
            <a:r>
              <a:rPr lang="ja-JP" altLang="en-US" sz="2800" dirty="0">
                <a:latin typeface="HG丸ｺﾞｼｯｸM-PRO" panose="020F0600000000000000" pitchFamily="50" charset="-128"/>
                <a:ea typeface="HG丸ｺﾞｼｯｸM-PRO" panose="020F0600000000000000" pitchFamily="50" charset="-128"/>
              </a:rPr>
              <a:t>件</a:t>
            </a:r>
            <a:endParaRPr lang="en-US" altLang="ja-JP" sz="28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51.7</a:t>
            </a:r>
            <a:r>
              <a:rPr lang="ja-JP" altLang="en-US"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 2011</a:t>
            </a:r>
            <a:r>
              <a:rPr lang="ja-JP" altLang="en-US" sz="2800" dirty="0">
                <a:latin typeface="HG丸ｺﾞｼｯｸM-PRO" panose="020F0600000000000000" pitchFamily="50" charset="-128"/>
                <a:ea typeface="HG丸ｺﾞｼｯｸM-PRO" panose="020F0600000000000000" pitchFamily="50" charset="-128"/>
              </a:rPr>
              <a:t>年が</a:t>
            </a:r>
            <a:r>
              <a:rPr lang="en-US" altLang="ja-JP" sz="2800" dirty="0">
                <a:latin typeface="HG丸ｺﾞｼｯｸM-PRO" panose="020F0600000000000000" pitchFamily="50" charset="-128"/>
                <a:ea typeface="HG丸ｺﾞｼｯｸM-PRO" panose="020F0600000000000000" pitchFamily="50" charset="-128"/>
              </a:rPr>
              <a:t>66</a:t>
            </a:r>
            <a:r>
              <a:rPr lang="ja-JP" altLang="en-US" sz="2800" dirty="0">
                <a:latin typeface="HG丸ｺﾞｼｯｸM-PRO" panose="020F0600000000000000" pitchFamily="50" charset="-128"/>
                <a:ea typeface="HG丸ｺﾞｼｯｸM-PRO" panose="020F0600000000000000" pitchFamily="50" charset="-128"/>
              </a:rPr>
              <a:t>件（</a:t>
            </a:r>
            <a:r>
              <a:rPr lang="en-US" altLang="ja-JP" sz="2800" dirty="0">
                <a:latin typeface="HG丸ｺﾞｼｯｸM-PRO" panose="020F0600000000000000" pitchFamily="50" charset="-128"/>
                <a:ea typeface="HG丸ｺﾞｼｯｸM-PRO" panose="020F0600000000000000" pitchFamily="50" charset="-128"/>
              </a:rPr>
              <a:t>42.9</a:t>
            </a:r>
            <a:r>
              <a:rPr lang="ja-JP" altLang="en-US" sz="2800" dirty="0">
                <a:latin typeface="HG丸ｺﾞｼｯｸM-PRO" panose="020F0600000000000000" pitchFamily="50" charset="-128"/>
                <a:ea typeface="HG丸ｺﾞｼｯｸM-PRO" panose="020F0600000000000000" pitchFamily="50" charset="-128"/>
              </a:rPr>
              <a:t>％）であった。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79</a:t>
            </a:fld>
            <a:endParaRPr lang="en-US" altLang="ja-JP" dirty="0"/>
          </a:p>
        </p:txBody>
      </p:sp>
    </p:spTree>
    <p:extLst>
      <p:ext uri="{BB962C8B-B14F-4D97-AF65-F5344CB8AC3E}">
        <p14:creationId xmlns:p14="http://schemas.microsoft.com/office/powerpoint/2010/main" val="38570215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AutoShape 3"/>
          <p:cNvSpPr>
            <a:spLocks noChangeArrowheads="1"/>
          </p:cNvSpPr>
          <p:nvPr/>
        </p:nvSpPr>
        <p:spPr bwMode="auto">
          <a:xfrm>
            <a:off x="399276" y="1269554"/>
            <a:ext cx="9160209" cy="5321972"/>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1244" name="Rectangle 2"/>
          <p:cNvSpPr>
            <a:spLocks noGrp="1" noChangeArrowheads="1"/>
          </p:cNvSpPr>
          <p:nvPr>
            <p:ph type="title"/>
          </p:nvPr>
        </p:nvSpPr>
        <p:spPr>
          <a:xfrm>
            <a:off x="2409933" y="352652"/>
            <a:ext cx="5117882" cy="589170"/>
          </a:xfrm>
        </p:spPr>
        <p:txBody>
          <a:bodyPr/>
          <a:lstStyle/>
          <a:p>
            <a:pPr eaLnBrk="1" hangingPunct="1"/>
            <a:r>
              <a:rPr lang="ja-JP" altLang="en-US" sz="3200" dirty="0"/>
              <a:t>胎児心拍数聴取について②</a:t>
            </a:r>
          </a:p>
        </p:txBody>
      </p:sp>
      <p:sp>
        <p:nvSpPr>
          <p:cNvPr id="4" name="テキスト ボックス 3"/>
          <p:cNvSpPr txBox="1"/>
          <p:nvPr/>
        </p:nvSpPr>
        <p:spPr>
          <a:xfrm>
            <a:off x="671445" y="1435056"/>
            <a:ext cx="8594859" cy="338554"/>
          </a:xfrm>
          <a:prstGeom prst="rect">
            <a:avLst/>
          </a:prstGeom>
          <a:noFill/>
        </p:spPr>
        <p:txBody>
          <a:bodyPr wrap="square" rtlCol="0">
            <a:spAutoFit/>
          </a:bodyPr>
          <a:lstStyle/>
          <a:p>
            <a:r>
              <a:rPr kumimoji="1" lang="ja-JP" altLang="en-US" sz="1600" dirty="0">
                <a:latin typeface="+mn-ea"/>
                <a:ea typeface="+mn-ea"/>
              </a:rPr>
              <a:t>胎児心拍数聴取に関して産科医療の質の向上を図るための評価がされた項目</a:t>
            </a:r>
          </a:p>
        </p:txBody>
      </p:sp>
      <p:sp>
        <p:nvSpPr>
          <p:cNvPr id="9" name="テキスト ボックス 8"/>
          <p:cNvSpPr txBox="1"/>
          <p:nvPr/>
        </p:nvSpPr>
        <p:spPr>
          <a:xfrm>
            <a:off x="487710" y="1784643"/>
            <a:ext cx="9071775" cy="276999"/>
          </a:xfrm>
          <a:prstGeom prst="rect">
            <a:avLst/>
          </a:prstGeom>
          <a:noFill/>
        </p:spPr>
        <p:txBody>
          <a:bodyPr wrap="square" rtlCol="0">
            <a:spAutoFit/>
          </a:bodyPr>
          <a:lstStyle/>
          <a:p>
            <a:r>
              <a:rPr lang="en-US" altLang="ja-JP" sz="1200" dirty="0">
                <a:latin typeface="+mj-lt"/>
              </a:rPr>
              <a:t>【</a:t>
            </a:r>
            <a:r>
              <a:rPr lang="ja-JP" altLang="en-US" sz="1200" dirty="0">
                <a:latin typeface="+mj-lt"/>
              </a:rPr>
              <a:t>重複あり</a:t>
            </a:r>
            <a:r>
              <a:rPr lang="en-US" altLang="ja-JP" sz="1200" dirty="0">
                <a:latin typeface="+mj-lt"/>
              </a:rPr>
              <a:t>】</a:t>
            </a:r>
            <a:r>
              <a:rPr lang="ja-JP" altLang="en-US" sz="1200" dirty="0">
                <a:latin typeface="+mj-lt"/>
              </a:rPr>
              <a:t>　　　　　　　　　　　　　　　　　　　　　　　　　　　　　　　　　　　　　　　　　　　　　　対象数</a:t>
            </a:r>
            <a:r>
              <a:rPr lang="en-US" altLang="ja-JP" sz="1200" dirty="0">
                <a:latin typeface="+mj-lt"/>
              </a:rPr>
              <a:t>=448</a:t>
            </a:r>
          </a:p>
        </p:txBody>
      </p:sp>
      <p:graphicFrame>
        <p:nvGraphicFramePr>
          <p:cNvPr id="2" name="表 1"/>
          <p:cNvGraphicFramePr>
            <a:graphicFrameLocks noGrp="1"/>
          </p:cNvGraphicFramePr>
          <p:nvPr>
            <p:extLst>
              <p:ext uri="{D42A27DB-BD31-4B8C-83A1-F6EECF244321}">
                <p14:modId xmlns:p14="http://schemas.microsoft.com/office/powerpoint/2010/main" val="2747872648"/>
              </p:ext>
            </p:extLst>
          </p:nvPr>
        </p:nvGraphicFramePr>
        <p:xfrm>
          <a:off x="775743" y="2249562"/>
          <a:ext cx="8064898" cy="3772520"/>
        </p:xfrm>
        <a:graphic>
          <a:graphicData uri="http://schemas.openxmlformats.org/drawingml/2006/table">
            <a:tbl>
              <a:tblPr/>
              <a:tblGrid>
                <a:gridCol w="360156">
                  <a:extLst>
                    <a:ext uri="{9D8B030D-6E8A-4147-A177-3AD203B41FA5}">
                      <a16:colId xmlns:a16="http://schemas.microsoft.com/office/drawing/2014/main" val="2935180059"/>
                    </a:ext>
                  </a:extLst>
                </a:gridCol>
                <a:gridCol w="2997004">
                  <a:extLst>
                    <a:ext uri="{9D8B030D-6E8A-4147-A177-3AD203B41FA5}">
                      <a16:colId xmlns:a16="http://schemas.microsoft.com/office/drawing/2014/main" val="1296202423"/>
                    </a:ext>
                  </a:extLst>
                </a:gridCol>
                <a:gridCol w="784623">
                  <a:extLst>
                    <a:ext uri="{9D8B030D-6E8A-4147-A177-3AD203B41FA5}">
                      <a16:colId xmlns:a16="http://schemas.microsoft.com/office/drawing/2014/main" val="2534185049"/>
                    </a:ext>
                  </a:extLst>
                </a:gridCol>
                <a:gridCol w="784623">
                  <a:extLst>
                    <a:ext uri="{9D8B030D-6E8A-4147-A177-3AD203B41FA5}">
                      <a16:colId xmlns:a16="http://schemas.microsoft.com/office/drawing/2014/main" val="836200706"/>
                    </a:ext>
                  </a:extLst>
                </a:gridCol>
                <a:gridCol w="784623">
                  <a:extLst>
                    <a:ext uri="{9D8B030D-6E8A-4147-A177-3AD203B41FA5}">
                      <a16:colId xmlns:a16="http://schemas.microsoft.com/office/drawing/2014/main" val="2385039005"/>
                    </a:ext>
                  </a:extLst>
                </a:gridCol>
                <a:gridCol w="784623">
                  <a:extLst>
                    <a:ext uri="{9D8B030D-6E8A-4147-A177-3AD203B41FA5}">
                      <a16:colId xmlns:a16="http://schemas.microsoft.com/office/drawing/2014/main" val="4170004102"/>
                    </a:ext>
                  </a:extLst>
                </a:gridCol>
                <a:gridCol w="784623">
                  <a:extLst>
                    <a:ext uri="{9D8B030D-6E8A-4147-A177-3AD203B41FA5}">
                      <a16:colId xmlns:a16="http://schemas.microsoft.com/office/drawing/2014/main" val="3324985234"/>
                    </a:ext>
                  </a:extLst>
                </a:gridCol>
                <a:gridCol w="784623">
                  <a:extLst>
                    <a:ext uri="{9D8B030D-6E8A-4147-A177-3AD203B41FA5}">
                      <a16:colId xmlns:a16="http://schemas.microsoft.com/office/drawing/2014/main" val="469374432"/>
                    </a:ext>
                  </a:extLst>
                </a:gridCol>
              </a:tblGrid>
              <a:tr h="291690">
                <a:tc gridSpan="2">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868418655"/>
                  </a:ext>
                </a:extLst>
              </a:tr>
              <a:tr h="291690">
                <a:tc gridSpan="2">
                  <a:txBody>
                    <a:bodyPr/>
                    <a:lstStyle/>
                    <a:p>
                      <a:pPr algn="ctr" fontAlgn="ctr"/>
                      <a:r>
                        <a:rPr lang="zh-CN"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胎児心拍数聴取実施事例</a:t>
                      </a:r>
                      <a:r>
                        <a:rPr lang="zh-CN" altLang="en-US" sz="12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注１）</a:t>
                      </a:r>
                      <a:endParaRPr lang="zh-CN"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113835341"/>
                  </a:ext>
                </a:extLst>
              </a:tr>
              <a:tr h="291690">
                <a:tc gridSpan="2">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a:t>
                      </a:r>
                      <a:r>
                        <a:rPr lang="ja-JP" altLang="en-US" sz="12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注２）</a:t>
                      </a:r>
                      <a:endPar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ja-JP" altLang="en-US"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注２）</a:t>
                      </a:r>
                      <a:endPar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ja-JP" altLang="en-US"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注２）</a:t>
                      </a:r>
                      <a:endPar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2404997315"/>
                  </a:ext>
                </a:extLst>
              </a:tr>
              <a:tr h="249556">
                <a:tc gridSpan="2">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胎児心拍数聴取に関する評価がされた事例数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5543"/>
                  </a:ext>
                </a:extLst>
              </a:tr>
              <a:tr h="29169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胎児心拍数の監視方法</a:t>
                      </a:r>
                      <a:r>
                        <a:rPr lang="ja-JP" altLang="en-US" sz="12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731470"/>
                  </a:ext>
                </a:extLst>
              </a:tr>
              <a:tr h="291690">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胎児心拍数陣痛図の判読と対応</a:t>
                      </a:r>
                      <a:r>
                        <a:rPr lang="ja-JP" altLang="en-US" sz="12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注４）</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432833"/>
                  </a:ext>
                </a:extLst>
              </a:tr>
              <a:tr h="518559">
                <a:tc gridSpan="8">
                  <a:txBody>
                    <a:bodyPr/>
                    <a:lstStyle/>
                    <a:p>
                      <a:pPr algn="l" fontAlgn="t"/>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注１）「胎児心拍数聴取実施事例」は、施設外での墜落産、災害下で医療機器がなかったなど、やむ　</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4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を得ず胎児心拍数を聴取できなかった３件を除く。</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06578537"/>
                  </a:ext>
                </a:extLst>
              </a:tr>
              <a:tr h="249556">
                <a:tc gridSpan="8">
                  <a:txBody>
                    <a:bodyPr/>
                    <a:lstStyle/>
                    <a:p>
                      <a:pPr algn="l" fontAlgn="t"/>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注２）「％」は、胎児心拍数聴取実施事例に対する割合である。</a:t>
                      </a:r>
                    </a:p>
                  </a:txBody>
                  <a:tcPr marL="9525" marR="9525" marT="9525"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43221218"/>
                  </a:ext>
                </a:extLst>
              </a:tr>
              <a:tr h="777840">
                <a:tc gridSpan="8">
                  <a:txBody>
                    <a:bodyPr/>
                    <a:lstStyle/>
                    <a:p>
                      <a:pPr algn="l" fontAlgn="t"/>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注３）「胎児心拍数の監視方法」は、原因分析報告書において、分娩監視装置の装着またはドプラな </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4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どに</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よる胎児心拍数の聴取方法について評価されたものであり、これは胎児心拍数の聴取間</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隔や正確な胎児心拍数および陣痛計測に関する評価がされた事例を含む。</a:t>
                      </a:r>
                    </a:p>
                  </a:txBody>
                  <a:tcPr marL="9525" marR="9525" marT="9525"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54142502"/>
                  </a:ext>
                </a:extLst>
              </a:tr>
              <a:tr h="518559">
                <a:tc gridSpan="8">
                  <a:txBody>
                    <a:bodyPr/>
                    <a:lstStyle/>
                    <a:p>
                      <a:pPr algn="l" fontAlgn="t"/>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注４）「胎児心拍数陣痛図の判読と対応」は、原因分析報告書において、「判読と対応」について評</a:t>
                      </a:r>
                      <a:endPar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価されたものであり、妊娠中に行ったノンストレステストの判読と対応も含む。</a:t>
                      </a:r>
                    </a:p>
                  </a:txBody>
                  <a:tcPr marL="9525" marR="9525" marT="9525"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42374264"/>
                  </a:ext>
                </a:extLst>
              </a:tr>
            </a:tbl>
          </a:graphicData>
        </a:graphic>
      </p:graphicFrame>
      <p:sp>
        <p:nvSpPr>
          <p:cNvPr id="7"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80</a:t>
            </a:fld>
            <a:endParaRPr lang="en-US" altLang="ja-JP" dirty="0"/>
          </a:p>
        </p:txBody>
      </p:sp>
    </p:spTree>
    <p:extLst>
      <p:ext uri="{BB962C8B-B14F-4D97-AF65-F5344CB8AC3E}">
        <p14:creationId xmlns:p14="http://schemas.microsoft.com/office/powerpoint/2010/main" val="3353320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321034" y="333450"/>
            <a:ext cx="5117882" cy="589170"/>
          </a:xfrm>
        </p:spPr>
        <p:txBody>
          <a:bodyPr/>
          <a:lstStyle/>
          <a:p>
            <a:pPr eaLnBrk="1" hangingPunct="1"/>
            <a:r>
              <a:rPr lang="ja-JP" altLang="en-US" sz="3200" dirty="0"/>
              <a:t>子宮収縮薬使用について①</a:t>
            </a:r>
          </a:p>
        </p:txBody>
      </p:sp>
      <p:sp>
        <p:nvSpPr>
          <p:cNvPr id="92164" name="AutoShape 3"/>
          <p:cNvSpPr>
            <a:spLocks noChangeArrowheads="1"/>
          </p:cNvSpPr>
          <p:nvPr/>
        </p:nvSpPr>
        <p:spPr bwMode="auto">
          <a:xfrm>
            <a:off x="271463" y="1341437"/>
            <a:ext cx="9217025" cy="5159375"/>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ja-JP" altLang="en-US" sz="2700" dirty="0">
                <a:latin typeface="HG丸ｺﾞｼｯｸM-PRO" panose="020F0600000000000000" pitchFamily="50" charset="-128"/>
                <a:ea typeface="HG丸ｺﾞｼｯｸM-PRO" panose="020F0600000000000000" pitchFamily="50" charset="-128"/>
              </a:rPr>
              <a:t>○分析対象事例</a:t>
            </a:r>
            <a:r>
              <a:rPr lang="en-US" altLang="ja-JP" sz="2700" dirty="0">
                <a:latin typeface="HG丸ｺﾞｼｯｸM-PRO" panose="020F0600000000000000" pitchFamily="50" charset="-128"/>
                <a:ea typeface="HG丸ｺﾞｼｯｸM-PRO" panose="020F0600000000000000" pitchFamily="50" charset="-128"/>
              </a:rPr>
              <a:t>451</a:t>
            </a:r>
            <a:r>
              <a:rPr lang="ja-JP" altLang="en-US" sz="2700" dirty="0">
                <a:latin typeface="HG丸ｺﾞｼｯｸM-PRO" panose="020F0600000000000000" pitchFamily="50" charset="-128"/>
                <a:ea typeface="HG丸ｺﾞｼｯｸM-PRO" panose="020F0600000000000000" pitchFamily="50" charset="-128"/>
              </a:rPr>
              <a:t>件のうち、子宮収縮薬が使用され</a:t>
            </a:r>
            <a:endParaRPr lang="en-US" altLang="ja-JP" sz="2700" dirty="0">
              <a:latin typeface="HG丸ｺﾞｼｯｸM-PRO" panose="020F0600000000000000" pitchFamily="50" charset="-128"/>
              <a:ea typeface="HG丸ｺﾞｼｯｸM-PRO" panose="020F0600000000000000" pitchFamily="50" charset="-128"/>
            </a:endParaRPr>
          </a:p>
          <a:p>
            <a:pPr eaLnBrk="1" hangingPunct="1">
              <a:lnSpc>
                <a:spcPct val="120000"/>
              </a:lnSpc>
              <a:buFontTx/>
              <a:buNone/>
            </a:pPr>
            <a:r>
              <a:rPr lang="ja-JP" altLang="en-US" sz="2700" dirty="0">
                <a:latin typeface="HG丸ｺﾞｼｯｸM-PRO" panose="020F0600000000000000" pitchFamily="50" charset="-128"/>
                <a:ea typeface="HG丸ｺﾞｼｯｸM-PRO" panose="020F0600000000000000" pitchFamily="50" charset="-128"/>
              </a:rPr>
              <a:t>　</a:t>
            </a:r>
            <a:r>
              <a:rPr lang="ja-JP" altLang="en-US" sz="2700" dirty="0" err="1">
                <a:latin typeface="HG丸ｺﾞｼｯｸM-PRO" panose="020F0600000000000000" pitchFamily="50" charset="-128"/>
                <a:ea typeface="HG丸ｺﾞｼｯｸM-PRO" panose="020F0600000000000000" pitchFamily="50" charset="-128"/>
              </a:rPr>
              <a:t>た</a:t>
            </a:r>
            <a:r>
              <a:rPr lang="ja-JP" altLang="en-US" sz="2700" dirty="0">
                <a:latin typeface="HG丸ｺﾞｼｯｸM-PRO" panose="020F0600000000000000" pitchFamily="50" charset="-128"/>
                <a:ea typeface="HG丸ｺﾞｼｯｸM-PRO" panose="020F0600000000000000" pitchFamily="50" charset="-128"/>
              </a:rPr>
              <a:t>事例は</a:t>
            </a:r>
            <a:r>
              <a:rPr lang="en-US" altLang="ja-JP" sz="2700" dirty="0">
                <a:latin typeface="HG丸ｺﾞｼｯｸM-PRO" panose="020F0600000000000000" pitchFamily="50" charset="-128"/>
                <a:ea typeface="HG丸ｺﾞｼｯｸM-PRO" panose="020F0600000000000000" pitchFamily="50" charset="-128"/>
              </a:rPr>
              <a:t>124</a:t>
            </a:r>
            <a:r>
              <a:rPr lang="ja-JP" altLang="en-US" sz="2700" dirty="0">
                <a:latin typeface="HG丸ｺﾞｼｯｸM-PRO" panose="020F0600000000000000" pitchFamily="50" charset="-128"/>
                <a:ea typeface="HG丸ｺﾞｼｯｸM-PRO" panose="020F0600000000000000" pitchFamily="50" charset="-128"/>
              </a:rPr>
              <a:t>件であった。</a:t>
            </a:r>
            <a:endParaRPr lang="en-US" altLang="ja-JP" sz="2700" dirty="0">
              <a:latin typeface="HG丸ｺﾞｼｯｸM-PRO" panose="020F0600000000000000" pitchFamily="50" charset="-128"/>
              <a:ea typeface="HG丸ｺﾞｼｯｸM-PRO" panose="020F0600000000000000" pitchFamily="50" charset="-128"/>
            </a:endParaRPr>
          </a:p>
          <a:p>
            <a:pPr eaLnBrk="1" hangingPunct="1">
              <a:buFontTx/>
              <a:buNone/>
            </a:pPr>
            <a:endParaRPr lang="en-US" altLang="ja-JP" sz="27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700" dirty="0">
                <a:latin typeface="HG丸ｺﾞｼｯｸM-PRO" panose="020F0600000000000000" pitchFamily="50" charset="-128"/>
                <a:ea typeface="HG丸ｺﾞｼｯｸM-PRO" panose="020F0600000000000000" pitchFamily="50" charset="-128"/>
              </a:rPr>
              <a:t>○このうち、オキシトシンのみの使用事例は</a:t>
            </a:r>
            <a:r>
              <a:rPr lang="en-US" altLang="ja-JP" sz="2700" dirty="0">
                <a:latin typeface="HG丸ｺﾞｼｯｸM-PRO" panose="020F0600000000000000" pitchFamily="50" charset="-128"/>
                <a:ea typeface="HG丸ｺﾞｼｯｸM-PRO" panose="020F0600000000000000" pitchFamily="50" charset="-128"/>
              </a:rPr>
              <a:t>2009</a:t>
            </a:r>
            <a:r>
              <a:rPr lang="ja-JP" altLang="en-US" sz="2700" dirty="0">
                <a:latin typeface="HG丸ｺﾞｼｯｸM-PRO" panose="020F0600000000000000" pitchFamily="50" charset="-128"/>
                <a:ea typeface="HG丸ｺﾞｼｯｸM-PRO" panose="020F0600000000000000" pitchFamily="50" charset="-128"/>
              </a:rPr>
              <a:t>年</a:t>
            </a:r>
            <a:endParaRPr lang="en-US" altLang="ja-JP" sz="27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700" dirty="0">
                <a:latin typeface="HG丸ｺﾞｼｯｸM-PRO" panose="020F0600000000000000" pitchFamily="50" charset="-128"/>
                <a:ea typeface="HG丸ｺﾞｼｯｸM-PRO" panose="020F0600000000000000" pitchFamily="50" charset="-128"/>
              </a:rPr>
              <a:t>　が</a:t>
            </a:r>
            <a:r>
              <a:rPr lang="en-US" altLang="ja-JP" sz="2700" dirty="0">
                <a:latin typeface="HG丸ｺﾞｼｯｸM-PRO" panose="020F0600000000000000" pitchFamily="50" charset="-128"/>
                <a:ea typeface="HG丸ｺﾞｼｯｸM-PRO" panose="020F0600000000000000" pitchFamily="50" charset="-128"/>
              </a:rPr>
              <a:t>34</a:t>
            </a:r>
            <a:r>
              <a:rPr lang="ja-JP" altLang="en-US" sz="2700" dirty="0">
                <a:latin typeface="HG丸ｺﾞｼｯｸM-PRO" panose="020F0600000000000000" pitchFamily="50" charset="-128"/>
                <a:ea typeface="HG丸ｺﾞｼｯｸM-PRO" panose="020F0600000000000000" pitchFamily="50" charset="-128"/>
              </a:rPr>
              <a:t>件（</a:t>
            </a:r>
            <a:r>
              <a:rPr lang="en-US" altLang="ja-JP" sz="2700" dirty="0">
                <a:latin typeface="HG丸ｺﾞｼｯｸM-PRO" panose="020F0600000000000000" pitchFamily="50" charset="-128"/>
                <a:ea typeface="HG丸ｺﾞｼｯｸM-PRO" panose="020F0600000000000000" pitchFamily="50" charset="-128"/>
              </a:rPr>
              <a:t>77.3</a:t>
            </a:r>
            <a:r>
              <a:rPr lang="ja-JP" altLang="en-US" sz="2700" dirty="0">
                <a:latin typeface="HG丸ｺﾞｼｯｸM-PRO" panose="020F0600000000000000" pitchFamily="50" charset="-128"/>
                <a:ea typeface="HG丸ｺﾞｼｯｸM-PRO" panose="020F0600000000000000" pitchFamily="50" charset="-128"/>
              </a:rPr>
              <a:t>％）、</a:t>
            </a:r>
            <a:r>
              <a:rPr lang="en-US" altLang="ja-JP" sz="2700" dirty="0">
                <a:latin typeface="HG丸ｺﾞｼｯｸM-PRO" panose="020F0600000000000000" pitchFamily="50" charset="-128"/>
                <a:ea typeface="HG丸ｺﾞｼｯｸM-PRO" panose="020F0600000000000000" pitchFamily="50" charset="-128"/>
              </a:rPr>
              <a:t> 2010</a:t>
            </a:r>
            <a:r>
              <a:rPr lang="ja-JP" altLang="en-US" sz="2700" dirty="0">
                <a:latin typeface="HG丸ｺﾞｼｯｸM-PRO" panose="020F0600000000000000" pitchFamily="50" charset="-128"/>
                <a:ea typeface="HG丸ｺﾞｼｯｸM-PRO" panose="020F0600000000000000" pitchFamily="50" charset="-128"/>
              </a:rPr>
              <a:t>年が</a:t>
            </a:r>
            <a:r>
              <a:rPr lang="en-US" altLang="ja-JP" sz="2700" dirty="0">
                <a:latin typeface="HG丸ｺﾞｼｯｸM-PRO" panose="020F0600000000000000" pitchFamily="50" charset="-128"/>
                <a:ea typeface="HG丸ｺﾞｼｯｸM-PRO" panose="020F0600000000000000" pitchFamily="50" charset="-128"/>
              </a:rPr>
              <a:t>26</a:t>
            </a:r>
            <a:r>
              <a:rPr lang="ja-JP" altLang="en-US" sz="2700" dirty="0">
                <a:latin typeface="HG丸ｺﾞｼｯｸM-PRO" panose="020F0600000000000000" pitchFamily="50" charset="-128"/>
                <a:ea typeface="HG丸ｺﾞｼｯｸM-PRO" panose="020F0600000000000000" pitchFamily="50" charset="-128"/>
              </a:rPr>
              <a:t>件（</a:t>
            </a:r>
            <a:r>
              <a:rPr lang="en-US" altLang="ja-JP" sz="2700" dirty="0">
                <a:latin typeface="HG丸ｺﾞｼｯｸM-PRO" panose="020F0600000000000000" pitchFamily="50" charset="-128"/>
                <a:ea typeface="HG丸ｺﾞｼｯｸM-PRO" panose="020F0600000000000000" pitchFamily="50" charset="-128"/>
              </a:rPr>
              <a:t>60.5</a:t>
            </a:r>
            <a:r>
              <a:rPr lang="ja-JP" altLang="en-US" sz="2700" dirty="0">
                <a:latin typeface="HG丸ｺﾞｼｯｸM-PRO" panose="020F0600000000000000" pitchFamily="50" charset="-128"/>
                <a:ea typeface="HG丸ｺﾞｼｯｸM-PRO" panose="020F0600000000000000" pitchFamily="50" charset="-128"/>
              </a:rPr>
              <a:t>％）、</a:t>
            </a:r>
            <a:r>
              <a:rPr lang="en-US" altLang="ja-JP" sz="2700" dirty="0">
                <a:latin typeface="HG丸ｺﾞｼｯｸM-PRO" panose="020F0600000000000000" pitchFamily="50" charset="-128"/>
                <a:ea typeface="HG丸ｺﾞｼｯｸM-PRO" panose="020F0600000000000000" pitchFamily="50" charset="-128"/>
              </a:rPr>
              <a:t> </a:t>
            </a:r>
          </a:p>
          <a:p>
            <a:pPr hangingPunct="1">
              <a:lnSpc>
                <a:spcPct val="120000"/>
              </a:lnSpc>
              <a:buFontTx/>
              <a:buNone/>
            </a:pPr>
            <a:r>
              <a:rPr lang="ja-JP" altLang="en-US" sz="2700" dirty="0">
                <a:latin typeface="HG丸ｺﾞｼｯｸM-PRO" panose="020F0600000000000000" pitchFamily="50" charset="-128"/>
                <a:ea typeface="HG丸ｺﾞｼｯｸM-PRO" panose="020F0600000000000000" pitchFamily="50" charset="-128"/>
              </a:rPr>
              <a:t>　</a:t>
            </a:r>
            <a:r>
              <a:rPr lang="en-US" altLang="ja-JP" sz="2700" dirty="0">
                <a:latin typeface="HG丸ｺﾞｼｯｸM-PRO" panose="020F0600000000000000" pitchFamily="50" charset="-128"/>
                <a:ea typeface="HG丸ｺﾞｼｯｸM-PRO" panose="020F0600000000000000" pitchFamily="50" charset="-128"/>
              </a:rPr>
              <a:t>2011</a:t>
            </a:r>
            <a:r>
              <a:rPr lang="ja-JP" altLang="en-US" sz="2700" dirty="0">
                <a:latin typeface="HG丸ｺﾞｼｯｸM-PRO" panose="020F0600000000000000" pitchFamily="50" charset="-128"/>
                <a:ea typeface="HG丸ｺﾞｼｯｸM-PRO" panose="020F0600000000000000" pitchFamily="50" charset="-128"/>
              </a:rPr>
              <a:t>年が</a:t>
            </a:r>
            <a:r>
              <a:rPr lang="en-US" altLang="ja-JP" sz="2700" dirty="0">
                <a:latin typeface="HG丸ｺﾞｼｯｸM-PRO" panose="020F0600000000000000" pitchFamily="50" charset="-128"/>
                <a:ea typeface="HG丸ｺﾞｼｯｸM-PRO" panose="020F0600000000000000" pitchFamily="50" charset="-128"/>
              </a:rPr>
              <a:t>26</a:t>
            </a:r>
            <a:r>
              <a:rPr lang="ja-JP" altLang="en-US" sz="2700" dirty="0">
                <a:latin typeface="HG丸ｺﾞｼｯｸM-PRO" panose="020F0600000000000000" pitchFamily="50" charset="-128"/>
                <a:ea typeface="HG丸ｺﾞｼｯｸM-PRO" panose="020F0600000000000000" pitchFamily="50" charset="-128"/>
              </a:rPr>
              <a:t>件（</a:t>
            </a:r>
            <a:r>
              <a:rPr lang="en-US" altLang="ja-JP" sz="2700" dirty="0">
                <a:latin typeface="HG丸ｺﾞｼｯｸM-PRO" panose="020F0600000000000000" pitchFamily="50" charset="-128"/>
                <a:ea typeface="HG丸ｺﾞｼｯｸM-PRO" panose="020F0600000000000000" pitchFamily="50" charset="-128"/>
              </a:rPr>
              <a:t>70.3</a:t>
            </a:r>
            <a:r>
              <a:rPr lang="ja-JP" altLang="en-US" sz="2700" dirty="0">
                <a:latin typeface="HG丸ｺﾞｼｯｸM-PRO" panose="020F0600000000000000" pitchFamily="50" charset="-128"/>
                <a:ea typeface="HG丸ｺﾞｼｯｸM-PRO" panose="020F0600000000000000" pitchFamily="50" charset="-128"/>
              </a:rPr>
              <a:t>％）であった。また、単一</a:t>
            </a:r>
            <a:endParaRPr lang="en-US" altLang="ja-JP" sz="27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700" dirty="0">
                <a:latin typeface="HG丸ｺﾞｼｯｸM-PRO" panose="020F0600000000000000" pitchFamily="50" charset="-128"/>
                <a:ea typeface="HG丸ｺﾞｼｯｸM-PRO" panose="020F0600000000000000" pitchFamily="50" charset="-128"/>
              </a:rPr>
              <a:t>　で子宮収縮薬が使用された事例は</a:t>
            </a:r>
            <a:r>
              <a:rPr lang="en-US" altLang="ja-JP" sz="2700" dirty="0">
                <a:latin typeface="HG丸ｺﾞｼｯｸM-PRO" panose="020F0600000000000000" pitchFamily="50" charset="-128"/>
                <a:ea typeface="HG丸ｺﾞｼｯｸM-PRO" panose="020F0600000000000000" pitchFamily="50" charset="-128"/>
              </a:rPr>
              <a:t>102</a:t>
            </a:r>
            <a:r>
              <a:rPr lang="ja-JP" altLang="en-US" sz="2700" dirty="0">
                <a:latin typeface="HG丸ｺﾞｼｯｸM-PRO" panose="020F0600000000000000" pitchFamily="50" charset="-128"/>
                <a:ea typeface="HG丸ｺﾞｼｯｸM-PRO" panose="020F0600000000000000" pitchFamily="50" charset="-128"/>
              </a:rPr>
              <a:t>件（</a:t>
            </a:r>
            <a:r>
              <a:rPr lang="en-US" altLang="ja-JP" sz="2700" dirty="0">
                <a:latin typeface="HG丸ｺﾞｼｯｸM-PRO" panose="020F0600000000000000" pitchFamily="50" charset="-128"/>
                <a:ea typeface="HG丸ｺﾞｼｯｸM-PRO" panose="020F0600000000000000" pitchFamily="50" charset="-128"/>
              </a:rPr>
              <a:t>82.3</a:t>
            </a:r>
            <a:r>
              <a:rPr lang="ja-JP" altLang="en-US" sz="2700" dirty="0">
                <a:latin typeface="HG丸ｺﾞｼｯｸM-PRO" panose="020F0600000000000000" pitchFamily="50" charset="-128"/>
                <a:ea typeface="HG丸ｺﾞｼｯｸM-PRO" panose="020F0600000000000000" pitchFamily="50" charset="-128"/>
              </a:rPr>
              <a:t>％</a:t>
            </a:r>
            <a:endParaRPr lang="en-US" altLang="ja-JP" sz="27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700" dirty="0">
                <a:latin typeface="HG丸ｺﾞｼｯｸM-PRO" panose="020F0600000000000000" pitchFamily="50" charset="-128"/>
                <a:ea typeface="HG丸ｺﾞｼｯｸM-PRO" panose="020F0600000000000000" pitchFamily="50" charset="-128"/>
              </a:rPr>
              <a:t>　）、</a:t>
            </a:r>
            <a:r>
              <a:rPr lang="en-US" altLang="ja-JP" sz="2700" dirty="0">
                <a:latin typeface="HG丸ｺﾞｼｯｸM-PRO" panose="020F0600000000000000" pitchFamily="50" charset="-128"/>
                <a:ea typeface="HG丸ｺﾞｼｯｸM-PRO" panose="020F0600000000000000" pitchFamily="50" charset="-128"/>
              </a:rPr>
              <a:t>2</a:t>
            </a:r>
            <a:r>
              <a:rPr lang="ja-JP" altLang="en-US" sz="2700" dirty="0">
                <a:latin typeface="HG丸ｺﾞｼｯｸM-PRO" panose="020F0600000000000000" pitchFamily="50" charset="-128"/>
                <a:ea typeface="HG丸ｺﾞｼｯｸM-PRO" panose="020F0600000000000000" pitchFamily="50" charset="-128"/>
              </a:rPr>
              <a:t>種類以上の子宮収縮薬が使用された事例は</a:t>
            </a:r>
            <a:r>
              <a:rPr lang="en-US" altLang="ja-JP" sz="2700" dirty="0">
                <a:latin typeface="HG丸ｺﾞｼｯｸM-PRO" panose="020F0600000000000000" pitchFamily="50" charset="-128"/>
                <a:ea typeface="HG丸ｺﾞｼｯｸM-PRO" panose="020F0600000000000000" pitchFamily="50" charset="-128"/>
              </a:rPr>
              <a:t>22</a:t>
            </a:r>
          </a:p>
          <a:p>
            <a:pPr hangingPunct="1">
              <a:lnSpc>
                <a:spcPct val="120000"/>
              </a:lnSpc>
              <a:buFontTx/>
              <a:buNone/>
            </a:pPr>
            <a:r>
              <a:rPr lang="ja-JP" altLang="en-US" sz="2700" dirty="0">
                <a:latin typeface="HG丸ｺﾞｼｯｸM-PRO" panose="020F0600000000000000" pitchFamily="50" charset="-128"/>
                <a:ea typeface="HG丸ｺﾞｼｯｸM-PRO" panose="020F0600000000000000" pitchFamily="50" charset="-128"/>
              </a:rPr>
              <a:t>　件（</a:t>
            </a:r>
            <a:r>
              <a:rPr lang="en-US" altLang="ja-JP" sz="2700" dirty="0">
                <a:latin typeface="HG丸ｺﾞｼｯｸM-PRO" panose="020F0600000000000000" pitchFamily="50" charset="-128"/>
                <a:ea typeface="HG丸ｺﾞｼｯｸM-PRO" panose="020F0600000000000000" pitchFamily="50" charset="-128"/>
              </a:rPr>
              <a:t>17.7</a:t>
            </a:r>
            <a:r>
              <a:rPr lang="ja-JP" altLang="en-US" sz="2700" dirty="0">
                <a:latin typeface="HG丸ｺﾞｼｯｸM-PRO" panose="020F0600000000000000" pitchFamily="50" charset="-128"/>
                <a:ea typeface="HG丸ｺﾞｼｯｸM-PRO" panose="020F0600000000000000" pitchFamily="50" charset="-128"/>
              </a:rPr>
              <a:t>％）であった。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81</a:t>
            </a:fld>
            <a:endParaRPr lang="en-US" altLang="ja-JP"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216854"/>
            <a:ext cx="9073008" cy="4229164"/>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252760" y="355571"/>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子宮収縮薬使用について②</a:t>
            </a:r>
          </a:p>
        </p:txBody>
      </p:sp>
      <p:sp>
        <p:nvSpPr>
          <p:cNvPr id="3" name="テキスト ボックス 2"/>
          <p:cNvSpPr txBox="1"/>
          <p:nvPr/>
        </p:nvSpPr>
        <p:spPr>
          <a:xfrm>
            <a:off x="796910" y="5013970"/>
            <a:ext cx="8352507" cy="246221"/>
          </a:xfrm>
          <a:prstGeom prst="rect">
            <a:avLst/>
          </a:prstGeom>
          <a:noFill/>
        </p:spPr>
        <p:txBody>
          <a:bodyPr wrap="square" rtlCol="0">
            <a:spAutoFit/>
          </a:bodyPr>
          <a:lstStyle/>
          <a:p>
            <a:r>
              <a:rPr lang="ja-JP" altLang="en-US" sz="1000" dirty="0"/>
              <a:t>注）同時に２種類以上の子宮収縮薬が投与された事例はない。</a:t>
            </a:r>
            <a:endParaRPr kumimoji="1" lang="ja-JP" altLang="en-US" sz="1000" dirty="0"/>
          </a:p>
        </p:txBody>
      </p:sp>
      <p:sp>
        <p:nvSpPr>
          <p:cNvPr id="8" name="テキスト ボックス 7"/>
          <p:cNvSpPr txBox="1"/>
          <p:nvPr/>
        </p:nvSpPr>
        <p:spPr>
          <a:xfrm>
            <a:off x="770756" y="1291040"/>
            <a:ext cx="6408712" cy="338554"/>
          </a:xfrm>
          <a:prstGeom prst="rect">
            <a:avLst/>
          </a:prstGeom>
          <a:noFill/>
        </p:spPr>
        <p:txBody>
          <a:bodyPr wrap="square" rtlCol="0">
            <a:spAutoFit/>
          </a:bodyPr>
          <a:lstStyle/>
          <a:p>
            <a:r>
              <a:rPr lang="ja-JP" altLang="en-US" sz="1600" dirty="0">
                <a:latin typeface="+mn-ea"/>
                <a:ea typeface="+mn-ea"/>
              </a:rPr>
              <a:t>子宮収縮薬の使用状況（種類別）</a:t>
            </a:r>
            <a:endParaRPr kumimoji="1" lang="ja-JP" altLang="en-US" sz="1600" dirty="0">
              <a:latin typeface="+mn-ea"/>
              <a:ea typeface="+mn-ea"/>
            </a:endParaRPr>
          </a:p>
        </p:txBody>
      </p:sp>
      <p:sp>
        <p:nvSpPr>
          <p:cNvPr id="9" name="テキスト ボックス 8"/>
          <p:cNvSpPr txBox="1"/>
          <p:nvPr/>
        </p:nvSpPr>
        <p:spPr>
          <a:xfrm>
            <a:off x="3368030" y="1485578"/>
            <a:ext cx="5796644" cy="276999"/>
          </a:xfrm>
          <a:prstGeom prst="rect">
            <a:avLst/>
          </a:prstGeom>
          <a:noFill/>
        </p:spPr>
        <p:txBody>
          <a:bodyPr wrap="square" rtlCol="0">
            <a:spAutoFit/>
          </a:bodyPr>
          <a:lstStyle/>
          <a:p>
            <a:r>
              <a:rPr lang="ja-JP" altLang="en-US" sz="1200" dirty="0">
                <a:latin typeface="+mj-lt"/>
              </a:rPr>
              <a:t>　　　　　　　　　　　　　　　　　　　　　　　　　　　　　　対象数</a:t>
            </a:r>
            <a:r>
              <a:rPr lang="en-US" altLang="ja-JP" sz="1200" dirty="0">
                <a:latin typeface="+mj-lt"/>
              </a:rPr>
              <a:t>=124</a:t>
            </a:r>
            <a:endParaRPr kumimoji="1" lang="ja-JP" altLang="en-US" sz="1200" dirty="0">
              <a:latin typeface="+mj-lt"/>
            </a:endParaRPr>
          </a:p>
        </p:txBody>
      </p:sp>
      <p:graphicFrame>
        <p:nvGraphicFramePr>
          <p:cNvPr id="4" name="表 3"/>
          <p:cNvGraphicFramePr>
            <a:graphicFrameLocks noGrp="1"/>
          </p:cNvGraphicFramePr>
          <p:nvPr>
            <p:extLst>
              <p:ext uri="{D42A27DB-BD31-4B8C-83A1-F6EECF244321}">
                <p14:modId xmlns:p14="http://schemas.microsoft.com/office/powerpoint/2010/main" val="1162365970"/>
              </p:ext>
            </p:extLst>
          </p:nvPr>
        </p:nvGraphicFramePr>
        <p:xfrm>
          <a:off x="770756" y="1898322"/>
          <a:ext cx="8393919" cy="3115645"/>
        </p:xfrm>
        <a:graphic>
          <a:graphicData uri="http://schemas.openxmlformats.org/drawingml/2006/table">
            <a:tbl>
              <a:tblPr/>
              <a:tblGrid>
                <a:gridCol w="3509697">
                  <a:extLst>
                    <a:ext uri="{9D8B030D-6E8A-4147-A177-3AD203B41FA5}">
                      <a16:colId xmlns:a16="http://schemas.microsoft.com/office/drawing/2014/main" val="2543361224"/>
                    </a:ext>
                  </a:extLst>
                </a:gridCol>
                <a:gridCol w="814037">
                  <a:extLst>
                    <a:ext uri="{9D8B030D-6E8A-4147-A177-3AD203B41FA5}">
                      <a16:colId xmlns:a16="http://schemas.microsoft.com/office/drawing/2014/main" val="2633483639"/>
                    </a:ext>
                  </a:extLst>
                </a:gridCol>
                <a:gridCol w="814037">
                  <a:extLst>
                    <a:ext uri="{9D8B030D-6E8A-4147-A177-3AD203B41FA5}">
                      <a16:colId xmlns:a16="http://schemas.microsoft.com/office/drawing/2014/main" val="815152249"/>
                    </a:ext>
                  </a:extLst>
                </a:gridCol>
                <a:gridCol w="814037">
                  <a:extLst>
                    <a:ext uri="{9D8B030D-6E8A-4147-A177-3AD203B41FA5}">
                      <a16:colId xmlns:a16="http://schemas.microsoft.com/office/drawing/2014/main" val="1885140958"/>
                    </a:ext>
                  </a:extLst>
                </a:gridCol>
                <a:gridCol w="814037">
                  <a:extLst>
                    <a:ext uri="{9D8B030D-6E8A-4147-A177-3AD203B41FA5}">
                      <a16:colId xmlns:a16="http://schemas.microsoft.com/office/drawing/2014/main" val="3544136560"/>
                    </a:ext>
                  </a:extLst>
                </a:gridCol>
                <a:gridCol w="814037">
                  <a:extLst>
                    <a:ext uri="{9D8B030D-6E8A-4147-A177-3AD203B41FA5}">
                      <a16:colId xmlns:a16="http://schemas.microsoft.com/office/drawing/2014/main" val="3598043304"/>
                    </a:ext>
                  </a:extLst>
                </a:gridCol>
                <a:gridCol w="814037">
                  <a:extLst>
                    <a:ext uri="{9D8B030D-6E8A-4147-A177-3AD203B41FA5}">
                      <a16:colId xmlns:a16="http://schemas.microsoft.com/office/drawing/2014/main" val="1180144513"/>
                    </a:ext>
                  </a:extLst>
                </a:gridCol>
              </a:tblGrid>
              <a:tr h="337435">
                <a:tc>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198712733"/>
                  </a:ext>
                </a:extLst>
              </a:tr>
              <a:tr h="288694">
                <a:tc>
                  <a:txBody>
                    <a:bodyPr/>
                    <a:lstStyle/>
                    <a:p>
                      <a:pPr algn="ctr" fontAlgn="ctr"/>
                      <a:r>
                        <a:rPr lang="zh-TW"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子宮収縮薬使用事例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866454325"/>
                  </a:ext>
                </a:extLst>
              </a:tr>
              <a:tr h="288694">
                <a:tc>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3866378163"/>
                  </a:ext>
                </a:extLst>
              </a:tr>
              <a:tr h="288694">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オキシトシンのみ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073340"/>
                  </a:ext>
                </a:extLst>
              </a:tr>
              <a:tr h="318688">
                <a:tc>
                  <a:txBody>
                    <a:bodyPr/>
                    <a:lstStyle/>
                    <a:p>
                      <a:pPr algn="l" fontAlgn="ctr"/>
                      <a:r>
                        <a:rPr 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PGF</a:t>
                      </a:r>
                      <a:r>
                        <a:rPr lang="en-US" sz="1200" b="0" i="0" u="none" strike="noStrike" baseline="-25000" dirty="0">
                          <a:solidFill>
                            <a:srgbClr val="000000"/>
                          </a:solidFill>
                          <a:effectLst/>
                          <a:latin typeface="HG丸ｺﾞｼｯｸM-PRO" panose="020F0600000000000000" pitchFamily="50" charset="-128"/>
                          <a:ea typeface="HG丸ｺﾞｼｯｸM-PRO" panose="020F0600000000000000" pitchFamily="50" charset="-128"/>
                        </a:rPr>
                        <a:t>2</a:t>
                      </a:r>
                      <a:r>
                        <a:rPr lang="el-GR" sz="1200" b="0" i="0" u="none" strike="noStrike" baseline="-25000" dirty="0">
                          <a:solidFill>
                            <a:srgbClr val="000000"/>
                          </a:solidFill>
                          <a:effectLst/>
                          <a:latin typeface="HG丸ｺﾞｼｯｸM-PRO" panose="020F0600000000000000" pitchFamily="50" charset="-128"/>
                          <a:ea typeface="HG丸ｺﾞｼｯｸM-PRO" panose="020F0600000000000000" pitchFamily="50" charset="-128"/>
                        </a:rPr>
                        <a:t>α</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52608"/>
                  </a:ext>
                </a:extLst>
              </a:tr>
              <a:tr h="318688">
                <a:tc>
                  <a:txBody>
                    <a:bodyPr/>
                    <a:lstStyle/>
                    <a:p>
                      <a:pPr algn="l" fontAlgn="ctr"/>
                      <a:r>
                        <a:rPr 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PGE</a:t>
                      </a:r>
                      <a:r>
                        <a:rPr lang="en-US" sz="1200" b="0" i="0" u="none" strike="noStrike" baseline="-25000"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のみ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160973"/>
                  </a:ext>
                </a:extLst>
              </a:tr>
              <a:tr h="318688">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オキシトシンと</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PGF</a:t>
                      </a:r>
                      <a:r>
                        <a:rPr lang="en-US" altLang="ja-JP"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2α</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468177"/>
                  </a:ext>
                </a:extLst>
              </a:tr>
              <a:tr h="318688">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オキシトシンと</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PGE</a:t>
                      </a:r>
                      <a:r>
                        <a:rPr lang="en-US" altLang="ja-JP"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399734"/>
                  </a:ext>
                </a:extLst>
              </a:tr>
              <a:tr h="318688">
                <a:tc>
                  <a:txBody>
                    <a:bodyPr/>
                    <a:lstStyle/>
                    <a:p>
                      <a:pPr algn="l" fontAlgn="ctr"/>
                      <a:r>
                        <a:rPr 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PGE</a:t>
                      </a:r>
                      <a:r>
                        <a:rPr lang="en-US"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と</a:t>
                      </a:r>
                      <a:r>
                        <a:rPr 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PGF</a:t>
                      </a:r>
                      <a:r>
                        <a:rPr lang="en-US"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el-GR"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α</a:t>
                      </a:r>
                      <a:endParaRPr lang="el-GR"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614123"/>
                  </a:ext>
                </a:extLst>
              </a:tr>
              <a:tr h="318688">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オキシトシンと</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PGE</a:t>
                      </a:r>
                      <a:r>
                        <a:rPr lang="en-US" altLang="ja-JP"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と</a:t>
                      </a: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PGF</a:t>
                      </a:r>
                      <a:r>
                        <a:rPr lang="en-US" altLang="ja-JP" sz="1200" b="0" i="0" u="none" strike="noStrike" baseline="-25000">
                          <a:solidFill>
                            <a:srgbClr val="000000"/>
                          </a:solidFill>
                          <a:effectLst/>
                          <a:latin typeface="HG丸ｺﾞｼｯｸM-PRO" panose="020F0600000000000000" pitchFamily="50" charset="-128"/>
                          <a:ea typeface="HG丸ｺﾞｼｯｸM-PRO" panose="020F0600000000000000" pitchFamily="50" charset="-128"/>
                        </a:rPr>
                        <a:t>2α</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985524"/>
                  </a:ext>
                </a:extLst>
              </a:tr>
            </a:tbl>
          </a:graphicData>
        </a:graphic>
      </p:graphicFrame>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82</a:t>
            </a:fld>
            <a:endParaRPr lang="en-US" altLang="ja-JP"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415912" y="1186960"/>
            <a:ext cx="9073008" cy="5525308"/>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200" dirty="0">
                <a:solidFill>
                  <a:schemeClr val="tx2"/>
                </a:solidFill>
                <a:latin typeface="HG丸ｺﾞｼｯｸM-PRO" panose="020F0600000000000000" pitchFamily="50" charset="-128"/>
                <a:ea typeface="HG丸ｺﾞｼｯｸM-PRO" panose="020F0600000000000000" pitchFamily="50" charset="-128"/>
              </a:rPr>
              <a:t>子宮収縮薬使用について③</a:t>
            </a:r>
          </a:p>
        </p:txBody>
      </p:sp>
      <p:sp>
        <p:nvSpPr>
          <p:cNvPr id="3" name="テキスト ボックス 2"/>
          <p:cNvSpPr txBox="1"/>
          <p:nvPr/>
        </p:nvSpPr>
        <p:spPr>
          <a:xfrm>
            <a:off x="776163" y="5951815"/>
            <a:ext cx="8352507" cy="646331"/>
          </a:xfrm>
          <a:prstGeom prst="rect">
            <a:avLst/>
          </a:prstGeom>
          <a:noFill/>
        </p:spPr>
        <p:txBody>
          <a:bodyPr wrap="square" rtlCol="0">
            <a:spAutoFit/>
          </a:bodyPr>
          <a:lstStyle/>
          <a:p>
            <a:r>
              <a:rPr lang="ja-JP" altLang="en-US" sz="900" dirty="0"/>
              <a:t>注１）「不明」の件数を除いているため、合計が一致しない場合がある。</a:t>
            </a:r>
          </a:p>
          <a:p>
            <a:r>
              <a:rPr lang="ja-JP" altLang="en-US" sz="900" dirty="0"/>
              <a:t>注２）「基準より多い」は、初期投与量、増加量、最大投与量のいずれかが「産婦人科診療ガイドライン－産科編」等に記載された基準より多いものである。</a:t>
            </a:r>
          </a:p>
          <a:p>
            <a:r>
              <a:rPr lang="ja-JP" altLang="en-US" sz="900" dirty="0"/>
              <a:t>注３）「間欠的」は、間欠的な分娩監視装置の装着またはドプラなどによる間欠的胎児心拍数聴取である。「産婦人科診療ガイドライン－産科編」等によると、子宮収縮薬投与中は、分娩監視装置を用いて子宮収縮と胎児心拍数を連続的モニターするとされている。</a:t>
            </a:r>
            <a:endParaRPr kumimoji="1" lang="ja-JP" altLang="en-US" sz="900" dirty="0"/>
          </a:p>
        </p:txBody>
      </p:sp>
      <p:sp>
        <p:nvSpPr>
          <p:cNvPr id="8" name="テキスト ボックス 7"/>
          <p:cNvSpPr txBox="1"/>
          <p:nvPr/>
        </p:nvSpPr>
        <p:spPr>
          <a:xfrm>
            <a:off x="770756" y="1208579"/>
            <a:ext cx="6408712" cy="338554"/>
          </a:xfrm>
          <a:prstGeom prst="rect">
            <a:avLst/>
          </a:prstGeom>
          <a:noFill/>
        </p:spPr>
        <p:txBody>
          <a:bodyPr wrap="square" rtlCol="0">
            <a:spAutoFit/>
          </a:bodyPr>
          <a:lstStyle/>
          <a:p>
            <a:r>
              <a:rPr lang="ja-JP" altLang="en-US" sz="1600" dirty="0">
                <a:latin typeface="+mn-ea"/>
                <a:ea typeface="+mn-ea"/>
              </a:rPr>
              <a:t>子宮収縮薬の使用状況（用法・用量、心拍数聴取方法別）</a:t>
            </a:r>
            <a:r>
              <a:rPr lang="ja-JP" altLang="en-US" sz="1600" baseline="30000" dirty="0">
                <a:latin typeface="+mn-ea"/>
                <a:ea typeface="+mn-ea"/>
              </a:rPr>
              <a:t>注１）</a:t>
            </a:r>
            <a:endParaRPr kumimoji="1" lang="ja-JP" altLang="en-US" sz="1600" dirty="0">
              <a:latin typeface="+mn-ea"/>
              <a:ea typeface="+mn-ea"/>
            </a:endParaRPr>
          </a:p>
        </p:txBody>
      </p:sp>
      <p:sp>
        <p:nvSpPr>
          <p:cNvPr id="9" name="テキスト ボックス 8"/>
          <p:cNvSpPr txBox="1"/>
          <p:nvPr/>
        </p:nvSpPr>
        <p:spPr>
          <a:xfrm>
            <a:off x="559718" y="1496611"/>
            <a:ext cx="8568952" cy="276999"/>
          </a:xfrm>
          <a:prstGeom prst="rect">
            <a:avLst/>
          </a:prstGeom>
          <a:noFill/>
        </p:spPr>
        <p:txBody>
          <a:bodyPr wrap="square" rtlCol="0">
            <a:spAutoFit/>
          </a:bodyPr>
          <a:lstStyle/>
          <a:p>
            <a:r>
              <a:rPr lang="en-US" altLang="ja-JP" sz="1200" dirty="0">
                <a:latin typeface="+mj-lt"/>
              </a:rPr>
              <a:t>【</a:t>
            </a:r>
            <a:r>
              <a:rPr lang="ja-JP" altLang="en-US" sz="1200" dirty="0">
                <a:latin typeface="+mj-lt"/>
              </a:rPr>
              <a:t>重複あり</a:t>
            </a:r>
            <a:r>
              <a:rPr lang="en-US" altLang="ja-JP" sz="1200" dirty="0">
                <a:latin typeface="+mj-lt"/>
              </a:rPr>
              <a:t>】</a:t>
            </a:r>
            <a:r>
              <a:rPr lang="ja-JP" altLang="en-US" sz="1200" dirty="0">
                <a:latin typeface="+mj-lt"/>
              </a:rPr>
              <a:t>　　　　　　　　　　　　　　　　　　　　　　　　　　　　　　　　　　　　　　　　　対象数</a:t>
            </a:r>
            <a:r>
              <a:rPr lang="en-US" altLang="ja-JP" sz="1200" dirty="0">
                <a:latin typeface="+mj-lt"/>
              </a:rPr>
              <a:t>=124</a:t>
            </a:r>
            <a:endParaRPr kumimoji="1" lang="ja-JP" altLang="en-US" sz="1200" dirty="0">
              <a:latin typeface="+mj-lt"/>
            </a:endParaRPr>
          </a:p>
        </p:txBody>
      </p:sp>
      <p:graphicFrame>
        <p:nvGraphicFramePr>
          <p:cNvPr id="5" name="表 4"/>
          <p:cNvGraphicFramePr>
            <a:graphicFrameLocks noGrp="1"/>
          </p:cNvGraphicFramePr>
          <p:nvPr>
            <p:extLst>
              <p:ext uri="{D42A27DB-BD31-4B8C-83A1-F6EECF244321}">
                <p14:modId xmlns:p14="http://schemas.microsoft.com/office/powerpoint/2010/main" val="756414135"/>
              </p:ext>
            </p:extLst>
          </p:nvPr>
        </p:nvGraphicFramePr>
        <p:xfrm>
          <a:off x="770756" y="1803081"/>
          <a:ext cx="7997876" cy="4146993"/>
        </p:xfrm>
        <a:graphic>
          <a:graphicData uri="http://schemas.openxmlformats.org/drawingml/2006/table">
            <a:tbl>
              <a:tblPr/>
              <a:tblGrid>
                <a:gridCol w="253726">
                  <a:extLst>
                    <a:ext uri="{9D8B030D-6E8A-4147-A177-3AD203B41FA5}">
                      <a16:colId xmlns:a16="http://schemas.microsoft.com/office/drawing/2014/main" val="984903378"/>
                    </a:ext>
                  </a:extLst>
                </a:gridCol>
                <a:gridCol w="1908458">
                  <a:extLst>
                    <a:ext uri="{9D8B030D-6E8A-4147-A177-3AD203B41FA5}">
                      <a16:colId xmlns:a16="http://schemas.microsoft.com/office/drawing/2014/main" val="2885385384"/>
                    </a:ext>
                  </a:extLst>
                </a:gridCol>
                <a:gridCol w="1798142">
                  <a:extLst>
                    <a:ext uri="{9D8B030D-6E8A-4147-A177-3AD203B41FA5}">
                      <a16:colId xmlns:a16="http://schemas.microsoft.com/office/drawing/2014/main" val="3148054932"/>
                    </a:ext>
                  </a:extLst>
                </a:gridCol>
                <a:gridCol w="672925">
                  <a:extLst>
                    <a:ext uri="{9D8B030D-6E8A-4147-A177-3AD203B41FA5}">
                      <a16:colId xmlns:a16="http://schemas.microsoft.com/office/drawing/2014/main" val="301723318"/>
                    </a:ext>
                  </a:extLst>
                </a:gridCol>
                <a:gridCol w="672925">
                  <a:extLst>
                    <a:ext uri="{9D8B030D-6E8A-4147-A177-3AD203B41FA5}">
                      <a16:colId xmlns:a16="http://schemas.microsoft.com/office/drawing/2014/main" val="3623487523"/>
                    </a:ext>
                  </a:extLst>
                </a:gridCol>
                <a:gridCol w="672925">
                  <a:extLst>
                    <a:ext uri="{9D8B030D-6E8A-4147-A177-3AD203B41FA5}">
                      <a16:colId xmlns:a16="http://schemas.microsoft.com/office/drawing/2014/main" val="2487925773"/>
                    </a:ext>
                  </a:extLst>
                </a:gridCol>
                <a:gridCol w="672925">
                  <a:extLst>
                    <a:ext uri="{9D8B030D-6E8A-4147-A177-3AD203B41FA5}">
                      <a16:colId xmlns:a16="http://schemas.microsoft.com/office/drawing/2014/main" val="3890963351"/>
                    </a:ext>
                  </a:extLst>
                </a:gridCol>
                <a:gridCol w="672925">
                  <a:extLst>
                    <a:ext uri="{9D8B030D-6E8A-4147-A177-3AD203B41FA5}">
                      <a16:colId xmlns:a16="http://schemas.microsoft.com/office/drawing/2014/main" val="4289124971"/>
                    </a:ext>
                  </a:extLst>
                </a:gridCol>
                <a:gridCol w="672925">
                  <a:extLst>
                    <a:ext uri="{9D8B030D-6E8A-4147-A177-3AD203B41FA5}">
                      <a16:colId xmlns:a16="http://schemas.microsoft.com/office/drawing/2014/main" val="1447108491"/>
                    </a:ext>
                  </a:extLst>
                </a:gridCol>
              </a:tblGrid>
              <a:tr h="216491">
                <a:tc gridSpan="3">
                  <a:txBody>
                    <a:bodyPr/>
                    <a:lstStyle/>
                    <a:p>
                      <a:pPr algn="ctr" fontAlgn="ctr"/>
                      <a:r>
                        <a:rPr lang="ja-JP"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ＭＳ Ｐゴシック" panose="020B0600070205080204" pitchFamily="50" charset="-128"/>
                          <a:ea typeface="ＭＳ Ｐゴシック" panose="020B0600070205080204" pitchFamily="50" charset="-128"/>
                        </a:rPr>
                        <a:t>2009</a:t>
                      </a:r>
                      <a:r>
                        <a:rPr lang="ja-JP"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ＭＳ Ｐゴシック" panose="020B0600070205080204" pitchFamily="50" charset="-128"/>
                          <a:ea typeface="ＭＳ Ｐゴシック" panose="020B0600070205080204" pitchFamily="50" charset="-128"/>
                        </a:rPr>
                        <a:t>2010</a:t>
                      </a:r>
                      <a:r>
                        <a:rPr lang="ja-JP"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ＭＳ Ｐゴシック" panose="020B0600070205080204" pitchFamily="50" charset="-128"/>
                          <a:ea typeface="ＭＳ Ｐゴシック" panose="020B0600070205080204" pitchFamily="50" charset="-128"/>
                        </a:rPr>
                        <a:t>2011</a:t>
                      </a:r>
                      <a:r>
                        <a:rPr lang="ja-JP"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4249366588"/>
                  </a:ext>
                </a:extLst>
              </a:tr>
              <a:tr h="185219">
                <a:tc gridSpan="3">
                  <a:txBody>
                    <a:bodyPr/>
                    <a:lstStyle/>
                    <a:p>
                      <a:pPr algn="ctr" fontAlgn="ctr"/>
                      <a:r>
                        <a:rPr lang="zh-TW"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rPr>
                        <a:t>子宮収縮薬使用事例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ＭＳ Ｐゴシック" panose="020B0600070205080204" pitchFamily="50" charset="-128"/>
                          <a:ea typeface="ＭＳ Ｐゴシック" panose="020B060007020508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ＭＳ Ｐゴシック" panose="020B0600070205080204" pitchFamily="50" charset="-128"/>
                          <a:ea typeface="ＭＳ Ｐゴシック" panose="020B060007020508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100" b="1" i="0" u="none" strike="noStrike">
                          <a:solidFill>
                            <a:srgbClr val="FFFFFF"/>
                          </a:solidFill>
                          <a:effectLst/>
                          <a:latin typeface="ＭＳ Ｐゴシック" panose="020B0600070205080204" pitchFamily="50" charset="-128"/>
                          <a:ea typeface="ＭＳ Ｐゴシック" panose="020B060007020508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863612370"/>
                  </a:ext>
                </a:extLst>
              </a:tr>
              <a:tr h="185219">
                <a:tc gridSpan="3">
                  <a:txBody>
                    <a:bodyPr/>
                    <a:lstStyle/>
                    <a:p>
                      <a:pPr algn="ctr" fontAlgn="ctr"/>
                      <a:r>
                        <a:rPr lang="ja-JP" altLang="en-US" sz="1100" b="1" i="0" u="none" strike="noStrike" dirty="0">
                          <a:solidFill>
                            <a:srgbClr val="FFFFFF"/>
                          </a:solidFill>
                          <a:effectLst/>
                          <a:latin typeface="ＭＳ Ｐゴシック" panose="020B0600070205080204" pitchFamily="50" charset="-128"/>
                          <a:ea typeface="ＭＳ Ｐゴシック" panose="020B0600070205080204"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100" b="1" i="0" u="none" strike="noStrike">
                          <a:solidFill>
                            <a:srgbClr val="FFFFFF"/>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100" b="1" i="0" u="none" strike="noStrike">
                          <a:solidFill>
                            <a:srgbClr val="FFFFFF"/>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100" b="1" i="0" u="none" strike="noStrike">
                          <a:solidFill>
                            <a:srgbClr val="FFFFFF"/>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100" b="1" i="0" u="none" strike="noStrike">
                          <a:solidFill>
                            <a:srgbClr val="FFFFFF"/>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408276742"/>
                  </a:ext>
                </a:extLst>
              </a:tr>
              <a:tr h="185219">
                <a:tc gridSpan="3">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オキシトシン使用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017911"/>
                  </a:ext>
                </a:extLst>
              </a:tr>
              <a:tr h="18521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用法・用量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基準範囲内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10271868"/>
                  </a:ext>
                </a:extLst>
              </a:tr>
              <a:tr h="216491">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基準より多い</a:t>
                      </a:r>
                      <a:r>
                        <a:rPr lang="ja-JP" altLang="en-US" sz="11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注２）</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777390"/>
                  </a:ext>
                </a:extLst>
              </a:tr>
              <a:tr h="18521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心拍数聴取方法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連続的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35622155"/>
                  </a:ext>
                </a:extLst>
              </a:tr>
              <a:tr h="216491">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間欠的</a:t>
                      </a:r>
                      <a:r>
                        <a:rPr lang="zh-TW" altLang="en-US" sz="11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注３）</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245047"/>
                  </a:ext>
                </a:extLst>
              </a:tr>
              <a:tr h="18521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t"/>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基準範囲内かつ連続監視</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183403"/>
                  </a:ext>
                </a:extLst>
              </a:tr>
              <a:tr h="204464">
                <a:tc gridSpan="3">
                  <a:txBody>
                    <a:bodyPr/>
                    <a:lstStyle/>
                    <a:p>
                      <a:pPr algn="l" fontAlgn="ctr"/>
                      <a:r>
                        <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PGF</a:t>
                      </a:r>
                      <a:r>
                        <a:rPr lang="en-US" sz="11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2</a:t>
                      </a:r>
                      <a:r>
                        <a:rPr lang="el-GR" sz="1100" b="0" i="0" u="none" strike="noStrike" baseline="-25000" dirty="0">
                          <a:solidFill>
                            <a:srgbClr val="000000"/>
                          </a:solidFill>
                          <a:effectLst/>
                          <a:latin typeface="ＭＳ Ｐゴシック" panose="020B0600070205080204" pitchFamily="50" charset="-128"/>
                          <a:ea typeface="ＭＳ Ｐゴシック" panose="020B0600070205080204" pitchFamily="50" charset="-128"/>
                        </a:rPr>
                        <a:t>α</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使用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214816"/>
                  </a:ext>
                </a:extLst>
              </a:tr>
              <a:tr h="18521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用法・用量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基準範囲内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4108632"/>
                  </a:ext>
                </a:extLst>
              </a:tr>
              <a:tr h="216491">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基準より多い</a:t>
                      </a:r>
                      <a:r>
                        <a:rPr lang="ja-JP" altLang="en-US" sz="11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注２）</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532514"/>
                  </a:ext>
                </a:extLst>
              </a:tr>
              <a:tr h="18521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心拍数聴取方法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連続的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44235311"/>
                  </a:ext>
                </a:extLst>
              </a:tr>
              <a:tr h="216491">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間欠的</a:t>
                      </a:r>
                      <a:r>
                        <a:rPr lang="zh-TW" altLang="en-US" sz="11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注３）</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019859"/>
                  </a:ext>
                </a:extLst>
              </a:tr>
              <a:tr h="18521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基準範囲内かつ連続監視</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645263"/>
                  </a:ext>
                </a:extLst>
              </a:tr>
              <a:tr h="204464">
                <a:tc gridSpan="3">
                  <a:txBody>
                    <a:bodyPr/>
                    <a:lstStyle/>
                    <a:p>
                      <a:pPr algn="l" fontAlgn="ctr"/>
                      <a:r>
                        <a:rPr lang="en-US" sz="1100" b="0" i="0" u="none" strike="noStrike">
                          <a:solidFill>
                            <a:srgbClr val="000000"/>
                          </a:solidFill>
                          <a:effectLst/>
                          <a:latin typeface="ＭＳ Ｐゴシック" panose="020B0600070205080204" pitchFamily="50" charset="-128"/>
                          <a:ea typeface="ＭＳ Ｐゴシック" panose="020B0600070205080204" pitchFamily="50" charset="-128"/>
                        </a:rPr>
                        <a:t>PGE</a:t>
                      </a:r>
                      <a:r>
                        <a:rPr lang="en-US" sz="1100" b="0" i="0" u="none" strike="noStrike" baseline="-25000">
                          <a:solidFill>
                            <a:srgbClr val="000000"/>
                          </a:solidFill>
                          <a:effectLst/>
                          <a:latin typeface="ＭＳ Ｐゴシック" panose="020B0600070205080204" pitchFamily="50" charset="-128"/>
                          <a:ea typeface="ＭＳ Ｐゴシック" panose="020B0600070205080204" pitchFamily="50" charset="-128"/>
                        </a:rPr>
                        <a:t>２</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使用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53299"/>
                  </a:ext>
                </a:extLst>
              </a:tr>
              <a:tr h="18521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用法・用量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基準範囲内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18694093"/>
                  </a:ext>
                </a:extLst>
              </a:tr>
              <a:tr h="216491">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基準より多い</a:t>
                      </a:r>
                      <a:r>
                        <a:rPr lang="ja-JP" altLang="en-US" sz="11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注２）</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505451"/>
                  </a:ext>
                </a:extLst>
              </a:tr>
              <a:tr h="18521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心拍数聴取方法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連続的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81185630"/>
                  </a:ext>
                </a:extLst>
              </a:tr>
              <a:tr h="216491">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a:txBody>
                    <a:bodyPr/>
                    <a:lstStyle/>
                    <a:p>
                      <a:pPr algn="l" fontAlgn="ct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間欠的</a:t>
                      </a:r>
                      <a:r>
                        <a:rPr lang="zh-TW" altLang="en-US" sz="11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注３）</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517160"/>
                  </a:ext>
                </a:extLst>
              </a:tr>
              <a:tr h="185219">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t"/>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基準範囲内かつ連続監視</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797750"/>
                  </a:ext>
                </a:extLst>
              </a:tr>
            </a:tbl>
          </a:graphicData>
        </a:graphic>
      </p:graphicFrame>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83</a:t>
            </a:fld>
            <a:endParaRPr lang="en-US" altLang="ja-JP" dirty="0"/>
          </a:p>
        </p:txBody>
      </p:sp>
    </p:spTree>
    <p:extLst>
      <p:ext uri="{BB962C8B-B14F-4D97-AF65-F5344CB8AC3E}">
        <p14:creationId xmlns:p14="http://schemas.microsoft.com/office/powerpoint/2010/main" val="12440761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269554"/>
            <a:ext cx="9172103" cy="5155034"/>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086073" y="350714"/>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None/>
            </a:pPr>
            <a:r>
              <a:rPr lang="ja-JP" altLang="en-US" dirty="0">
                <a:solidFill>
                  <a:schemeClr val="tx2"/>
                </a:solidFill>
                <a:latin typeface="HG丸ｺﾞｼｯｸM-PRO" panose="020F0600000000000000" pitchFamily="50" charset="-128"/>
                <a:ea typeface="HG丸ｺﾞｼｯｸM-PRO" panose="020F0600000000000000" pitchFamily="50" charset="-128"/>
              </a:rPr>
              <a:t>子宮収縮薬使用について④</a:t>
            </a:r>
          </a:p>
          <a:p>
            <a:pPr algn="ctr" eaLnBrk="1" hangingPunct="1">
              <a:spcBef>
                <a:spcPct val="0"/>
              </a:spcBef>
              <a:buFontTx/>
              <a:buNone/>
            </a:pPr>
            <a:endParaRPr lang="ja-JP" altLang="en-US" sz="2900" dirty="0">
              <a:solidFill>
                <a:schemeClr val="tx2"/>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487710" y="4698643"/>
            <a:ext cx="8812063" cy="1569660"/>
          </a:xfrm>
          <a:prstGeom prst="rect">
            <a:avLst/>
          </a:prstGeom>
          <a:noFill/>
        </p:spPr>
        <p:txBody>
          <a:bodyPr wrap="square" rtlCol="0">
            <a:spAutoFit/>
          </a:bodyPr>
          <a:lstStyle/>
          <a:p>
            <a:r>
              <a:rPr lang="ja-JP" altLang="en-US" sz="1600" dirty="0"/>
              <a:t>注</a:t>
            </a:r>
            <a:r>
              <a:rPr lang="en-US" altLang="ja-JP" sz="1600" dirty="0"/>
              <a:t>1</a:t>
            </a:r>
            <a:r>
              <a:rPr lang="ja-JP" altLang="en-US" sz="1600" dirty="0"/>
              <a:t>）「同意あり」は、子宮収縮薬使用についての説明と同意の有無に関して、文書、もしく</a:t>
            </a:r>
            <a:endParaRPr lang="en-US" altLang="ja-JP" sz="1600" dirty="0"/>
          </a:p>
          <a:p>
            <a:r>
              <a:rPr lang="ja-JP" altLang="en-US" sz="1600" dirty="0"/>
              <a:t>　　　は口頭で説明と同意があったことが記載されている事例である。</a:t>
            </a:r>
            <a:endParaRPr lang="en-US" altLang="ja-JP" sz="1600" dirty="0"/>
          </a:p>
          <a:p>
            <a:r>
              <a:rPr lang="ja-JP" altLang="en-US" sz="1600" dirty="0"/>
              <a:t>注</a:t>
            </a:r>
            <a:r>
              <a:rPr lang="en-US" altLang="ja-JP" sz="1600" dirty="0"/>
              <a:t>2</a:t>
            </a:r>
            <a:r>
              <a:rPr lang="ja-JP" altLang="en-US" sz="1600" dirty="0"/>
              <a:t>）「同意なし」は、説明と同意がなかったことが記載されている事例である。</a:t>
            </a:r>
            <a:endParaRPr lang="en-US" altLang="ja-JP" sz="1600" dirty="0"/>
          </a:p>
          <a:p>
            <a:r>
              <a:rPr lang="ja-JP" altLang="en-US" sz="1600" dirty="0"/>
              <a:t>注</a:t>
            </a:r>
            <a:r>
              <a:rPr lang="en-US" altLang="ja-JP" sz="1600" dirty="0"/>
              <a:t>3</a:t>
            </a:r>
            <a:r>
              <a:rPr lang="ja-JP" altLang="en-US" sz="1600" dirty="0"/>
              <a:t>）「同意不明」は、診療録に説明と同意に関する記載がない事例、説明を行った</a:t>
            </a:r>
            <a:r>
              <a:rPr lang="ja-JP" altLang="en-US" sz="1600" dirty="0" err="1"/>
              <a:t>記載があ</a:t>
            </a:r>
            <a:endParaRPr lang="en-US" altLang="ja-JP" sz="1600" dirty="0"/>
          </a:p>
          <a:p>
            <a:r>
              <a:rPr lang="ja-JP" altLang="en-US" sz="1600" dirty="0"/>
              <a:t>　　　るが、同意の記載がない事例、および分娩機関からの情報と家族からの情報に</a:t>
            </a:r>
            <a:r>
              <a:rPr lang="ja-JP" altLang="en-US" sz="1600" dirty="0" err="1"/>
              <a:t>齟齬があ</a:t>
            </a:r>
            <a:endParaRPr lang="en-US" altLang="ja-JP" sz="1600" dirty="0"/>
          </a:p>
          <a:p>
            <a:r>
              <a:rPr lang="ja-JP" altLang="en-US" sz="1600" dirty="0"/>
              <a:t>　　　</a:t>
            </a:r>
            <a:r>
              <a:rPr lang="ja-JP" altLang="en-US" sz="1600" dirty="0" err="1"/>
              <a:t>る</a:t>
            </a:r>
            <a:r>
              <a:rPr lang="ja-JP" altLang="en-US" sz="1600" dirty="0"/>
              <a:t>事例である。</a:t>
            </a:r>
            <a:endParaRPr kumimoji="1" lang="ja-JP" altLang="en-US" sz="1600" dirty="0"/>
          </a:p>
        </p:txBody>
      </p:sp>
      <p:sp>
        <p:nvSpPr>
          <p:cNvPr id="7" name="テキスト ボックス 6"/>
          <p:cNvSpPr txBox="1"/>
          <p:nvPr/>
        </p:nvSpPr>
        <p:spPr>
          <a:xfrm>
            <a:off x="559718" y="1651080"/>
            <a:ext cx="6408712" cy="338554"/>
          </a:xfrm>
          <a:prstGeom prst="rect">
            <a:avLst/>
          </a:prstGeom>
          <a:noFill/>
        </p:spPr>
        <p:txBody>
          <a:bodyPr wrap="square" rtlCol="0">
            <a:spAutoFit/>
          </a:bodyPr>
          <a:lstStyle/>
          <a:p>
            <a:r>
              <a:rPr lang="ja-JP" altLang="en-US" sz="1600" dirty="0">
                <a:latin typeface="+mn-ea"/>
                <a:ea typeface="+mn-ea"/>
              </a:rPr>
              <a:t>子宮収縮薬使用についての説明と同意の有無</a:t>
            </a:r>
            <a:endParaRPr kumimoji="1" lang="ja-JP" altLang="en-US" sz="1600" dirty="0">
              <a:latin typeface="+mn-ea"/>
              <a:ea typeface="+mn-ea"/>
            </a:endParaRPr>
          </a:p>
        </p:txBody>
      </p:sp>
      <p:sp>
        <p:nvSpPr>
          <p:cNvPr id="8" name="テキスト ボックス 7"/>
          <p:cNvSpPr txBox="1"/>
          <p:nvPr/>
        </p:nvSpPr>
        <p:spPr>
          <a:xfrm>
            <a:off x="8051948" y="1712635"/>
            <a:ext cx="1292746" cy="276999"/>
          </a:xfrm>
          <a:prstGeom prst="rect">
            <a:avLst/>
          </a:prstGeom>
          <a:noFill/>
        </p:spPr>
        <p:txBody>
          <a:bodyPr wrap="square" rtlCol="0">
            <a:spAutoFit/>
          </a:bodyPr>
          <a:lstStyle/>
          <a:p>
            <a:r>
              <a:rPr lang="ja-JP" altLang="en-US" sz="1200" dirty="0">
                <a:latin typeface="+mj-lt"/>
              </a:rPr>
              <a:t>対象数</a:t>
            </a:r>
            <a:r>
              <a:rPr lang="en-US" altLang="ja-JP" sz="1200" dirty="0">
                <a:latin typeface="+mj-lt"/>
              </a:rPr>
              <a:t>=124</a:t>
            </a:r>
            <a:endParaRPr kumimoji="1" lang="ja-JP" altLang="en-US" sz="1200" dirty="0">
              <a:latin typeface="+mj-lt"/>
            </a:endParaRPr>
          </a:p>
        </p:txBody>
      </p:sp>
      <p:graphicFrame>
        <p:nvGraphicFramePr>
          <p:cNvPr id="3" name="表 2"/>
          <p:cNvGraphicFramePr>
            <a:graphicFrameLocks noGrp="1"/>
          </p:cNvGraphicFramePr>
          <p:nvPr>
            <p:extLst>
              <p:ext uri="{D42A27DB-BD31-4B8C-83A1-F6EECF244321}">
                <p14:modId xmlns:p14="http://schemas.microsoft.com/office/powerpoint/2010/main" val="3409470571"/>
              </p:ext>
            </p:extLst>
          </p:nvPr>
        </p:nvGraphicFramePr>
        <p:xfrm>
          <a:off x="775742" y="2061642"/>
          <a:ext cx="8208914" cy="2469104"/>
        </p:xfrm>
        <a:graphic>
          <a:graphicData uri="http://schemas.openxmlformats.org/drawingml/2006/table">
            <a:tbl>
              <a:tblPr/>
              <a:tblGrid>
                <a:gridCol w="399737">
                  <a:extLst>
                    <a:ext uri="{9D8B030D-6E8A-4147-A177-3AD203B41FA5}">
                      <a16:colId xmlns:a16="http://schemas.microsoft.com/office/drawing/2014/main" val="736086731"/>
                    </a:ext>
                  </a:extLst>
                </a:gridCol>
                <a:gridCol w="2584023">
                  <a:extLst>
                    <a:ext uri="{9D8B030D-6E8A-4147-A177-3AD203B41FA5}">
                      <a16:colId xmlns:a16="http://schemas.microsoft.com/office/drawing/2014/main" val="3526724355"/>
                    </a:ext>
                  </a:extLst>
                </a:gridCol>
                <a:gridCol w="870859">
                  <a:extLst>
                    <a:ext uri="{9D8B030D-6E8A-4147-A177-3AD203B41FA5}">
                      <a16:colId xmlns:a16="http://schemas.microsoft.com/office/drawing/2014/main" val="229139297"/>
                    </a:ext>
                  </a:extLst>
                </a:gridCol>
                <a:gridCol w="870859">
                  <a:extLst>
                    <a:ext uri="{9D8B030D-6E8A-4147-A177-3AD203B41FA5}">
                      <a16:colId xmlns:a16="http://schemas.microsoft.com/office/drawing/2014/main" val="3832307336"/>
                    </a:ext>
                  </a:extLst>
                </a:gridCol>
                <a:gridCol w="870859">
                  <a:extLst>
                    <a:ext uri="{9D8B030D-6E8A-4147-A177-3AD203B41FA5}">
                      <a16:colId xmlns:a16="http://schemas.microsoft.com/office/drawing/2014/main" val="2932667508"/>
                    </a:ext>
                  </a:extLst>
                </a:gridCol>
                <a:gridCol w="870859">
                  <a:extLst>
                    <a:ext uri="{9D8B030D-6E8A-4147-A177-3AD203B41FA5}">
                      <a16:colId xmlns:a16="http://schemas.microsoft.com/office/drawing/2014/main" val="3136312538"/>
                    </a:ext>
                  </a:extLst>
                </a:gridCol>
                <a:gridCol w="870859">
                  <a:extLst>
                    <a:ext uri="{9D8B030D-6E8A-4147-A177-3AD203B41FA5}">
                      <a16:colId xmlns:a16="http://schemas.microsoft.com/office/drawing/2014/main" val="3943358644"/>
                    </a:ext>
                  </a:extLst>
                </a:gridCol>
                <a:gridCol w="870859">
                  <a:extLst>
                    <a:ext uri="{9D8B030D-6E8A-4147-A177-3AD203B41FA5}">
                      <a16:colId xmlns:a16="http://schemas.microsoft.com/office/drawing/2014/main" val="4031657132"/>
                    </a:ext>
                  </a:extLst>
                </a:gridCol>
              </a:tblGrid>
              <a:tr h="332664">
                <a:tc gridSpan="2">
                  <a:txBody>
                    <a:bodyPr/>
                    <a:lstStyle/>
                    <a:p>
                      <a:pPr algn="ctr" fontAlgn="ctr"/>
                      <a:r>
                        <a:rPr lang="ja-JP" altLang="en-US" sz="1400" b="1" i="0" u="none" strike="noStrike" dirty="0">
                          <a:solidFill>
                            <a:srgbClr val="FFFFFF"/>
                          </a:solidFill>
                          <a:effectLst/>
                          <a:latin typeface="ＭＳ Ｐゴシック" panose="020B0600070205080204" pitchFamily="50" charset="-128"/>
                          <a:ea typeface="ＭＳ Ｐゴシック" panose="020B0600070205080204"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ＭＳ Ｐゴシック" panose="020B0600070205080204" pitchFamily="50" charset="-128"/>
                          <a:ea typeface="ＭＳ Ｐゴシック" panose="020B0600070205080204" pitchFamily="50" charset="-128"/>
                        </a:rPr>
                        <a:t>2009</a:t>
                      </a:r>
                      <a:r>
                        <a:rPr lang="ja-JP" altLang="en-US" sz="1400" b="1" i="0" u="none" strike="noStrike">
                          <a:solidFill>
                            <a:srgbClr val="FFFFFF"/>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ＭＳ Ｐゴシック" panose="020B0600070205080204" pitchFamily="50" charset="-128"/>
                          <a:ea typeface="ＭＳ Ｐゴシック" panose="020B0600070205080204" pitchFamily="50" charset="-128"/>
                        </a:rPr>
                        <a:t>2010</a:t>
                      </a:r>
                      <a:r>
                        <a:rPr lang="ja-JP" altLang="en-US" sz="1400" b="1" i="0" u="none" strike="noStrike">
                          <a:solidFill>
                            <a:srgbClr val="FFFFFF"/>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ＭＳ Ｐゴシック" panose="020B0600070205080204" pitchFamily="50" charset="-128"/>
                          <a:ea typeface="ＭＳ Ｐゴシック" panose="020B0600070205080204" pitchFamily="50" charset="-128"/>
                        </a:rPr>
                        <a:t>2011</a:t>
                      </a:r>
                      <a:r>
                        <a:rPr lang="ja-JP" altLang="en-US" sz="1400" b="1" i="0" u="none" strike="noStrike">
                          <a:solidFill>
                            <a:srgbClr val="FFFFFF"/>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346638571"/>
                  </a:ext>
                </a:extLst>
              </a:tr>
              <a:tr h="284612">
                <a:tc gridSpan="2">
                  <a:txBody>
                    <a:bodyPr/>
                    <a:lstStyle/>
                    <a:p>
                      <a:pPr algn="ctr" fontAlgn="ctr"/>
                      <a:r>
                        <a:rPr lang="zh-TW" altLang="en-US" sz="1400" b="1" i="0" u="none" strike="noStrike" dirty="0">
                          <a:solidFill>
                            <a:srgbClr val="FFFFFF"/>
                          </a:solidFill>
                          <a:effectLst/>
                          <a:latin typeface="ＭＳ Ｐゴシック" panose="020B0600070205080204" pitchFamily="50" charset="-128"/>
                          <a:ea typeface="ＭＳ Ｐゴシック" panose="020B0600070205080204" pitchFamily="50" charset="-128"/>
                        </a:rPr>
                        <a:t>子宮収縮薬使用事例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dirty="0">
                          <a:solidFill>
                            <a:srgbClr val="FFFFFF"/>
                          </a:solidFill>
                          <a:effectLst/>
                          <a:latin typeface="ＭＳ Ｐゴシック" panose="020B0600070205080204" pitchFamily="50" charset="-128"/>
                          <a:ea typeface="ＭＳ Ｐゴシック" panose="020B060007020508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ＭＳ Ｐゴシック" panose="020B0600070205080204" pitchFamily="50" charset="-128"/>
                          <a:ea typeface="ＭＳ Ｐゴシック" panose="020B060007020508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ＭＳ Ｐゴシック" panose="020B0600070205080204" pitchFamily="50" charset="-128"/>
                          <a:ea typeface="ＭＳ Ｐゴシック" panose="020B060007020508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3068654933"/>
                  </a:ext>
                </a:extLst>
              </a:tr>
              <a:tr h="284612">
                <a:tc gridSpan="2">
                  <a:txBody>
                    <a:bodyPr/>
                    <a:lstStyle/>
                    <a:p>
                      <a:pPr algn="ctr" fontAlgn="ctr"/>
                      <a:r>
                        <a:rPr lang="ja-JP" altLang="en-US" sz="1400" b="1" i="0" u="none" strike="noStrike" dirty="0">
                          <a:solidFill>
                            <a:srgbClr val="FFFFFF"/>
                          </a:solidFill>
                          <a:effectLst/>
                          <a:latin typeface="ＭＳ Ｐゴシック" panose="020B0600070205080204" pitchFamily="50" charset="-128"/>
                          <a:ea typeface="ＭＳ Ｐゴシック" panose="020B0600070205080204"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a:txBody>
                    <a:bodyPr/>
                    <a:lstStyle/>
                    <a:p>
                      <a:pPr algn="ctr" fontAlgn="ctr"/>
                      <a:r>
                        <a:rPr lang="ja-JP" altLang="en-US" sz="1400" b="1" i="0" u="none" strike="noStrike">
                          <a:solidFill>
                            <a:srgbClr val="FFFFFF"/>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dirty="0">
                          <a:solidFill>
                            <a:srgbClr val="FFFFFF"/>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ＭＳ Ｐゴシック" panose="020B0600070205080204" pitchFamily="50" charset="-128"/>
                          <a:ea typeface="ＭＳ Ｐゴシック" panose="020B0600070205080204"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45478832"/>
                  </a:ext>
                </a:extLst>
              </a:tr>
              <a:tr h="332664">
                <a:tc gridSpan="2">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同意あり</a:t>
                      </a:r>
                      <a:r>
                        <a:rPr lang="ja-JP" altLang="en-US"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注１）</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85326840"/>
                  </a:ext>
                </a:extLst>
              </a:tr>
              <a:tr h="284612">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文書での同意</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64886204"/>
                  </a:ext>
                </a:extLst>
              </a:tr>
              <a:tr h="284612">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口頭での同意</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021721"/>
                  </a:ext>
                </a:extLst>
              </a:tr>
              <a:tr h="332664">
                <a:tc gridSpan="2">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同意なし</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注２）</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71869"/>
                  </a:ext>
                </a:extLst>
              </a:tr>
              <a:tr h="332664">
                <a:tc gridSpan="2">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同意不明</a:t>
                      </a:r>
                      <a:r>
                        <a:rPr lang="ja-JP" altLang="en-US" sz="1400" b="0" i="0" u="none" strike="noStrike" baseline="30000">
                          <a:solidFill>
                            <a:srgbClr val="000000"/>
                          </a:solidFill>
                          <a:effectLst/>
                          <a:latin typeface="ＭＳ Ｐゴシック" panose="020B0600070205080204" pitchFamily="50" charset="-128"/>
                          <a:ea typeface="ＭＳ Ｐゴシック" panose="020B0600070205080204" pitchFamily="50" charset="-128"/>
                        </a:rPr>
                        <a:t>注３）</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647840"/>
                  </a:ext>
                </a:extLst>
              </a:tr>
            </a:tbl>
          </a:graphicData>
        </a:graphic>
      </p:graphicFrame>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84</a:t>
            </a:fld>
            <a:endParaRPr lang="en-US" altLang="ja-JP" dirty="0"/>
          </a:p>
        </p:txBody>
      </p:sp>
    </p:spTree>
    <p:extLst>
      <p:ext uri="{BB962C8B-B14F-4D97-AF65-F5344CB8AC3E}">
        <p14:creationId xmlns:p14="http://schemas.microsoft.com/office/powerpoint/2010/main" val="18958626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343694" y="1360869"/>
            <a:ext cx="9172103" cy="3869125"/>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108881" y="333177"/>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latin typeface="HG丸ｺﾞｼｯｸM-PRO" panose="020F0600000000000000" pitchFamily="50" charset="-128"/>
                <a:ea typeface="HG丸ｺﾞｼｯｸM-PRO" panose="020F0600000000000000" pitchFamily="50" charset="-128"/>
              </a:rPr>
              <a:t>新生児蘇生について①</a:t>
            </a:r>
          </a:p>
        </p:txBody>
      </p:sp>
      <p:sp>
        <p:nvSpPr>
          <p:cNvPr id="9" name="正方形/長方形 1"/>
          <p:cNvSpPr>
            <a:spLocks noChangeArrowheads="1"/>
          </p:cNvSpPr>
          <p:nvPr/>
        </p:nvSpPr>
        <p:spPr bwMode="auto">
          <a:xfrm>
            <a:off x="487710" y="1675233"/>
            <a:ext cx="8929687"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lnSpc>
                <a:spcPct val="120000"/>
              </a:lnSpc>
            </a:pPr>
            <a:r>
              <a:rPr lang="ja-JP" altLang="en-US" sz="2400" dirty="0">
                <a:latin typeface="HG丸ｺﾞｼｯｸM-PRO" panose="020F0600000000000000" pitchFamily="50" charset="-128"/>
              </a:rPr>
              <a:t>○分析対象事例</a:t>
            </a:r>
            <a:r>
              <a:rPr lang="en-US" altLang="ja-JP" sz="2400" dirty="0">
                <a:latin typeface="HG丸ｺﾞｼｯｸM-PRO" panose="020F0600000000000000" pitchFamily="50" charset="-128"/>
              </a:rPr>
              <a:t>451</a:t>
            </a:r>
            <a:r>
              <a:rPr lang="ja-JP" altLang="en-US" sz="2400" dirty="0">
                <a:latin typeface="HG丸ｺﾞｼｯｸM-PRO" panose="020F0600000000000000" pitchFamily="50" charset="-128"/>
              </a:rPr>
              <a:t>件のうち、生後</a:t>
            </a:r>
            <a:r>
              <a:rPr lang="en-US" altLang="ja-JP" sz="2400" dirty="0">
                <a:latin typeface="HG丸ｺﾞｼｯｸM-PRO" panose="020F0600000000000000" pitchFamily="50" charset="-128"/>
              </a:rPr>
              <a:t>1</a:t>
            </a:r>
            <a:r>
              <a:rPr lang="ja-JP" altLang="en-US" sz="2400" dirty="0">
                <a:latin typeface="HG丸ｺﾞｼｯｸM-PRO" panose="020F0600000000000000" pitchFamily="50" charset="-128"/>
              </a:rPr>
              <a:t>分以内の時点で、心拍数</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a:t>
            </a:r>
            <a:r>
              <a:rPr lang="en-US" altLang="ja-JP" sz="2400" dirty="0">
                <a:latin typeface="HG丸ｺﾞｼｯｸM-PRO" panose="020F0600000000000000" pitchFamily="50" charset="-128"/>
              </a:rPr>
              <a:t>100</a:t>
            </a:r>
            <a:r>
              <a:rPr lang="ja-JP" altLang="en-US" sz="2400" dirty="0">
                <a:latin typeface="HG丸ｺﾞｼｯｸM-PRO" panose="020F0600000000000000" pitchFamily="50" charset="-128"/>
              </a:rPr>
              <a:t>回／分未満、または自発呼吸なしの事例</a:t>
            </a:r>
            <a:r>
              <a:rPr lang="en-US" altLang="ja-JP" sz="2400" dirty="0">
                <a:latin typeface="HG丸ｺﾞｼｯｸM-PRO" panose="020F0600000000000000" pitchFamily="50" charset="-128"/>
              </a:rPr>
              <a:t>360</a:t>
            </a:r>
            <a:r>
              <a:rPr lang="ja-JP" altLang="en-US" sz="2400" dirty="0">
                <a:latin typeface="HG丸ｺﾞｼｯｸM-PRO" panose="020F0600000000000000" pitchFamily="50" charset="-128"/>
              </a:rPr>
              <a:t>件を分析対</a:t>
            </a:r>
            <a:endParaRPr lang="en-US" altLang="ja-JP" sz="2400" dirty="0">
              <a:latin typeface="HG丸ｺﾞｼｯｸM-PRO" panose="020F0600000000000000" pitchFamily="50" charset="-128"/>
            </a:endParaRPr>
          </a:p>
          <a:p>
            <a:pPr eaLnBrk="1" hangingPunct="1">
              <a:lnSpc>
                <a:spcPct val="120000"/>
              </a:lnSpc>
            </a:pPr>
            <a:r>
              <a:rPr lang="ja-JP" altLang="en-US" sz="2400" dirty="0">
                <a:latin typeface="HG丸ｺﾞｼｯｸM-PRO" panose="020F0600000000000000" pitchFamily="50" charset="-128"/>
              </a:rPr>
              <a:t>　象とした。</a:t>
            </a:r>
            <a:endParaRPr lang="en-US" altLang="ja-JP" sz="2400" dirty="0">
              <a:latin typeface="HG丸ｺﾞｼｯｸM-PRO" panose="020F0600000000000000" pitchFamily="50" charset="-128"/>
            </a:endParaRPr>
          </a:p>
          <a:p>
            <a:pPr eaLnBrk="1" hangingPunct="1">
              <a:lnSpc>
                <a:spcPct val="120000"/>
              </a:lnSpc>
            </a:pPr>
            <a:endParaRPr lang="en-US" altLang="ja-JP" sz="2400" dirty="0">
              <a:latin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rPr>
              <a:t>○このうち生後</a:t>
            </a:r>
            <a:r>
              <a:rPr lang="en-US" altLang="ja-JP" sz="2400" dirty="0">
                <a:latin typeface="HG丸ｺﾞｼｯｸM-PRO" panose="020F0600000000000000" pitchFamily="50" charset="-128"/>
              </a:rPr>
              <a:t>1</a:t>
            </a:r>
            <a:r>
              <a:rPr lang="ja-JP" altLang="en-US" sz="2400" dirty="0">
                <a:latin typeface="HG丸ｺﾞｼｯｸM-PRO" panose="020F0600000000000000" pitchFamily="50" charset="-128"/>
              </a:rPr>
              <a:t>分以内に人工呼吸が開始された事例は</a:t>
            </a:r>
            <a:r>
              <a:rPr lang="en-US" altLang="ja-JP" sz="2400" dirty="0">
                <a:latin typeface="HG丸ｺﾞｼｯｸM-PRO" panose="020F0600000000000000" pitchFamily="50" charset="-128"/>
              </a:rPr>
              <a:t>2009</a:t>
            </a:r>
          </a:p>
          <a:p>
            <a:pPr hangingPunct="1">
              <a:lnSpc>
                <a:spcPct val="120000"/>
              </a:lnSpc>
              <a:buFontTx/>
              <a:buNone/>
            </a:pPr>
            <a:r>
              <a:rPr lang="ja-JP" altLang="en-US" sz="2400" dirty="0">
                <a:latin typeface="HG丸ｺﾞｼｯｸM-PRO" panose="020F0600000000000000" pitchFamily="50" charset="-128"/>
              </a:rPr>
              <a:t>　年が</a:t>
            </a:r>
            <a:r>
              <a:rPr lang="en-US" altLang="ja-JP" sz="2400" dirty="0">
                <a:latin typeface="HG丸ｺﾞｼｯｸM-PRO" panose="020F0600000000000000" pitchFamily="50" charset="-128"/>
              </a:rPr>
              <a:t>63</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49.6</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 2010</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73</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63.5</a:t>
            </a:r>
            <a:r>
              <a:rPr lang="ja-JP" altLang="en-US" sz="2400" dirty="0">
                <a:latin typeface="HG丸ｺﾞｼｯｸM-PRO" panose="020F0600000000000000" pitchFamily="50" charset="-128"/>
              </a:rPr>
              <a:t>％）、</a:t>
            </a:r>
            <a:r>
              <a:rPr lang="en-US" altLang="ja-JP" sz="2400" dirty="0">
                <a:latin typeface="HG丸ｺﾞｼｯｸM-PRO" panose="020F0600000000000000" pitchFamily="50" charset="-128"/>
              </a:rPr>
              <a:t> </a:t>
            </a:r>
          </a:p>
          <a:p>
            <a:pPr hangingPunct="1">
              <a:lnSpc>
                <a:spcPct val="120000"/>
              </a:lnSpc>
              <a:buFontTx/>
              <a:buNone/>
            </a:pPr>
            <a:r>
              <a:rPr lang="ja-JP" altLang="en-US" sz="2400" dirty="0">
                <a:latin typeface="HG丸ｺﾞｼｯｸM-PRO" panose="020F0600000000000000" pitchFamily="50" charset="-128"/>
              </a:rPr>
              <a:t>　</a:t>
            </a:r>
            <a:r>
              <a:rPr lang="en-US" altLang="ja-JP" sz="2400" dirty="0">
                <a:latin typeface="HG丸ｺﾞｼｯｸM-PRO" panose="020F0600000000000000" pitchFamily="50" charset="-128"/>
              </a:rPr>
              <a:t>2011</a:t>
            </a:r>
            <a:r>
              <a:rPr lang="ja-JP" altLang="en-US" sz="2400" dirty="0">
                <a:latin typeface="HG丸ｺﾞｼｯｸM-PRO" panose="020F0600000000000000" pitchFamily="50" charset="-128"/>
              </a:rPr>
              <a:t>年が</a:t>
            </a:r>
            <a:r>
              <a:rPr lang="en-US" altLang="ja-JP" sz="2400" dirty="0">
                <a:latin typeface="HG丸ｺﾞｼｯｸM-PRO" panose="020F0600000000000000" pitchFamily="50" charset="-128"/>
              </a:rPr>
              <a:t>87</a:t>
            </a:r>
            <a:r>
              <a:rPr lang="ja-JP" altLang="en-US" sz="2400" dirty="0">
                <a:latin typeface="HG丸ｺﾞｼｯｸM-PRO" panose="020F0600000000000000" pitchFamily="50" charset="-128"/>
              </a:rPr>
              <a:t>件（</a:t>
            </a:r>
            <a:r>
              <a:rPr lang="en-US" altLang="ja-JP" sz="2400" dirty="0">
                <a:latin typeface="HG丸ｺﾞｼｯｸM-PRO" panose="020F0600000000000000" pitchFamily="50" charset="-128"/>
              </a:rPr>
              <a:t>73.7</a:t>
            </a:r>
            <a:r>
              <a:rPr lang="ja-JP" altLang="en-US" sz="2400" dirty="0">
                <a:latin typeface="HG丸ｺﾞｼｯｸM-PRO" panose="020F0600000000000000" pitchFamily="50" charset="-128"/>
              </a:rPr>
              <a:t>％）であった。</a:t>
            </a:r>
            <a:endParaRPr lang="en-US" altLang="ja-JP" sz="2400" dirty="0">
              <a:latin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85</a:t>
            </a:fld>
            <a:endParaRPr lang="en-US" altLang="ja-JP" dirty="0"/>
          </a:p>
        </p:txBody>
      </p:sp>
    </p:spTree>
    <p:extLst>
      <p:ext uri="{BB962C8B-B14F-4D97-AF65-F5344CB8AC3E}">
        <p14:creationId xmlns:p14="http://schemas.microsoft.com/office/powerpoint/2010/main" val="27867817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3"/>
          <p:cNvSpPr>
            <a:spLocks noChangeArrowheads="1"/>
          </p:cNvSpPr>
          <p:nvPr/>
        </p:nvSpPr>
        <p:spPr bwMode="auto">
          <a:xfrm>
            <a:off x="487710" y="1341561"/>
            <a:ext cx="9172103" cy="5159251"/>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3386" name="Rectangle 2"/>
          <p:cNvSpPr txBox="1">
            <a:spLocks noChangeArrowheads="1"/>
          </p:cNvSpPr>
          <p:nvPr/>
        </p:nvSpPr>
        <p:spPr bwMode="auto">
          <a:xfrm>
            <a:off x="1091350" y="317217"/>
            <a:ext cx="7687344"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dirty="0">
                <a:solidFill>
                  <a:schemeClr val="tx2"/>
                </a:solidFill>
                <a:latin typeface="HG丸ｺﾞｼｯｸM-PRO" panose="020F0600000000000000" pitchFamily="50" charset="-128"/>
                <a:ea typeface="HG丸ｺﾞｼｯｸM-PRO" panose="020F0600000000000000" pitchFamily="50" charset="-128"/>
              </a:rPr>
              <a:t>新生児蘇生について②</a:t>
            </a:r>
          </a:p>
        </p:txBody>
      </p:sp>
      <p:sp>
        <p:nvSpPr>
          <p:cNvPr id="6" name="Rectangle 2"/>
          <p:cNvSpPr txBox="1">
            <a:spLocks noChangeArrowheads="1"/>
          </p:cNvSpPr>
          <p:nvPr/>
        </p:nvSpPr>
        <p:spPr bwMode="auto">
          <a:xfrm>
            <a:off x="487710" y="1489774"/>
            <a:ext cx="4032448" cy="35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chemeClr val="tx2"/>
                </a:solidFill>
                <a:latin typeface="+mn-ea"/>
                <a:ea typeface="+mn-ea"/>
              </a:rPr>
              <a:t>生後１分以内の人工呼吸</a:t>
            </a:r>
            <a:r>
              <a:rPr lang="ja-JP" altLang="en-US" sz="1600" baseline="30000" dirty="0">
                <a:solidFill>
                  <a:schemeClr val="tx2"/>
                </a:solidFill>
                <a:latin typeface="+mn-ea"/>
                <a:ea typeface="+mn-ea"/>
              </a:rPr>
              <a:t>注１）</a:t>
            </a:r>
            <a:r>
              <a:rPr lang="ja-JP" altLang="en-US" sz="1600" dirty="0">
                <a:solidFill>
                  <a:schemeClr val="tx2"/>
                </a:solidFill>
                <a:latin typeface="+mn-ea"/>
                <a:ea typeface="+mn-ea"/>
              </a:rPr>
              <a:t>開始状況</a:t>
            </a:r>
          </a:p>
        </p:txBody>
      </p:sp>
      <p:sp>
        <p:nvSpPr>
          <p:cNvPr id="8" name="Rectangle 2"/>
          <p:cNvSpPr txBox="1">
            <a:spLocks noChangeArrowheads="1"/>
          </p:cNvSpPr>
          <p:nvPr/>
        </p:nvSpPr>
        <p:spPr bwMode="auto">
          <a:xfrm>
            <a:off x="813382" y="1629594"/>
            <a:ext cx="8531312" cy="3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chemeClr val="tx2"/>
                </a:solidFill>
                <a:latin typeface="+mj-lt"/>
                <a:ea typeface="+mn-ea"/>
              </a:rPr>
              <a:t>　　　　　　　　　　　　　　　　　　　　　　　　　　　　　　　　　　　　　　　　　　　　　　　　　　　　　　　　　　　　　　　　　　　　　　　対象数</a:t>
            </a:r>
            <a:r>
              <a:rPr lang="en-US" altLang="ja-JP" sz="1200" dirty="0">
                <a:solidFill>
                  <a:schemeClr val="tx2"/>
                </a:solidFill>
                <a:latin typeface="+mj-lt"/>
                <a:ea typeface="+mn-ea"/>
              </a:rPr>
              <a:t>=360</a:t>
            </a:r>
            <a:endParaRPr lang="ja-JP" altLang="en-US" sz="1200" dirty="0">
              <a:solidFill>
                <a:schemeClr val="tx2"/>
              </a:solidFill>
              <a:latin typeface="+mj-lt"/>
              <a:ea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3776790187"/>
              </p:ext>
            </p:extLst>
          </p:nvPr>
        </p:nvGraphicFramePr>
        <p:xfrm>
          <a:off x="919756" y="1989634"/>
          <a:ext cx="8208913" cy="2613137"/>
        </p:xfrm>
        <a:graphic>
          <a:graphicData uri="http://schemas.openxmlformats.org/drawingml/2006/table">
            <a:tbl>
              <a:tblPr/>
              <a:tblGrid>
                <a:gridCol w="2913151">
                  <a:extLst>
                    <a:ext uri="{9D8B030D-6E8A-4147-A177-3AD203B41FA5}">
                      <a16:colId xmlns:a16="http://schemas.microsoft.com/office/drawing/2014/main" val="3526258895"/>
                    </a:ext>
                  </a:extLst>
                </a:gridCol>
                <a:gridCol w="882627">
                  <a:extLst>
                    <a:ext uri="{9D8B030D-6E8A-4147-A177-3AD203B41FA5}">
                      <a16:colId xmlns:a16="http://schemas.microsoft.com/office/drawing/2014/main" val="1193972322"/>
                    </a:ext>
                  </a:extLst>
                </a:gridCol>
                <a:gridCol w="882627">
                  <a:extLst>
                    <a:ext uri="{9D8B030D-6E8A-4147-A177-3AD203B41FA5}">
                      <a16:colId xmlns:a16="http://schemas.microsoft.com/office/drawing/2014/main" val="1709390986"/>
                    </a:ext>
                  </a:extLst>
                </a:gridCol>
                <a:gridCol w="882627">
                  <a:extLst>
                    <a:ext uri="{9D8B030D-6E8A-4147-A177-3AD203B41FA5}">
                      <a16:colId xmlns:a16="http://schemas.microsoft.com/office/drawing/2014/main" val="2571325889"/>
                    </a:ext>
                  </a:extLst>
                </a:gridCol>
                <a:gridCol w="882627">
                  <a:extLst>
                    <a:ext uri="{9D8B030D-6E8A-4147-A177-3AD203B41FA5}">
                      <a16:colId xmlns:a16="http://schemas.microsoft.com/office/drawing/2014/main" val="4250634485"/>
                    </a:ext>
                  </a:extLst>
                </a:gridCol>
                <a:gridCol w="882627">
                  <a:extLst>
                    <a:ext uri="{9D8B030D-6E8A-4147-A177-3AD203B41FA5}">
                      <a16:colId xmlns:a16="http://schemas.microsoft.com/office/drawing/2014/main" val="192196690"/>
                    </a:ext>
                  </a:extLst>
                </a:gridCol>
                <a:gridCol w="882627">
                  <a:extLst>
                    <a:ext uri="{9D8B030D-6E8A-4147-A177-3AD203B41FA5}">
                      <a16:colId xmlns:a16="http://schemas.microsoft.com/office/drawing/2014/main" val="1602097755"/>
                    </a:ext>
                  </a:extLst>
                </a:gridCol>
              </a:tblGrid>
              <a:tr h="354190">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ctr"/>
                      <a:r>
                        <a:rPr lang="en-US" altLang="ja-JP"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1898899794"/>
                  </a:ext>
                </a:extLst>
              </a:tr>
              <a:tr h="944507">
                <a:tc>
                  <a:txBody>
                    <a:bodyPr/>
                    <a:lstStyle/>
                    <a:p>
                      <a:pPr algn="ctr" fontAlgn="ctr"/>
                      <a:r>
                        <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生後１分以内に新生児蘇生処置が</a:t>
                      </a:r>
                      <a:endParaRPr lang="en-US" altLang="ja-JP" sz="14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p>
                      <a:pPr algn="ctr" fontAlgn="ctr"/>
                      <a:r>
                        <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必要であった事例</a:t>
                      </a:r>
                      <a:r>
                        <a:rPr lang="ja-JP" altLang="en-US" sz="1400" b="1" i="0" u="none" strike="noStrike" baseline="30000" dirty="0">
                          <a:solidFill>
                            <a:srgbClr val="FFFFFF"/>
                          </a:solidFill>
                          <a:effectLst/>
                          <a:latin typeface="HG丸ｺﾞｼｯｸM-PRO" panose="020F0600000000000000" pitchFamily="50" charset="-128"/>
                          <a:ea typeface="HG丸ｺﾞｼｯｸM-PRO" panose="020F0600000000000000" pitchFamily="50" charset="-128"/>
                        </a:rPr>
                        <a:t>注２）</a:t>
                      </a:r>
                      <a:endPar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ctr"/>
                      <a:r>
                        <a:rPr lang="en-US" altLang="ja-JP"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4148274811"/>
                  </a:ext>
                </a:extLst>
              </a:tr>
              <a:tr h="354190">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ja-JP" altLang="en-US" sz="14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注３）</a:t>
                      </a:r>
                      <a:endPar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ja-JP" altLang="en-US" sz="14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注３）</a:t>
                      </a:r>
                      <a:endPar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4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ja-JP" altLang="en-US" sz="14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注３）</a:t>
                      </a:r>
                      <a:endParaRPr lang="ja-JP" altLang="en-US" sz="14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481329287"/>
                  </a:ext>
                </a:extLst>
              </a:tr>
              <a:tr h="354190">
                <a:tc>
                  <a:txBody>
                    <a:bodyPr/>
                    <a:lstStyle/>
                    <a:p>
                      <a:pPr algn="l"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生後１分以内に人工呼吸開始</a:t>
                      </a:r>
                      <a:r>
                        <a:rPr lang="ja-JP" altLang="en-US" sz="14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注４）</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49.6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63.5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HG丸ｺﾞｼｯｸM-PRO" panose="020F0600000000000000" pitchFamily="50" charset="-128"/>
                          <a:ea typeface="HG丸ｺﾞｼｯｸM-PRO" panose="020F0600000000000000" pitchFamily="50" charset="-128"/>
                        </a:rPr>
                        <a:t>73.7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65070"/>
                  </a:ext>
                </a:extLst>
              </a:tr>
              <a:tr h="303030">
                <a:tc>
                  <a:txBody>
                    <a:bodyPr/>
                    <a:lstStyle/>
                    <a:p>
                      <a:pPr algn="l"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生後１分以内に人工呼吸開始なし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31924"/>
                  </a:ext>
                </a:extLst>
              </a:tr>
              <a:tr h="303030">
                <a:tc>
                  <a:txBody>
                    <a:bodyPr/>
                    <a:lstStyle/>
                    <a:p>
                      <a:pPr algn="l" fontAlgn="ctr"/>
                      <a:r>
                        <a:rPr lang="zh-TW"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人工呼吸開始状況不明</a:t>
                      </a:r>
                      <a:r>
                        <a:rPr lang="ja-JP" altLang="en-US" sz="14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977329"/>
                  </a:ext>
                </a:extLst>
              </a:tr>
            </a:tbl>
          </a:graphicData>
        </a:graphic>
      </p:graphicFrame>
      <p:sp>
        <p:nvSpPr>
          <p:cNvPr id="9" name="Rectangle 2"/>
          <p:cNvSpPr txBox="1">
            <a:spLocks noChangeArrowheads="1"/>
          </p:cNvSpPr>
          <p:nvPr/>
        </p:nvSpPr>
        <p:spPr bwMode="auto">
          <a:xfrm>
            <a:off x="669366" y="4653930"/>
            <a:ext cx="8531312" cy="13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chemeClr val="tx2"/>
                </a:solidFill>
                <a:latin typeface="+mj-ea"/>
                <a:ea typeface="+mj-ea"/>
              </a:rPr>
              <a:t>注１）「人工呼吸」は、バッグ・マスクによる人工呼吸またはチューブ・バッグによる人工呼吸を集計</a:t>
            </a:r>
            <a:endParaRPr lang="en-US" altLang="ja-JP" sz="1400" dirty="0">
              <a:solidFill>
                <a:schemeClr val="tx2"/>
              </a:solidFill>
              <a:latin typeface="+mj-ea"/>
              <a:ea typeface="+mj-ea"/>
            </a:endParaRPr>
          </a:p>
          <a:p>
            <a:pPr eaLnBrk="1" hangingPunct="1">
              <a:spcBef>
                <a:spcPct val="0"/>
              </a:spcBef>
              <a:buFontTx/>
              <a:buNone/>
            </a:pPr>
            <a:r>
              <a:rPr lang="ja-JP" altLang="en-US" sz="1400" dirty="0">
                <a:solidFill>
                  <a:schemeClr val="tx2"/>
                </a:solidFill>
                <a:latin typeface="+mj-ea"/>
                <a:ea typeface="+mj-ea"/>
              </a:rPr>
              <a:t>　　　し、マウス・ツー・マウスによる人工呼吸は除外している。</a:t>
            </a:r>
            <a:endParaRPr lang="en-US" altLang="ja-JP" sz="1400" dirty="0">
              <a:solidFill>
                <a:schemeClr val="tx2"/>
              </a:solidFill>
              <a:latin typeface="+mj-ea"/>
              <a:ea typeface="+mj-ea"/>
            </a:endParaRPr>
          </a:p>
          <a:p>
            <a:pPr eaLnBrk="1" hangingPunct="1">
              <a:spcBef>
                <a:spcPct val="0"/>
              </a:spcBef>
              <a:buFontTx/>
              <a:buNone/>
            </a:pPr>
            <a:r>
              <a:rPr lang="ja-JP" altLang="en-US" sz="1400" dirty="0">
                <a:solidFill>
                  <a:schemeClr val="tx2"/>
                </a:solidFill>
                <a:latin typeface="+mj-ea"/>
                <a:ea typeface="+mj-ea"/>
              </a:rPr>
              <a:t>注２）「生後１分以内に新生児蘇生処置が必要であった事例」は、生後１分以内の時点で、心拍数</a:t>
            </a:r>
            <a:r>
              <a:rPr lang="en-US" altLang="ja-JP" sz="1400" dirty="0">
                <a:solidFill>
                  <a:schemeClr val="tx2"/>
                </a:solidFill>
                <a:latin typeface="+mj-ea"/>
                <a:ea typeface="+mj-ea"/>
              </a:rPr>
              <a:t>100</a:t>
            </a:r>
          </a:p>
          <a:p>
            <a:pPr eaLnBrk="1" hangingPunct="1">
              <a:spcBef>
                <a:spcPct val="0"/>
              </a:spcBef>
              <a:buFontTx/>
              <a:buNone/>
            </a:pPr>
            <a:r>
              <a:rPr lang="ja-JP" altLang="en-US" sz="1400" dirty="0">
                <a:solidFill>
                  <a:schemeClr val="tx2"/>
                </a:solidFill>
                <a:latin typeface="+mj-ea"/>
                <a:ea typeface="+mj-ea"/>
              </a:rPr>
              <a:t>　　　回</a:t>
            </a:r>
            <a:r>
              <a:rPr lang="en-US" altLang="ja-JP" sz="1400" dirty="0">
                <a:solidFill>
                  <a:schemeClr val="tx2"/>
                </a:solidFill>
                <a:latin typeface="+mj-ea"/>
                <a:ea typeface="+mj-ea"/>
              </a:rPr>
              <a:t>/</a:t>
            </a:r>
            <a:r>
              <a:rPr lang="ja-JP" altLang="en-US" sz="1400" dirty="0">
                <a:solidFill>
                  <a:schemeClr val="tx2"/>
                </a:solidFill>
                <a:latin typeface="+mj-ea"/>
                <a:ea typeface="+mj-ea"/>
              </a:rPr>
              <a:t>分未満、または自発呼吸なしの事例である。</a:t>
            </a:r>
            <a:endParaRPr lang="en-US" altLang="ja-JP" sz="1400" dirty="0">
              <a:solidFill>
                <a:schemeClr val="tx2"/>
              </a:solidFill>
              <a:latin typeface="+mj-ea"/>
              <a:ea typeface="+mj-ea"/>
            </a:endParaRPr>
          </a:p>
          <a:p>
            <a:pPr eaLnBrk="1" hangingPunct="1">
              <a:spcBef>
                <a:spcPct val="0"/>
              </a:spcBef>
              <a:buFontTx/>
              <a:buNone/>
            </a:pPr>
            <a:r>
              <a:rPr lang="ja-JP" altLang="en-US" sz="1400" dirty="0">
                <a:solidFill>
                  <a:schemeClr val="tx2"/>
                </a:solidFill>
                <a:latin typeface="+mj-ea"/>
                <a:ea typeface="+mj-ea"/>
              </a:rPr>
              <a:t>注３）「％」は、生後１分以内に新生児蘇生処置が必要であった事例に対する割合である。</a:t>
            </a:r>
            <a:endParaRPr lang="en-US" altLang="ja-JP" sz="1400" dirty="0">
              <a:solidFill>
                <a:schemeClr val="tx2"/>
              </a:solidFill>
              <a:latin typeface="+mj-ea"/>
              <a:ea typeface="+mj-ea"/>
            </a:endParaRPr>
          </a:p>
          <a:p>
            <a:pPr eaLnBrk="1" hangingPunct="1">
              <a:spcBef>
                <a:spcPct val="0"/>
              </a:spcBef>
              <a:buFontTx/>
              <a:buNone/>
            </a:pPr>
            <a:r>
              <a:rPr lang="ja-JP" altLang="en-US" sz="1400" dirty="0">
                <a:solidFill>
                  <a:schemeClr val="tx2"/>
                </a:solidFill>
                <a:latin typeface="+mj-ea"/>
                <a:ea typeface="+mj-ea"/>
              </a:rPr>
              <a:t>注４）「生後１分以内に人工呼吸開始」は、原因分析報告書において「生後１分に実施」等と記載され</a:t>
            </a:r>
            <a:endParaRPr lang="en-US" altLang="ja-JP" sz="1400" dirty="0">
              <a:solidFill>
                <a:schemeClr val="tx2"/>
              </a:solidFill>
              <a:latin typeface="+mj-ea"/>
              <a:ea typeface="+mj-ea"/>
            </a:endParaRPr>
          </a:p>
          <a:p>
            <a:pPr eaLnBrk="1" hangingPunct="1">
              <a:spcBef>
                <a:spcPct val="0"/>
              </a:spcBef>
              <a:buFontTx/>
              <a:buNone/>
            </a:pPr>
            <a:r>
              <a:rPr lang="ja-JP" altLang="en-US" sz="1400" dirty="0">
                <a:solidFill>
                  <a:schemeClr val="tx2"/>
                </a:solidFill>
                <a:latin typeface="+mj-ea"/>
                <a:ea typeface="+mj-ea"/>
              </a:rPr>
              <a:t>　　　</a:t>
            </a:r>
            <a:r>
              <a:rPr lang="ja-JP" altLang="en-US" sz="1400" dirty="0" err="1">
                <a:solidFill>
                  <a:schemeClr val="tx2"/>
                </a:solidFill>
                <a:latin typeface="+mj-ea"/>
                <a:ea typeface="+mj-ea"/>
              </a:rPr>
              <a:t>た</a:t>
            </a:r>
            <a:r>
              <a:rPr lang="ja-JP" altLang="en-US" sz="1400" dirty="0">
                <a:solidFill>
                  <a:schemeClr val="tx2"/>
                </a:solidFill>
                <a:latin typeface="+mj-ea"/>
                <a:ea typeface="+mj-ea"/>
              </a:rPr>
              <a:t>事例である。</a:t>
            </a:r>
            <a:endParaRPr lang="en-US" altLang="ja-JP" sz="1400" dirty="0">
              <a:solidFill>
                <a:schemeClr val="tx2"/>
              </a:solidFill>
              <a:latin typeface="+mj-ea"/>
              <a:ea typeface="+mj-ea"/>
            </a:endParaRPr>
          </a:p>
          <a:p>
            <a:pPr eaLnBrk="1" hangingPunct="1">
              <a:spcBef>
                <a:spcPct val="0"/>
              </a:spcBef>
              <a:buFontTx/>
              <a:buNone/>
            </a:pPr>
            <a:r>
              <a:rPr lang="ja-JP" altLang="en-US" sz="1400" dirty="0">
                <a:solidFill>
                  <a:schemeClr val="tx2"/>
                </a:solidFill>
                <a:latin typeface="+mj-ea"/>
                <a:ea typeface="+mj-ea"/>
              </a:rPr>
              <a:t>注５）「人工呼吸開始状況不明」は、人工呼吸の開始時刻について診療録に記載がない事例である。</a:t>
            </a:r>
            <a:endParaRPr lang="en-US" altLang="ja-JP" sz="1400" dirty="0">
              <a:solidFill>
                <a:schemeClr val="tx2"/>
              </a:solidFill>
              <a:latin typeface="+mj-ea"/>
              <a:ea typeface="+mj-ea"/>
            </a:endParaRPr>
          </a:p>
          <a:p>
            <a:pPr eaLnBrk="1" hangingPunct="1">
              <a:spcBef>
                <a:spcPct val="0"/>
              </a:spcBef>
              <a:buFontTx/>
              <a:buNone/>
            </a:pPr>
            <a:endParaRPr lang="ja-JP" altLang="en-US" sz="1400" dirty="0">
              <a:solidFill>
                <a:schemeClr val="tx2"/>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86</a:t>
            </a:fld>
            <a:endParaRPr lang="en-US" altLang="ja-JP" dirty="0"/>
          </a:p>
        </p:txBody>
      </p:sp>
    </p:spTree>
    <p:extLst>
      <p:ext uri="{BB962C8B-B14F-4D97-AF65-F5344CB8AC3E}">
        <p14:creationId xmlns:p14="http://schemas.microsoft.com/office/powerpoint/2010/main" val="36167975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321034" y="405458"/>
            <a:ext cx="5117882" cy="589170"/>
          </a:xfrm>
        </p:spPr>
        <p:txBody>
          <a:bodyPr/>
          <a:lstStyle/>
          <a:p>
            <a:pPr eaLnBrk="1" hangingPunct="1"/>
            <a:r>
              <a:rPr lang="ja-JP" altLang="en-US" sz="3200" dirty="0"/>
              <a:t>診療録等の記載について①</a:t>
            </a:r>
          </a:p>
        </p:txBody>
      </p:sp>
      <p:sp>
        <p:nvSpPr>
          <p:cNvPr id="83972" name="AutoShape 3"/>
          <p:cNvSpPr>
            <a:spLocks noChangeArrowheads="1"/>
          </p:cNvSpPr>
          <p:nvPr/>
        </p:nvSpPr>
        <p:spPr bwMode="auto">
          <a:xfrm>
            <a:off x="271463" y="1315591"/>
            <a:ext cx="9217025" cy="4058419"/>
          </a:xfrm>
          <a:prstGeom prst="roundRect">
            <a:avLst>
              <a:gd name="adj" fmla="val 9153"/>
            </a:avLst>
          </a:prstGeom>
          <a:gradFill rotWithShape="1">
            <a:gsLst>
              <a:gs pos="0">
                <a:srgbClr val="FFCCFF"/>
              </a:gs>
              <a:gs pos="50000">
                <a:srgbClr val="FFFFFF"/>
              </a:gs>
              <a:gs pos="100000">
                <a:srgbClr val="FFCCFF"/>
              </a:gs>
            </a:gsLst>
            <a:lin ang="2700000" scaled="1"/>
          </a:gra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○分析対象事例</a:t>
            </a:r>
            <a:r>
              <a:rPr lang="en-US" altLang="ja-JP" sz="2400" dirty="0">
                <a:latin typeface="HG丸ｺﾞｼｯｸM-PRO" panose="020F0600000000000000" pitchFamily="50" charset="-128"/>
                <a:ea typeface="HG丸ｺﾞｼｯｸM-PRO" panose="020F0600000000000000" pitchFamily="50" charset="-128"/>
              </a:rPr>
              <a:t>451</a:t>
            </a:r>
            <a:r>
              <a:rPr lang="ja-JP" altLang="en-US" sz="2400" dirty="0">
                <a:latin typeface="HG丸ｺﾞｼｯｸM-PRO" panose="020F0600000000000000" pitchFamily="50" charset="-128"/>
                <a:ea typeface="HG丸ｺﾞｼｯｸM-PRO" panose="020F0600000000000000" pitchFamily="50" charset="-128"/>
              </a:rPr>
              <a:t>件のうち、行った診療行為等の診療録等へ</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の記載について、原因分析報告書において産科医療の質の向</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上を図るための評価がされた事例は</a:t>
            </a:r>
            <a:r>
              <a:rPr lang="en-US" altLang="ja-JP" sz="2400" dirty="0">
                <a:latin typeface="HG丸ｺﾞｼｯｸM-PRO" panose="020F0600000000000000" pitchFamily="50" charset="-128"/>
                <a:ea typeface="HG丸ｺﾞｼｯｸM-PRO" panose="020F0600000000000000" pitchFamily="50" charset="-128"/>
              </a:rPr>
              <a:t>105</a:t>
            </a:r>
            <a:r>
              <a:rPr lang="ja-JP" altLang="en-US" sz="2400" dirty="0">
                <a:latin typeface="HG丸ｺﾞｼｯｸM-PRO" panose="020F0600000000000000" pitchFamily="50" charset="-128"/>
                <a:ea typeface="HG丸ｺﾞｼｯｸM-PRO" panose="020F0600000000000000" pitchFamily="50" charset="-128"/>
              </a:rPr>
              <a:t>件であり、</a:t>
            </a:r>
            <a:r>
              <a:rPr lang="en-US" altLang="ja-JP" sz="2400" dirty="0">
                <a:latin typeface="HG丸ｺﾞｼｯｸM-PRO" panose="020F0600000000000000" pitchFamily="50" charset="-128"/>
                <a:ea typeface="HG丸ｺﾞｼｯｸM-PRO" panose="020F0600000000000000" pitchFamily="50" charset="-128"/>
              </a:rPr>
              <a:t>2009</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が</a:t>
            </a:r>
            <a:r>
              <a:rPr lang="en-US" altLang="ja-JP" sz="2400" dirty="0">
                <a:latin typeface="HG丸ｺﾞｼｯｸM-PRO" panose="020F0600000000000000" pitchFamily="50" charset="-128"/>
                <a:ea typeface="HG丸ｺﾞｼｯｸM-PRO" panose="020F0600000000000000" pitchFamily="50" charset="-128"/>
              </a:rPr>
              <a:t>38</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25.5</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2010</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31</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20.9</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hangingPunct="1">
              <a:lnSpc>
                <a:spcPct val="120000"/>
              </a:lnSpc>
              <a:buFontTx/>
              <a:buNone/>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2011</a:t>
            </a:r>
            <a:r>
              <a:rPr lang="ja-JP" altLang="en-US" sz="2400" dirty="0">
                <a:latin typeface="HG丸ｺﾞｼｯｸM-PRO" panose="020F0600000000000000" pitchFamily="50" charset="-128"/>
                <a:ea typeface="HG丸ｺﾞｼｯｸM-PRO" panose="020F0600000000000000" pitchFamily="50" charset="-128"/>
              </a:rPr>
              <a:t>年が</a:t>
            </a:r>
            <a:r>
              <a:rPr lang="en-US" altLang="ja-JP" sz="2400" dirty="0">
                <a:latin typeface="HG丸ｺﾞｼｯｸM-PRO" panose="020F0600000000000000" pitchFamily="50" charset="-128"/>
                <a:ea typeface="HG丸ｺﾞｼｯｸM-PRO" panose="020F0600000000000000" pitchFamily="50" charset="-128"/>
              </a:rPr>
              <a:t>36</a:t>
            </a:r>
            <a:r>
              <a:rPr lang="ja-JP" altLang="en-US" sz="2400" dirty="0">
                <a:latin typeface="HG丸ｺﾞｼｯｸM-PRO" panose="020F0600000000000000" pitchFamily="50" charset="-128"/>
                <a:ea typeface="HG丸ｺﾞｼｯｸM-PRO" panose="020F0600000000000000" pitchFamily="50" charset="-128"/>
              </a:rPr>
              <a:t>件（</a:t>
            </a:r>
            <a:r>
              <a:rPr lang="en-US" altLang="ja-JP" sz="2400" dirty="0">
                <a:latin typeface="HG丸ｺﾞｼｯｸM-PRO" panose="020F0600000000000000" pitchFamily="50" charset="-128"/>
                <a:ea typeface="HG丸ｺﾞｼｯｸM-PRO" panose="020F0600000000000000" pitchFamily="50" charset="-128"/>
              </a:rPr>
              <a:t>23.4</a:t>
            </a:r>
            <a:r>
              <a:rPr lang="ja-JP" altLang="en-US" sz="2400" dirty="0">
                <a:latin typeface="HG丸ｺﾞｼｯｸM-PRO" panose="020F0600000000000000" pitchFamily="50" charset="-128"/>
                <a:ea typeface="HG丸ｺﾞｼｯｸM-PRO" panose="020F0600000000000000" pitchFamily="50" charset="-128"/>
              </a:rPr>
              <a:t>％）であった。</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87</a:t>
            </a:fld>
            <a:endParaRPr lang="en-US" altLang="ja-JP"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ChangeArrowheads="1"/>
          </p:cNvSpPr>
          <p:nvPr/>
        </p:nvSpPr>
        <p:spPr bwMode="auto">
          <a:xfrm>
            <a:off x="309081" y="1115784"/>
            <a:ext cx="9505950" cy="5408613"/>
          </a:xfrm>
          <a:prstGeom prst="roundRect">
            <a:avLst>
              <a:gd name="adj" fmla="val 9153"/>
            </a:avLst>
          </a:prstGeom>
          <a:gradFill rotWithShape="1">
            <a:gsLst>
              <a:gs pos="0">
                <a:srgbClr val="FFCCFF"/>
              </a:gs>
              <a:gs pos="50000">
                <a:srgbClr val="FFFFFF"/>
              </a:gs>
              <a:gs pos="100000">
                <a:srgbClr val="FFCCFF"/>
              </a:gs>
            </a:gsLst>
            <a:lin ang="2700000" scaled="1"/>
          </a:gradFill>
          <a:ln w="317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nSpc>
                <a:spcPct val="150000"/>
              </a:lnSpc>
              <a:buFontTx/>
              <a:buNone/>
            </a:pPr>
            <a:endParaRPr lang="ja-JP" altLang="en-US" sz="3600">
              <a:latin typeface="HG丸ｺﾞｼｯｸM-PRO" panose="020F0600000000000000" pitchFamily="50" charset="-128"/>
              <a:ea typeface="HG丸ｺﾞｼｯｸM-PRO" panose="020F0600000000000000" pitchFamily="50" charset="-128"/>
            </a:endParaRPr>
          </a:p>
        </p:txBody>
      </p:sp>
      <p:sp>
        <p:nvSpPr>
          <p:cNvPr id="95337" name="Rectangle 2"/>
          <p:cNvSpPr txBox="1">
            <a:spLocks noChangeArrowheads="1"/>
          </p:cNvSpPr>
          <p:nvPr/>
        </p:nvSpPr>
        <p:spPr bwMode="auto">
          <a:xfrm>
            <a:off x="289619" y="1270952"/>
            <a:ext cx="7686923" cy="2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chemeClr val="tx2"/>
                </a:solidFill>
                <a:latin typeface="+mn-ea"/>
                <a:ea typeface="+mn-ea"/>
              </a:rPr>
              <a:t>診療録等の記載に関して産科医療の質の向上を図るための評価がされた項目</a:t>
            </a:r>
          </a:p>
        </p:txBody>
      </p:sp>
      <p:sp>
        <p:nvSpPr>
          <p:cNvPr id="8" name="Rectangle 2"/>
          <p:cNvSpPr txBox="1">
            <a:spLocks noChangeArrowheads="1"/>
          </p:cNvSpPr>
          <p:nvPr/>
        </p:nvSpPr>
        <p:spPr>
          <a:xfrm>
            <a:off x="1420341" y="368233"/>
            <a:ext cx="7170738" cy="588963"/>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診療録等の記載について②</a:t>
            </a:r>
          </a:p>
        </p:txBody>
      </p:sp>
      <p:sp>
        <p:nvSpPr>
          <p:cNvPr id="3" name="テキスト ボックス 2"/>
          <p:cNvSpPr txBox="1"/>
          <p:nvPr/>
        </p:nvSpPr>
        <p:spPr>
          <a:xfrm>
            <a:off x="487710" y="5734050"/>
            <a:ext cx="9036000" cy="553998"/>
          </a:xfrm>
          <a:prstGeom prst="rect">
            <a:avLst/>
          </a:prstGeom>
          <a:noFill/>
        </p:spPr>
        <p:txBody>
          <a:bodyPr wrap="square" rtlCol="0">
            <a:spAutoFit/>
          </a:bodyPr>
          <a:lstStyle/>
          <a:p>
            <a:r>
              <a:rPr lang="ja-JP" altLang="en-US" sz="1000" dirty="0"/>
              <a:t>注１）「％」は、分析対象事例に対する割合である。</a:t>
            </a:r>
          </a:p>
          <a:p>
            <a:r>
              <a:rPr lang="ja-JP" altLang="en-US" sz="1000" dirty="0"/>
              <a:t>注２）「説明と同意」は、子宮収縮薬使用に関する事例は含めておらず、「子宮収縮薬使用事例における説明と同意の有無」で集計している。</a:t>
            </a:r>
          </a:p>
          <a:p>
            <a:r>
              <a:rPr lang="ja-JP" altLang="en-US" sz="1000" dirty="0"/>
              <a:t>注３）「その他」は、主な内容として、正確な用語での記載、時系列での記載や正確な時刻の記載などがある。</a:t>
            </a:r>
            <a:endParaRPr kumimoji="1" lang="ja-JP" altLang="en-US" sz="1000" dirty="0"/>
          </a:p>
        </p:txBody>
      </p:sp>
      <p:sp>
        <p:nvSpPr>
          <p:cNvPr id="9" name="Rectangle 2"/>
          <p:cNvSpPr txBox="1">
            <a:spLocks noChangeArrowheads="1"/>
          </p:cNvSpPr>
          <p:nvPr/>
        </p:nvSpPr>
        <p:spPr bwMode="auto">
          <a:xfrm>
            <a:off x="309081" y="1484180"/>
            <a:ext cx="8891597" cy="21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a:solidFill>
                  <a:schemeClr val="tx2"/>
                </a:solidFill>
                <a:latin typeface="+mj-ea"/>
                <a:ea typeface="+mj-ea"/>
              </a:rPr>
              <a:t>【</a:t>
            </a:r>
            <a:r>
              <a:rPr lang="ja-JP" altLang="en-US" sz="1200" dirty="0">
                <a:solidFill>
                  <a:schemeClr val="tx2"/>
                </a:solidFill>
                <a:latin typeface="+mj-ea"/>
                <a:ea typeface="+mj-ea"/>
              </a:rPr>
              <a:t>重複あり</a:t>
            </a:r>
            <a:r>
              <a:rPr lang="en-US" altLang="ja-JP" sz="1200" dirty="0">
                <a:solidFill>
                  <a:schemeClr val="tx2"/>
                </a:solidFill>
                <a:latin typeface="+mj-ea"/>
                <a:ea typeface="+mj-ea"/>
              </a:rPr>
              <a:t>】</a:t>
            </a:r>
            <a:r>
              <a:rPr lang="ja-JP" altLang="en-US" sz="1200" dirty="0">
                <a:solidFill>
                  <a:schemeClr val="tx2"/>
                </a:solidFill>
                <a:latin typeface="+mj-ea"/>
                <a:ea typeface="+mj-ea"/>
              </a:rPr>
              <a:t>　　</a:t>
            </a:r>
            <a:r>
              <a:rPr lang="ja-JP" altLang="en-US" sz="1200" dirty="0">
                <a:solidFill>
                  <a:schemeClr val="tx2"/>
                </a:solidFill>
                <a:latin typeface="+mj-lt"/>
                <a:ea typeface="+mn-ea"/>
              </a:rPr>
              <a:t>　　　　　　　　　　　　　　　　　　　　　　　　　　　　　　　　　　　　　　　　　　　　　　　　　　　　　　　　　　　　　　　　対象数</a:t>
            </a:r>
            <a:r>
              <a:rPr lang="en-US" altLang="ja-JP" sz="1200" dirty="0">
                <a:solidFill>
                  <a:schemeClr val="tx2"/>
                </a:solidFill>
                <a:latin typeface="+mj-lt"/>
                <a:ea typeface="+mn-ea"/>
              </a:rPr>
              <a:t>=451</a:t>
            </a:r>
            <a:endParaRPr lang="ja-JP" altLang="en-US" sz="1200" dirty="0">
              <a:solidFill>
                <a:schemeClr val="tx2"/>
              </a:solidFill>
              <a:latin typeface="+mj-lt"/>
              <a:ea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1182908890"/>
              </p:ext>
            </p:extLst>
          </p:nvPr>
        </p:nvGraphicFramePr>
        <p:xfrm>
          <a:off x="631727" y="1853976"/>
          <a:ext cx="8712966" cy="3841525"/>
        </p:xfrm>
        <a:graphic>
          <a:graphicData uri="http://schemas.openxmlformats.org/drawingml/2006/table">
            <a:tbl>
              <a:tblPr/>
              <a:tblGrid>
                <a:gridCol w="1183425">
                  <a:extLst>
                    <a:ext uri="{9D8B030D-6E8A-4147-A177-3AD203B41FA5}">
                      <a16:colId xmlns:a16="http://schemas.microsoft.com/office/drawing/2014/main" val="417628785"/>
                    </a:ext>
                  </a:extLst>
                </a:gridCol>
                <a:gridCol w="1183425">
                  <a:extLst>
                    <a:ext uri="{9D8B030D-6E8A-4147-A177-3AD203B41FA5}">
                      <a16:colId xmlns:a16="http://schemas.microsoft.com/office/drawing/2014/main" val="124482193"/>
                    </a:ext>
                  </a:extLst>
                </a:gridCol>
                <a:gridCol w="1176029">
                  <a:extLst>
                    <a:ext uri="{9D8B030D-6E8A-4147-A177-3AD203B41FA5}">
                      <a16:colId xmlns:a16="http://schemas.microsoft.com/office/drawing/2014/main" val="1202881305"/>
                    </a:ext>
                  </a:extLst>
                </a:gridCol>
                <a:gridCol w="1109461">
                  <a:extLst>
                    <a:ext uri="{9D8B030D-6E8A-4147-A177-3AD203B41FA5}">
                      <a16:colId xmlns:a16="http://schemas.microsoft.com/office/drawing/2014/main" val="2761843716"/>
                    </a:ext>
                  </a:extLst>
                </a:gridCol>
                <a:gridCol w="676771">
                  <a:extLst>
                    <a:ext uri="{9D8B030D-6E8A-4147-A177-3AD203B41FA5}">
                      <a16:colId xmlns:a16="http://schemas.microsoft.com/office/drawing/2014/main" val="1415855813"/>
                    </a:ext>
                  </a:extLst>
                </a:gridCol>
                <a:gridCol w="676771">
                  <a:extLst>
                    <a:ext uri="{9D8B030D-6E8A-4147-A177-3AD203B41FA5}">
                      <a16:colId xmlns:a16="http://schemas.microsoft.com/office/drawing/2014/main" val="3636413308"/>
                    </a:ext>
                  </a:extLst>
                </a:gridCol>
                <a:gridCol w="676771">
                  <a:extLst>
                    <a:ext uri="{9D8B030D-6E8A-4147-A177-3AD203B41FA5}">
                      <a16:colId xmlns:a16="http://schemas.microsoft.com/office/drawing/2014/main" val="2470300039"/>
                    </a:ext>
                  </a:extLst>
                </a:gridCol>
                <a:gridCol w="676771">
                  <a:extLst>
                    <a:ext uri="{9D8B030D-6E8A-4147-A177-3AD203B41FA5}">
                      <a16:colId xmlns:a16="http://schemas.microsoft.com/office/drawing/2014/main" val="538245501"/>
                    </a:ext>
                  </a:extLst>
                </a:gridCol>
                <a:gridCol w="676771">
                  <a:extLst>
                    <a:ext uri="{9D8B030D-6E8A-4147-A177-3AD203B41FA5}">
                      <a16:colId xmlns:a16="http://schemas.microsoft.com/office/drawing/2014/main" val="2718072718"/>
                    </a:ext>
                  </a:extLst>
                </a:gridCol>
                <a:gridCol w="676771">
                  <a:extLst>
                    <a:ext uri="{9D8B030D-6E8A-4147-A177-3AD203B41FA5}">
                      <a16:colId xmlns:a16="http://schemas.microsoft.com/office/drawing/2014/main" val="170939163"/>
                    </a:ext>
                  </a:extLst>
                </a:gridCol>
              </a:tblGrid>
              <a:tr h="211555">
                <a:tc gridSpan="4">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出生年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2009</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2010</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2011</a:t>
                      </a: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3041636325"/>
                  </a:ext>
                </a:extLst>
              </a:tr>
              <a:tr h="180997">
                <a:tc gridSpan="4">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分析対象数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gridSpan="2">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extLst>
                  <a:ext uri="{0D108BD9-81ED-4DB2-BD59-A6C34878D82A}">
                    <a16:rowId xmlns:a16="http://schemas.microsoft.com/office/drawing/2014/main" val="221697615"/>
                  </a:ext>
                </a:extLst>
              </a:tr>
              <a:tr h="211555">
                <a:tc gridSpan="4">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ja-JP" altLang="en-US"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注１）</a:t>
                      </a:r>
                      <a:endPar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ja-JP" altLang="en-US"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注１）</a:t>
                      </a:r>
                      <a:endPar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rPr>
                        <a:t>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US" altLang="ja-JP" sz="1200" b="1" i="0" u="none" strike="noStrike">
                          <a:solidFill>
                            <a:srgbClr val="FFFFFF"/>
                          </a:solidFill>
                          <a:effectLst/>
                          <a:latin typeface="HG丸ｺﾞｼｯｸM-PRO" panose="020F0600000000000000" pitchFamily="50" charset="-128"/>
                          <a:ea typeface="HG丸ｺﾞｼｯｸM-PRO" panose="020F0600000000000000" pitchFamily="50" charset="-128"/>
                        </a:rPr>
                        <a:t>%</a:t>
                      </a:r>
                      <a:r>
                        <a:rPr lang="ja-JP" altLang="en-US" sz="1200" b="1" i="0" u="none" strike="noStrike" baseline="30000">
                          <a:solidFill>
                            <a:srgbClr val="FFFFFF"/>
                          </a:solidFill>
                          <a:effectLst/>
                          <a:latin typeface="HG丸ｺﾞｼｯｸM-PRO" panose="020F0600000000000000" pitchFamily="50" charset="-128"/>
                          <a:ea typeface="HG丸ｺﾞｼｯｸM-PRO" panose="020F0600000000000000" pitchFamily="50" charset="-128"/>
                        </a:rPr>
                        <a:t>注１）</a:t>
                      </a:r>
                      <a:endParaRPr lang="ja-JP" altLang="en-US" sz="1200" b="1" i="0" u="none" strike="noStrike">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3221502628"/>
                  </a:ext>
                </a:extLst>
              </a:tr>
              <a:tr h="180997">
                <a:tc gridSpan="4">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診療録等の記載に関する評価がされた事例数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519703"/>
                  </a:ext>
                </a:extLst>
              </a:tr>
              <a:tr h="317333">
                <a:tc rowSpan="11">
                  <a:txBody>
                    <a:bodyPr/>
                    <a:lstStyle/>
                    <a:p>
                      <a:pPr algn="ctr" fontAlgn="ctr"/>
                      <a:r>
                        <a:rPr lang="ja-JP" altLang="en-US" sz="1200" b="0" i="0" u="none" strike="noStrike" dirty="0">
                          <a:solidFill>
                            <a:srgbClr val="000000"/>
                          </a:solidFill>
                          <a:effectLst/>
                          <a:latin typeface="+mj-ea"/>
                          <a:ea typeface="+mj-ea"/>
                        </a:rPr>
                        <a:t>診療録の記載に関する項目</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外来</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診療録</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妊娠中の検査の結果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27379916"/>
                  </a:ext>
                </a:extLst>
              </a:tr>
              <a:tr h="317333">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来院指示や保健指導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96854781"/>
                  </a:ext>
                </a:extLst>
              </a:tr>
              <a:tr h="317333">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妊産婦に関する基本情報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858440"/>
                  </a:ext>
                </a:extLst>
              </a:tr>
              <a:tr h="211555">
                <a:tc vMerge="1">
                  <a:txBody>
                    <a:bodyPr/>
                    <a:lstStyle/>
                    <a:p>
                      <a:endParaRPr kumimoji="1" lang="ja-JP" altLang="en-US"/>
                    </a:p>
                  </a:txBody>
                  <a:tcPr/>
                </a:tc>
                <a:tc rowSpan="6">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入院診療録</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分娩記録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分娩進行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2985282"/>
                  </a:ext>
                </a:extLst>
              </a:tr>
              <a:tr h="18099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胎児心拍数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79588351"/>
                  </a:ext>
                </a:extLst>
              </a:tr>
              <a:tr h="18099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薬剤投与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22654566"/>
                  </a:ext>
                </a:extLst>
              </a:tr>
              <a:tr h="18099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処置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52635582"/>
                  </a:ext>
                </a:extLst>
              </a:tr>
              <a:tr h="3502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胎児付属物所見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127892"/>
                  </a:ext>
                </a:extLst>
              </a:tr>
              <a:tr h="51948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新生児の記録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新生児の状態や</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蘇生の方法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94620"/>
                  </a:ext>
                </a:extLst>
              </a:tr>
              <a:tr h="211555">
                <a:tc v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説明と同意</a:t>
                      </a:r>
                      <a:r>
                        <a:rPr lang="ja-JP" altLang="en-US" sz="1200" b="0" i="0" u="none" strike="noStrike" baseline="30000">
                          <a:solidFill>
                            <a:srgbClr val="000000"/>
                          </a:solidFill>
                          <a:effectLst/>
                          <a:latin typeface="HG丸ｺﾞｼｯｸM-PRO" panose="020F0600000000000000" pitchFamily="50" charset="-128"/>
                          <a:ea typeface="HG丸ｺﾞｼｯｸM-PRO" panose="020F0600000000000000" pitchFamily="50" charset="-128"/>
                        </a:rPr>
                        <a:t>注２）</a:t>
                      </a: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852821"/>
                  </a:ext>
                </a:extLst>
              </a:tr>
              <a:tr h="211555">
                <a:tc vMerge="1">
                  <a:txBody>
                    <a:bodyPr/>
                    <a:lstStyle/>
                    <a:p>
                      <a:endParaRPr kumimoji="1" lang="ja-JP" altLang="en-US"/>
                    </a:p>
                  </a:txBody>
                  <a:tcPr/>
                </a:tc>
                <a:tc gridSpan="3">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その他</a:t>
                      </a:r>
                      <a:r>
                        <a:rPr lang="ja-JP" altLang="en-US" sz="1200" b="0" i="0" u="none" strike="noStrike" baseline="30000" dirty="0">
                          <a:solidFill>
                            <a:srgbClr val="000000"/>
                          </a:solidFill>
                          <a:effectLst/>
                          <a:latin typeface="HG丸ｺﾞｼｯｸM-PRO" panose="020F0600000000000000" pitchFamily="50" charset="-128"/>
                          <a:ea typeface="HG丸ｺﾞｼｯｸM-PRO" panose="020F0600000000000000" pitchFamily="50" charset="-128"/>
                        </a:rPr>
                        <a:t>注３）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294361"/>
                  </a:ext>
                </a:extLst>
              </a:tr>
            </a:tbl>
          </a:graphicData>
        </a:graphic>
      </p:graphicFrame>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88</a:t>
            </a:fld>
            <a:endParaRPr lang="en-US" altLang="ja-JP"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884238" y="239713"/>
            <a:ext cx="81359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solidFill>
                  <a:schemeClr val="tx2"/>
                </a:solidFill>
                <a:ea typeface="HG丸ｺﾞｼｯｸM-PRO" panose="020F0600000000000000" pitchFamily="50" charset="-128"/>
              </a:rPr>
              <a:t>再発防止について</a:t>
            </a:r>
          </a:p>
        </p:txBody>
      </p:sp>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3100">
              <a:latin typeface="HG丸ｺﾞｼｯｸM-PRO" panose="020F0600000000000000" pitchFamily="50" charset="-128"/>
              <a:ea typeface="HG丸ｺﾞｼｯｸM-PRO" panose="020F0600000000000000" pitchFamily="50" charset="-128"/>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１．原因分析された個々の事例情報を体系的に整理・蓄積</a:t>
            </a:r>
          </a:p>
          <a:p>
            <a:pPr eaLnBrk="1" hangingPunct="1">
              <a:spcBef>
                <a:spcPct val="50000"/>
              </a:spcBef>
              <a:buFontTx/>
              <a:buNone/>
            </a:pPr>
            <a:r>
              <a:rPr lang="ja-JP" altLang="en-US" sz="2500">
                <a:solidFill>
                  <a:schemeClr val="tx2"/>
                </a:solidFill>
                <a:latin typeface="HG丸ｺﾞｼｯｸM-PRO" panose="020F0600000000000000" pitchFamily="50" charset="-128"/>
                <a:ea typeface="HG丸ｺﾞｼｯｸM-PRO" panose="020F0600000000000000" pitchFamily="50" charset="-128"/>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・将来の脳性麻痺の再発防止</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・産科医療の質の向上</a:t>
            </a:r>
          </a:p>
          <a:p>
            <a:pPr eaLnBrk="1" hangingPunct="1">
              <a:lnSpc>
                <a:spcPct val="60000"/>
              </a:lnSpc>
              <a:spcBef>
                <a:spcPct val="50000"/>
              </a:spcBef>
              <a:buFontTx/>
              <a:buNone/>
            </a:pPr>
            <a:r>
              <a:rPr lang="ja-JP" altLang="en-US" sz="2500">
                <a:solidFill>
                  <a:srgbClr val="FF0000"/>
                </a:solidFill>
                <a:latin typeface="HGS創英角ｺﾞｼｯｸUB" panose="020B0900000000000000" pitchFamily="50" charset="-128"/>
                <a:ea typeface="HG丸ｺﾞｼｯｸM-PRO" panose="020F0600000000000000" pitchFamily="50" charset="-128"/>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ea typeface="HG丸ｺﾞｼｯｸM-PRO" panose="020F0600000000000000" pitchFamily="50" charset="-128"/>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gradFill rotWithShape="1">
            <a:gsLst>
              <a:gs pos="0">
                <a:srgbClr val="CCFFCC"/>
              </a:gs>
              <a:gs pos="50000">
                <a:schemeClr val="bg1"/>
              </a:gs>
              <a:gs pos="100000">
                <a:srgbClr val="CCFFCC"/>
              </a:gs>
            </a:gsLst>
            <a:lin ang="2700000" scaled="1"/>
          </a:gra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1900">
              <a:ea typeface="HG丸ｺﾞｼｯｸM-PRO" panose="020F0600000000000000" pitchFamily="50" charset="-128"/>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en-US" altLang="ja-JP" sz="1900">
                <a:latin typeface="HG丸ｺﾞｼｯｸM-PRO" panose="020F0600000000000000" pitchFamily="50" charset="-128"/>
                <a:ea typeface="HG丸ｺﾞｼｯｸM-PRO" panose="020F0600000000000000" pitchFamily="50" charset="-128"/>
              </a:rPr>
              <a:t>○</a:t>
            </a:r>
            <a:r>
              <a:rPr lang="ja-JP" altLang="en-US" sz="1900">
                <a:latin typeface="HG丸ｺﾞｼｯｸM-PRO" panose="020F0600000000000000" pitchFamily="50" charset="-128"/>
                <a:ea typeface="HG丸ｺﾞｼｯｸM-PRO" panose="020F0600000000000000" pitchFamily="50" charset="-128"/>
              </a:rPr>
              <a:t>産科医療補償制度 再発防止に関する報告書を発行（年１回）</a:t>
            </a:r>
          </a:p>
          <a:p>
            <a:pPr eaLnBrk="1" hangingPunct="1">
              <a:lnSpc>
                <a:spcPct val="120000"/>
              </a:lnSpc>
              <a:buFontTx/>
              <a:buNone/>
            </a:pPr>
            <a:r>
              <a:rPr lang="ja-JP" altLang="en-US" sz="1900">
                <a:latin typeface="HG丸ｺﾞｼｯｸM-PRO" panose="020F0600000000000000" pitchFamily="50" charset="-128"/>
                <a:ea typeface="HG丸ｺﾞｼｯｸM-PRO" panose="020F0600000000000000" pitchFamily="50" charset="-128"/>
              </a:rPr>
              <a:t>○再発防止委員会からの提言の発行（年１回、適宜）</a:t>
            </a:r>
          </a:p>
          <a:p>
            <a:pPr eaLnBrk="1" hangingPunct="1">
              <a:lnSpc>
                <a:spcPct val="120000"/>
              </a:lnSpc>
              <a:buFontTx/>
              <a:buNone/>
            </a:pPr>
            <a:r>
              <a:rPr lang="ja-JP" altLang="en-US" sz="1900">
                <a:latin typeface="HG丸ｺﾞｼｯｸM-PRO" panose="020F0600000000000000" pitchFamily="50" charset="-128"/>
                <a:ea typeface="HG丸ｺﾞｼｯｸM-PRO" panose="020F0600000000000000" pitchFamily="50" charset="-128"/>
              </a:rPr>
              <a:t>○関係団体や行政機関との連携・協力</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a:t>
            </a:fld>
            <a:endParaRPr lang="en-US" altLang="ja-JP"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373063" y="2555875"/>
            <a:ext cx="9158287" cy="1752600"/>
          </a:xfrm>
        </p:spPr>
        <p:txBody>
          <a:bodyPr anchor="ctr"/>
          <a:lstStyle/>
          <a:p>
            <a:pPr marL="0" indent="0" algn="ctr" eaLnBrk="1" hangingPunct="1">
              <a:lnSpc>
                <a:spcPct val="90000"/>
              </a:lnSpc>
              <a:buFontTx/>
              <a:buNone/>
            </a:pPr>
            <a:r>
              <a:rPr lang="ja-JP" altLang="en-US" sz="5700">
                <a:ea typeface="HG丸ｺﾞｼｯｸM-PRO" panose="020F0600000000000000" pitchFamily="50" charset="-128"/>
              </a:rPr>
              <a:t>関係学会・団体等の動き</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89</a:t>
            </a:fld>
            <a:endParaRPr lang="en-US" altLang="ja-JP"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84696" y="342975"/>
            <a:ext cx="5733435" cy="650725"/>
          </a:xfrm>
        </p:spPr>
        <p:txBody>
          <a:bodyPr/>
          <a:lstStyle/>
          <a:p>
            <a:pPr eaLnBrk="1" hangingPunct="1"/>
            <a:r>
              <a:rPr lang="ja-JP" altLang="en-US" dirty="0"/>
              <a:t>関係学会・団体等の動き①</a:t>
            </a:r>
          </a:p>
        </p:txBody>
      </p:sp>
      <p:sp>
        <p:nvSpPr>
          <p:cNvPr id="39940" name="AutoShape 3"/>
          <p:cNvSpPr>
            <a:spLocks noChangeArrowheads="1"/>
          </p:cNvSpPr>
          <p:nvPr/>
        </p:nvSpPr>
        <p:spPr bwMode="auto">
          <a:xfrm>
            <a:off x="376998" y="1341562"/>
            <a:ext cx="9073008" cy="4958789"/>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defRPr/>
            </a:pPr>
            <a:endParaRPr lang="ja-JP" altLang="en-US" sz="1800" dirty="0">
              <a:latin typeface="HG丸ｺﾞｼｯｸM-PRO" panose="020F0600000000000000" pitchFamily="50" charset="-128"/>
              <a:ea typeface="HG丸ｺﾞｼｯｸM-PRO" panose="020F0600000000000000" pitchFamily="50" charset="-128"/>
            </a:endParaRPr>
          </a:p>
          <a:p>
            <a:pPr eaLnBrk="1" hangingPunct="1">
              <a:lnSpc>
                <a:spcPct val="90000"/>
              </a:lnSpc>
              <a:spcBef>
                <a:spcPct val="0"/>
              </a:spcBef>
              <a:buFontTx/>
              <a:buNone/>
              <a:defRPr/>
            </a:pPr>
            <a:endParaRPr lang="en-US" altLang="ja-JP" sz="1800" dirty="0">
              <a:latin typeface="HG丸ｺﾞｼｯｸM-PRO" panose="020F0600000000000000" pitchFamily="50" charset="-128"/>
              <a:ea typeface="HG丸ｺﾞｼｯｸM-PRO" panose="020F0600000000000000" pitchFamily="50" charset="-128"/>
            </a:endParaRPr>
          </a:p>
        </p:txBody>
      </p:sp>
      <p:sp>
        <p:nvSpPr>
          <p:cNvPr id="4" name="Rectangle 1"/>
          <p:cNvSpPr>
            <a:spLocks noChangeArrowheads="1"/>
          </p:cNvSpPr>
          <p:nvPr/>
        </p:nvSpPr>
        <p:spPr bwMode="auto">
          <a:xfrm>
            <a:off x="2071688" y="2413000"/>
            <a:ext cx="990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480418" y="1557586"/>
            <a:ext cx="8936284" cy="341632"/>
          </a:xfrm>
          <a:prstGeom prst="rect">
            <a:avLst/>
          </a:prstGeom>
          <a:noFill/>
        </p:spPr>
        <p:txBody>
          <a:bodyPr wrap="square" rtlCol="0">
            <a:spAutoFit/>
          </a:bodyPr>
          <a:lstStyle/>
          <a:p>
            <a:pPr lvl="0" eaLnBrk="1" hangingPunct="1">
              <a:lnSpc>
                <a:spcPct val="90000"/>
              </a:lnSpc>
              <a:defRPr/>
            </a:pPr>
            <a:r>
              <a:rPr lang="ja-JP" altLang="en-US" dirty="0">
                <a:solidFill>
                  <a:srgbClr val="000000"/>
                </a:solidFill>
                <a:latin typeface="HG丸ｺﾞｼｯｸM-PRO" panose="020F0600000000000000" pitchFamily="50" charset="-128"/>
              </a:rPr>
              <a:t>○各学術集会で再発防止の取組みの内容に関して講演等開催されている。</a:t>
            </a:r>
            <a:endParaRPr kumimoji="1" lang="ja-JP" altLang="en-US" sz="900" dirty="0"/>
          </a:p>
        </p:txBody>
      </p:sp>
      <p:graphicFrame>
        <p:nvGraphicFramePr>
          <p:cNvPr id="5" name="表 4"/>
          <p:cNvGraphicFramePr>
            <a:graphicFrameLocks noGrp="1"/>
          </p:cNvGraphicFramePr>
          <p:nvPr>
            <p:extLst>
              <p:ext uri="{D42A27DB-BD31-4B8C-83A1-F6EECF244321}">
                <p14:modId xmlns:p14="http://schemas.microsoft.com/office/powerpoint/2010/main" val="1003116128"/>
              </p:ext>
            </p:extLst>
          </p:nvPr>
        </p:nvGraphicFramePr>
        <p:xfrm>
          <a:off x="624434" y="1917626"/>
          <a:ext cx="8576244" cy="3510452"/>
        </p:xfrm>
        <a:graphic>
          <a:graphicData uri="http://schemas.openxmlformats.org/drawingml/2006/table">
            <a:tbl>
              <a:tblPr firstRow="1" firstCol="1" bandRow="1"/>
              <a:tblGrid>
                <a:gridCol w="1340510">
                  <a:extLst>
                    <a:ext uri="{9D8B030D-6E8A-4147-A177-3AD203B41FA5}">
                      <a16:colId xmlns:a16="http://schemas.microsoft.com/office/drawing/2014/main" val="20000"/>
                    </a:ext>
                  </a:extLst>
                </a:gridCol>
                <a:gridCol w="2979970">
                  <a:extLst>
                    <a:ext uri="{9D8B030D-6E8A-4147-A177-3AD203B41FA5}">
                      <a16:colId xmlns:a16="http://schemas.microsoft.com/office/drawing/2014/main" val="20001"/>
                    </a:ext>
                  </a:extLst>
                </a:gridCol>
                <a:gridCol w="4255764">
                  <a:extLst>
                    <a:ext uri="{9D8B030D-6E8A-4147-A177-3AD203B41FA5}">
                      <a16:colId xmlns:a16="http://schemas.microsoft.com/office/drawing/2014/main" val="20002"/>
                    </a:ext>
                  </a:extLst>
                </a:gridCol>
              </a:tblGrid>
              <a:tr h="220304">
                <a:tc>
                  <a:txBody>
                    <a:bodyPr/>
                    <a:lstStyle/>
                    <a:p>
                      <a:pPr algn="ctr">
                        <a:lnSpc>
                          <a:spcPts val="1200"/>
                        </a:lnSpc>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開催年月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学術集会名等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講演名等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2534">
                <a:tc>
                  <a:txBody>
                    <a:bodyPr/>
                    <a:lstStyle/>
                    <a:p>
                      <a:pPr algn="just">
                        <a:lnSpc>
                          <a:spcPts val="1200"/>
                        </a:lnSpc>
                        <a:spcAft>
                          <a:spcPts val="0"/>
                        </a:spcAft>
                      </a:pP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年４月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8</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回日本産科婦人科学会</a:t>
                      </a:r>
                    </a:p>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学術講演会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事例からみた脳性まひ発症の原因と予防対策：</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27000" indent="-127000"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産科医療補償制度再発防止に関する報告書から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0607">
                <a:tc>
                  <a:txBody>
                    <a:bodyPr/>
                    <a:lstStyle/>
                    <a:p>
                      <a:pPr algn="just">
                        <a:lnSpc>
                          <a:spcPts val="1200"/>
                        </a:lnSpc>
                        <a:spcAft>
                          <a:spcPts val="0"/>
                        </a:spcAft>
                      </a:pP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8</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回日本小児神経学会学術集会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産科医療補償制度の現状と</a:t>
                      </a: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今後の課題</a:t>
                      </a:r>
                      <a:endPar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82819">
                <a:tc>
                  <a:txBody>
                    <a:bodyPr/>
                    <a:lstStyle/>
                    <a:p>
                      <a:pPr algn="just">
                        <a:lnSpc>
                          <a:spcPts val="1200"/>
                        </a:lnSpc>
                        <a:spcAft>
                          <a:spcPts val="0"/>
                        </a:spcAft>
                      </a:pP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33</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a:t>
                      </a: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国際医療の質</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学会</a:t>
                      </a: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IS</a:t>
                      </a: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Ｑ</a:t>
                      </a:r>
                      <a:r>
                        <a:rPr lang="en-US" altLang="ja-JP" sz="1300" kern="100" dirty="0" err="1">
                          <a:effectLst/>
                          <a:latin typeface="HG丸ｺﾞｼｯｸM-PRO" panose="020F0600000000000000" pitchFamily="50" charset="-128"/>
                          <a:ea typeface="HG丸ｺﾞｼｯｸM-PRO" panose="020F0600000000000000" pitchFamily="50" charset="-128"/>
                          <a:cs typeface="Times New Roman" panose="02020603050405020304" pitchFamily="18" charset="0"/>
                        </a:rPr>
                        <a:t>ua</a:t>
                      </a: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lnSpc>
                          <a:spcPts val="1200"/>
                        </a:lnSpc>
                        <a:spcAft>
                          <a:spcPts val="0"/>
                        </a:spcAft>
                      </a:pP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No-fault Based Compensation/Peer Review System for Quality/Safety Improvement and Conflict Resolution</a:t>
                      </a:r>
                    </a:p>
                    <a:p>
                      <a:pPr algn="l">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医療の</a:t>
                      </a: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質・</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安全の</a:t>
                      </a: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向上と紛争解決の手段としての無過失補償・相互評価制度</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lnSpc>
                          <a:spcPts val="1200"/>
                        </a:lnSpc>
                        <a:spcAft>
                          <a:spcPts val="0"/>
                        </a:spcAft>
                      </a:pP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-Report from Cause Analysis Committee-</a:t>
                      </a:r>
                    </a:p>
                    <a:p>
                      <a:pPr algn="l">
                        <a:lnSpc>
                          <a:spcPts val="1200"/>
                        </a:lnSpc>
                        <a:spcAft>
                          <a:spcPts val="0"/>
                        </a:spcAft>
                      </a:pP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原因分析委員会からの報告</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lnSpc>
                          <a:spcPts val="1200"/>
                        </a:lnSpc>
                        <a:spcAft>
                          <a:spcPts val="0"/>
                        </a:spcAft>
                      </a:pP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-Recurrence Prevention-</a:t>
                      </a:r>
                    </a:p>
                    <a:p>
                      <a:pPr algn="l">
                        <a:lnSpc>
                          <a:spcPts val="1200"/>
                        </a:lnSpc>
                        <a:spcAft>
                          <a:spcPts val="0"/>
                        </a:spcAft>
                      </a:pPr>
                      <a:r>
                        <a:rPr lang="ja-JP" alt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再発防止の取組み</a:t>
                      </a:r>
                      <a:endPar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lnSpc>
                          <a:spcPts val="1200"/>
                        </a:lnSpc>
                        <a:spcAft>
                          <a:spcPts val="0"/>
                        </a:spcAft>
                      </a:pPr>
                      <a:endPar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0607">
                <a:tc>
                  <a:txBody>
                    <a:bodyPr/>
                    <a:lstStyle/>
                    <a:p>
                      <a:pPr algn="just">
                        <a:lnSpc>
                          <a:spcPts val="1200"/>
                        </a:lnSpc>
                        <a:spcAft>
                          <a:spcPts val="0"/>
                        </a:spcAft>
                      </a:pP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201</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7</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年３月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en-US"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en-US" alt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回日本助産学会学術集会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ja-JP" sz="130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産科医療補償制度</a:t>
                      </a:r>
                      <a:endParaRPr lang="en-US" altLang="ja-JP" sz="130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gn="l">
                        <a:lnSpc>
                          <a:spcPts val="1200"/>
                        </a:lnSpc>
                        <a:spcAft>
                          <a:spcPts val="0"/>
                        </a:spcAft>
                      </a:pPr>
                      <a:r>
                        <a:rPr lang="ja-JP" sz="130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～再発防止に</a:t>
                      </a:r>
                      <a:r>
                        <a:rPr lang="ja-JP" altLang="en-US" sz="130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関する最近の分析から</a:t>
                      </a:r>
                      <a:r>
                        <a:rPr lang="ja-JP" sz="1300" kern="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endParaRPr lang="ja-JP" sz="13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Rectangle 1"/>
          <p:cNvSpPr>
            <a:spLocks noChangeArrowheads="1"/>
          </p:cNvSpPr>
          <p:nvPr/>
        </p:nvSpPr>
        <p:spPr bwMode="auto">
          <a:xfrm>
            <a:off x="2071688" y="2373313"/>
            <a:ext cx="990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90</a:t>
            </a:fld>
            <a:endParaRPr lang="en-US" altLang="ja-JP"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84696" y="342975"/>
            <a:ext cx="5733435" cy="650725"/>
          </a:xfrm>
        </p:spPr>
        <p:txBody>
          <a:bodyPr/>
          <a:lstStyle/>
          <a:p>
            <a:pPr eaLnBrk="1" hangingPunct="1"/>
            <a:r>
              <a:rPr lang="ja-JP" altLang="en-US" dirty="0"/>
              <a:t>関係学会・団体等の動き②</a:t>
            </a:r>
          </a:p>
        </p:txBody>
      </p:sp>
      <p:sp>
        <p:nvSpPr>
          <p:cNvPr id="39940" name="AutoShape 3"/>
          <p:cNvSpPr>
            <a:spLocks noChangeArrowheads="1"/>
          </p:cNvSpPr>
          <p:nvPr/>
        </p:nvSpPr>
        <p:spPr bwMode="auto">
          <a:xfrm>
            <a:off x="271686" y="1269604"/>
            <a:ext cx="9073008" cy="5040510"/>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lvl="0" indent="0" defTabSz="914400" eaLnBrk="1" hangingPunct="1">
              <a:lnSpc>
                <a:spcPct val="90000"/>
              </a:lnSpc>
              <a:spcBef>
                <a:spcPct val="0"/>
              </a:spcBef>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○日本助産師会は、助産所で標準的に使用することを目的として</a:t>
            </a:r>
            <a:r>
              <a:rPr lang="en-US" altLang="ja-JP" sz="1800" dirty="0">
                <a:solidFill>
                  <a:srgbClr val="000000"/>
                </a:solidFill>
                <a:latin typeface="HG丸ｺﾞｼｯｸM-PRO" panose="020F0600000000000000" pitchFamily="50" charset="-128"/>
                <a:ea typeface="HG丸ｺﾞｼｯｸM-PRO" panose="020F0600000000000000" pitchFamily="50" charset="-128"/>
              </a:rPr>
              <a:t>2010</a:t>
            </a:r>
            <a:r>
              <a:rPr lang="ja-JP" altLang="en-US" sz="1800" dirty="0">
                <a:solidFill>
                  <a:srgbClr val="000000"/>
                </a:solidFill>
                <a:latin typeface="HG丸ｺﾞｼｯｸM-PRO" panose="020F0600000000000000" pitchFamily="50" charset="-128"/>
                <a:ea typeface="HG丸ｺﾞｼｯｸM-PRO" panose="020F0600000000000000" pitchFamily="50" charset="-128"/>
              </a:rPr>
              <a:t>年に作成</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された「助産録」を、「助産業務ガイドライン</a:t>
            </a:r>
            <a:r>
              <a:rPr lang="en-US" altLang="ja-JP" sz="1800" dirty="0">
                <a:solidFill>
                  <a:srgbClr val="000000"/>
                </a:solidFill>
                <a:latin typeface="HG丸ｺﾞｼｯｸM-PRO" panose="020F0600000000000000" pitchFamily="50" charset="-128"/>
                <a:ea typeface="HG丸ｺﾞｼｯｸM-PRO" panose="020F0600000000000000" pitchFamily="50" charset="-128"/>
              </a:rPr>
              <a:t>2014</a:t>
            </a:r>
            <a:r>
              <a:rPr lang="ja-JP" altLang="en-US" sz="1800" dirty="0">
                <a:solidFill>
                  <a:srgbClr val="000000"/>
                </a:solidFill>
                <a:latin typeface="HG丸ｺﾞｼｯｸM-PRO" panose="020F0600000000000000" pitchFamily="50" charset="-128"/>
                <a:ea typeface="HG丸ｺﾞｼｯｸM-PRO" panose="020F0600000000000000" pitchFamily="50" charset="-128"/>
              </a:rPr>
              <a:t>」の改訂や「第２回　再発</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防止に関する報告書」でテーマとして取り上げた「診療録等の記載について」に</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おける提言などをふまえ、</a:t>
            </a:r>
            <a:r>
              <a:rPr lang="en-US" altLang="ja-JP" sz="1800" dirty="0">
                <a:solidFill>
                  <a:srgbClr val="000000"/>
                </a:solidFill>
                <a:latin typeface="HG丸ｺﾞｼｯｸM-PRO" panose="020F0600000000000000" pitchFamily="50" charset="-128"/>
                <a:ea typeface="HG丸ｺﾞｼｯｸM-PRO" panose="020F0600000000000000" pitchFamily="50" charset="-128"/>
              </a:rPr>
              <a:t>2016</a:t>
            </a:r>
            <a:r>
              <a:rPr lang="ja-JP" altLang="en-US" sz="1800" dirty="0">
                <a:solidFill>
                  <a:srgbClr val="000000"/>
                </a:solidFill>
                <a:latin typeface="HG丸ｺﾞｼｯｸM-PRO" panose="020F0600000000000000" pitchFamily="50" charset="-128"/>
                <a:ea typeface="HG丸ｺﾞｼｯｸM-PRO" panose="020F0600000000000000" pitchFamily="50" charset="-128"/>
              </a:rPr>
              <a:t>年</a:t>
            </a:r>
            <a:r>
              <a:rPr lang="en-US" altLang="ja-JP" sz="1800" dirty="0">
                <a:solidFill>
                  <a:srgbClr val="000000"/>
                </a:solidFill>
                <a:latin typeface="HG丸ｺﾞｼｯｸM-PRO" panose="020F0600000000000000" pitchFamily="50" charset="-128"/>
                <a:ea typeface="HG丸ｺﾞｼｯｸM-PRO" panose="020F0600000000000000" pitchFamily="50" charset="-128"/>
              </a:rPr>
              <a:t>5</a:t>
            </a:r>
            <a:r>
              <a:rPr lang="ja-JP" altLang="en-US" sz="1800" dirty="0">
                <a:solidFill>
                  <a:srgbClr val="000000"/>
                </a:solidFill>
                <a:latin typeface="HG丸ｺﾞｼｯｸM-PRO" panose="020F0600000000000000" pitchFamily="50" charset="-128"/>
                <a:ea typeface="HG丸ｺﾞｼｯｸM-PRO" panose="020F0600000000000000" pitchFamily="50" charset="-128"/>
              </a:rPr>
              <a:t>月に改訂した。</a:t>
            </a:r>
            <a:endParaRPr lang="ja-JP" altLang="en-US" sz="900" dirty="0">
              <a:solidFill>
                <a:srgbClr val="000000"/>
              </a:solidFill>
              <a:ea typeface="HG丸ｺﾞｼｯｸM-PRO" panose="020F0600000000000000" pitchFamily="50" charset="-128"/>
            </a:endParaRPr>
          </a:p>
          <a:p>
            <a:pPr eaLnBrk="1" hangingPunct="1">
              <a:lnSpc>
                <a:spcPct val="90000"/>
              </a:lnSpc>
              <a:spcBef>
                <a:spcPct val="0"/>
              </a:spcBef>
              <a:buFontTx/>
              <a:buNone/>
              <a:defRPr/>
            </a:pPr>
            <a:endParaRPr lang="en-US" altLang="ja-JP" sz="1800" dirty="0">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latin typeface="HG丸ｺﾞｼｯｸM-PRO" panose="020F0600000000000000" pitchFamily="50" charset="-128"/>
                <a:ea typeface="HG丸ｺﾞｼｯｸM-PRO" panose="020F0600000000000000" pitchFamily="50" charset="-128"/>
              </a:rPr>
              <a:t>○</a:t>
            </a:r>
            <a:r>
              <a:rPr lang="ja-JP" altLang="en-US" sz="1800" dirty="0">
                <a:solidFill>
                  <a:srgbClr val="000000"/>
                </a:solidFill>
                <a:latin typeface="HG丸ｺﾞｼｯｸM-PRO" panose="020F0600000000000000" pitchFamily="50" charset="-128"/>
                <a:ea typeface="HG丸ｺﾞｼｯｸM-PRO" panose="020F0600000000000000" pitchFamily="50" charset="-128"/>
              </a:rPr>
              <a:t>「第</a:t>
            </a:r>
            <a:r>
              <a:rPr lang="en-US" altLang="ja-JP" sz="1800" dirty="0">
                <a:solidFill>
                  <a:srgbClr val="000000"/>
                </a:solidFill>
                <a:latin typeface="HG丸ｺﾞｼｯｸM-PRO" panose="020F0600000000000000" pitchFamily="50" charset="-128"/>
                <a:ea typeface="HG丸ｺﾞｼｯｸM-PRO" panose="020F0600000000000000" pitchFamily="50" charset="-128"/>
              </a:rPr>
              <a:t>6</a:t>
            </a:r>
            <a:r>
              <a:rPr lang="ja-JP" altLang="en-US" sz="1800" dirty="0">
                <a:solidFill>
                  <a:srgbClr val="000000"/>
                </a:solidFill>
                <a:latin typeface="HG丸ｺﾞｼｯｸM-PRO" panose="020F0600000000000000" pitchFamily="50" charset="-128"/>
                <a:ea typeface="HG丸ｺﾞｼｯｸM-PRO" panose="020F0600000000000000" pitchFamily="50" charset="-128"/>
              </a:rPr>
              <a:t>回　再発防止に関する報告書」でテーマとして取り上げた「生後５分まで</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solidFill>
                  <a:srgbClr val="000000"/>
                </a:solidFill>
                <a:latin typeface="HG丸ｺﾞｼｯｸM-PRO" panose="020F0600000000000000" pitchFamily="50" charset="-128"/>
                <a:ea typeface="HG丸ｺﾞｼｯｸM-PRO" panose="020F0600000000000000" pitchFamily="50" charset="-128"/>
              </a:rPr>
              <a:t>　新生児蘇生処置が不要であった事例について」において</a:t>
            </a:r>
            <a:r>
              <a:rPr lang="ja-JP" altLang="en-US" sz="1800" dirty="0">
                <a:latin typeface="HG丸ｺﾞｼｯｸM-PRO" panose="020F0600000000000000" pitchFamily="50" charset="-128"/>
                <a:ea typeface="HG丸ｺﾞｼｯｸM-PRO" panose="020F0600000000000000" pitchFamily="50" charset="-128"/>
              </a:rPr>
              <a:t>、学会・職能団体に対し</a:t>
            </a:r>
            <a:endParaRPr lang="en-US" altLang="ja-JP" sz="1800" dirty="0">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err="1">
                <a:latin typeface="HG丸ｺﾞｼｯｸM-PRO" panose="020F0600000000000000" pitchFamily="50" charset="-128"/>
                <a:ea typeface="HG丸ｺﾞｼｯｸM-PRO" panose="020F0600000000000000" pitchFamily="50" charset="-128"/>
              </a:rPr>
              <a:t>て</a:t>
            </a:r>
            <a:r>
              <a:rPr lang="ja-JP" altLang="en-US" sz="1800" dirty="0">
                <a:latin typeface="HG丸ｺﾞｼｯｸM-PRO" panose="020F0600000000000000" pitchFamily="50" charset="-128"/>
                <a:ea typeface="HG丸ｺﾞｼｯｸM-PRO" panose="020F0600000000000000" pitchFamily="50" charset="-128"/>
              </a:rPr>
              <a:t>母子同室に関するガイドラインを作成することを要望したことをふまえ、</a:t>
            </a:r>
            <a:endParaRPr lang="en-US" altLang="ja-JP" sz="1800" dirty="0">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latin typeface="HG丸ｺﾞｼｯｸM-PRO" panose="020F0600000000000000" pitchFamily="50" charset="-128"/>
                <a:ea typeface="HG丸ｺﾞｼｯｸM-PRO" panose="020F0600000000000000" pitchFamily="50" charset="-128"/>
              </a:rPr>
              <a:t>　</a:t>
            </a:r>
            <a:r>
              <a:rPr lang="en-US" altLang="ja-JP" sz="1800" dirty="0">
                <a:latin typeface="HG丸ｺﾞｼｯｸM-PRO" panose="020F0600000000000000" pitchFamily="50" charset="-128"/>
                <a:ea typeface="HG丸ｺﾞｼｯｸM-PRO" panose="020F0600000000000000" pitchFamily="50" charset="-128"/>
              </a:rPr>
              <a:t>2016</a:t>
            </a:r>
            <a:r>
              <a:rPr lang="ja-JP" altLang="en-US" sz="1800" dirty="0">
                <a:latin typeface="HG丸ｺﾞｼｯｸM-PRO" panose="020F0600000000000000" pitchFamily="50" charset="-128"/>
                <a:ea typeface="HG丸ｺﾞｼｯｸM-PRO" panose="020F0600000000000000" pitchFamily="50" charset="-128"/>
              </a:rPr>
              <a:t>年</a:t>
            </a:r>
            <a:r>
              <a:rPr lang="en-US" altLang="ja-JP" sz="1800" dirty="0">
                <a:latin typeface="HG丸ｺﾞｼｯｸM-PRO" panose="020F0600000000000000" pitchFamily="50" charset="-128"/>
                <a:ea typeface="HG丸ｺﾞｼｯｸM-PRO" panose="020F0600000000000000" pitchFamily="50" charset="-128"/>
              </a:rPr>
              <a:t>7</a:t>
            </a:r>
            <a:r>
              <a:rPr lang="ja-JP" altLang="en-US" sz="1800" dirty="0">
                <a:latin typeface="HG丸ｺﾞｼｯｸM-PRO" panose="020F0600000000000000" pitchFamily="50" charset="-128"/>
                <a:ea typeface="HG丸ｺﾞｼｯｸM-PRO" panose="020F0600000000000000" pitchFamily="50" charset="-128"/>
              </a:rPr>
              <a:t>月に日本周産期・新生児医学会内に「</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母子同室の安全性を</a:t>
            </a:r>
            <a:r>
              <a:rPr lang="ja-JP" altLang="en-US" sz="1800" dirty="0" err="1">
                <a:latin typeface="HG丸ｺﾞｼｯｸM-PRO" panose="020F0600000000000000" pitchFamily="50" charset="-128"/>
                <a:ea typeface="HG丸ｺﾞｼｯｸM-PRO" panose="020F0600000000000000" pitchFamily="50" charset="-128"/>
              </a:rPr>
              <a:t>あげるた</a:t>
            </a:r>
            <a:endParaRPr lang="en-US" altLang="ja-JP" sz="1800" dirty="0">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err="1">
                <a:latin typeface="HG丸ｺﾞｼｯｸM-PRO" panose="020F0600000000000000" pitchFamily="50" charset="-128"/>
                <a:ea typeface="HG丸ｺﾞｼｯｸM-PRO" panose="020F0600000000000000" pitchFamily="50" charset="-128"/>
              </a:rPr>
              <a:t>めの</a:t>
            </a:r>
            <a:r>
              <a:rPr lang="ja-JP" altLang="en-US" sz="1800" dirty="0">
                <a:latin typeface="HG丸ｺﾞｼｯｸM-PRO" panose="020F0600000000000000" pitchFamily="50" charset="-128"/>
                <a:ea typeface="HG丸ｺﾞｼｯｸM-PRO" panose="020F0600000000000000" pitchFamily="50" charset="-128"/>
              </a:rPr>
              <a:t>留意点</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を検討するワーキンググループ」が設置された。本ワーキンググ</a:t>
            </a:r>
            <a:endParaRPr lang="en-US" altLang="ja-JP" sz="1800" dirty="0">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latin typeface="HG丸ｺﾞｼｯｸM-PRO" panose="020F0600000000000000" pitchFamily="50" charset="-128"/>
                <a:ea typeface="HG丸ｺﾞｼｯｸM-PRO" panose="020F0600000000000000" pitchFamily="50" charset="-128"/>
              </a:rPr>
              <a:t>　ループ設置にあたり、日本周産期・新生児医学会、日本産科婦人科学会、日本産</a:t>
            </a:r>
            <a:endParaRPr lang="en-US" altLang="ja-JP" sz="1800" dirty="0">
              <a:latin typeface="HG丸ｺﾞｼｯｸM-PRO" panose="020F0600000000000000" pitchFamily="50" charset="-128"/>
              <a:ea typeface="HG丸ｺﾞｼｯｸM-PRO" panose="020F0600000000000000" pitchFamily="50" charset="-128"/>
            </a:endParaRPr>
          </a:p>
          <a:p>
            <a:pPr marL="0" lvl="0" indent="0" defTabSz="914400" eaLnBrk="1" hangingPunct="1">
              <a:lnSpc>
                <a:spcPct val="90000"/>
              </a:lnSpc>
              <a:spcBef>
                <a:spcPct val="0"/>
              </a:spcBef>
              <a:buNone/>
              <a:defRPr/>
            </a:pPr>
            <a:r>
              <a:rPr lang="ja-JP" altLang="en-US" sz="1800" dirty="0">
                <a:latin typeface="HG丸ｺﾞｼｯｸM-PRO" panose="020F0600000000000000" pitchFamily="50" charset="-128"/>
                <a:ea typeface="HG丸ｺﾞｼｯｸM-PRO" panose="020F0600000000000000" pitchFamily="50" charset="-128"/>
              </a:rPr>
              <a:t>　婦人科医会、日本新生児成育医学会、日本助産師会から委員が選出された。</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91</a:t>
            </a:fld>
            <a:endParaRPr lang="en-US" altLang="ja-JP" dirty="0"/>
          </a:p>
        </p:txBody>
      </p:sp>
    </p:spTree>
    <p:extLst>
      <p:ext uri="{BB962C8B-B14F-4D97-AF65-F5344CB8AC3E}">
        <p14:creationId xmlns:p14="http://schemas.microsoft.com/office/powerpoint/2010/main" val="17607313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subTitle" idx="4294967295"/>
          </p:nvPr>
        </p:nvSpPr>
        <p:spPr bwMode="hidden">
          <a:xfrm>
            <a:off x="373063" y="2555875"/>
            <a:ext cx="9158287" cy="1752600"/>
          </a:xfrm>
          <a:solidFill>
            <a:srgbClr val="FFFFFF"/>
          </a:solidFill>
          <a:ln w="9525">
            <a:noFill/>
            <a:miter lim="800000"/>
            <a:headEnd/>
            <a:tailEnd/>
          </a:ln>
          <a:extLst/>
        </p:spPr>
        <p:txBody>
          <a:bodyPr anchor="ctr"/>
          <a:lstStyle/>
          <a:p>
            <a:pPr marL="0" indent="0" algn="ctr" eaLnBrk="1" hangingPunct="1">
              <a:lnSpc>
                <a:spcPct val="90000"/>
              </a:lnSpc>
              <a:buFontTx/>
              <a:buNone/>
            </a:pPr>
            <a:r>
              <a:rPr lang="ja-JP" altLang="en-US" sz="5400">
                <a:ea typeface="HG丸ｺﾞｼｯｸM-PRO" panose="020F0600000000000000" pitchFamily="50" charset="-128"/>
              </a:rPr>
              <a:t>再発防止委員会からの提言</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92</a:t>
            </a:fld>
            <a:endParaRPr lang="en-US" altLang="ja-JP" dirty="0"/>
          </a:p>
        </p:txBody>
      </p:sp>
    </p:spTree>
    <p:extLst>
      <p:ext uri="{BB962C8B-B14F-4D97-AF65-F5344CB8AC3E}">
        <p14:creationId xmlns:p14="http://schemas.microsoft.com/office/powerpoint/2010/main" val="37354681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74763" y="346075"/>
            <a:ext cx="7962900" cy="644525"/>
          </a:xfrm>
        </p:spPr>
        <p:txBody>
          <a:bodyPr/>
          <a:lstStyle/>
          <a:p>
            <a:pPr eaLnBrk="1" hangingPunct="1"/>
            <a:r>
              <a:rPr lang="ja-JP" altLang="en-US"/>
              <a:t>再発防止委員会からの提言（掲示用）</a:t>
            </a:r>
          </a:p>
        </p:txBody>
      </p:sp>
      <p:sp>
        <p:nvSpPr>
          <p:cNvPr id="67588" name="AutoShape 3"/>
          <p:cNvSpPr>
            <a:spLocks noChangeArrowheads="1"/>
          </p:cNvSpPr>
          <p:nvPr/>
        </p:nvSpPr>
        <p:spPr bwMode="auto">
          <a:xfrm>
            <a:off x="207963" y="1219200"/>
            <a:ext cx="9434512" cy="5235575"/>
          </a:xfrm>
          <a:prstGeom prst="roundRect">
            <a:avLst>
              <a:gd name="adj" fmla="val 12806"/>
            </a:avLst>
          </a:prstGeom>
          <a:gradFill rotWithShape="1">
            <a:gsLst>
              <a:gs pos="0">
                <a:srgbClr val="FFFF99"/>
              </a:gs>
              <a:gs pos="50000">
                <a:srgbClr val="FFFFFF"/>
              </a:gs>
              <a:gs pos="100000">
                <a:srgbClr val="FFFF99"/>
              </a:gs>
            </a:gsLst>
            <a:lin ang="2700000" scaled="1"/>
          </a:gradFill>
          <a:ln w="9525">
            <a:solidFill>
              <a:schemeClr val="tx1"/>
            </a:solidFill>
            <a:round/>
            <a:headEnd/>
            <a:tailEnd/>
          </a:ln>
        </p:spPr>
        <p:txBody>
          <a:bodyPr lIns="95793" tIns="47896" rIns="95793" bIns="47896" anchor="ctr"/>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006475"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14463"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○再発防止委員会では、</a:t>
            </a:r>
            <a:r>
              <a:rPr lang="en-US" altLang="ja-JP" sz="2200" dirty="0">
                <a:latin typeface="HG丸ｺﾞｼｯｸM-PRO" panose="020F0600000000000000" pitchFamily="50" charset="-128"/>
                <a:ea typeface="HG丸ｺﾞｼｯｸM-PRO" panose="020F0600000000000000" pitchFamily="50" charset="-128"/>
              </a:rPr>
              <a:t>2016</a:t>
            </a:r>
            <a:r>
              <a:rPr lang="ja-JP" altLang="en-US" sz="2200" dirty="0">
                <a:latin typeface="HG丸ｺﾞｼｯｸM-PRO" panose="020F0600000000000000" pitchFamily="50" charset="-128"/>
                <a:ea typeface="HG丸ｺﾞｼｯｸM-PRO" panose="020F0600000000000000" pitchFamily="50" charset="-128"/>
              </a:rPr>
              <a:t>年</a:t>
            </a:r>
            <a:r>
              <a:rPr lang="en-US" altLang="ja-JP" sz="2200" dirty="0">
                <a:latin typeface="HG丸ｺﾞｼｯｸM-PRO" panose="020F0600000000000000" pitchFamily="50" charset="-128"/>
                <a:ea typeface="HG丸ｺﾞｼｯｸM-PRO" panose="020F0600000000000000" pitchFamily="50" charset="-128"/>
              </a:rPr>
              <a:t>12</a:t>
            </a:r>
            <a:r>
              <a:rPr lang="ja-JP" altLang="en-US" sz="2200" dirty="0">
                <a:latin typeface="HG丸ｺﾞｼｯｸM-PRO" panose="020F0600000000000000" pitchFamily="50" charset="-128"/>
                <a:ea typeface="HG丸ｺﾞｼｯｸM-PRO" panose="020F0600000000000000" pitchFamily="50" charset="-128"/>
              </a:rPr>
              <a:t>月末までに公表した</a:t>
            </a:r>
            <a:r>
              <a:rPr lang="en-US" altLang="ja-JP" sz="2200" dirty="0">
                <a:latin typeface="HG丸ｺﾞｼｯｸM-PRO" panose="020F0600000000000000" pitchFamily="50" charset="-128"/>
                <a:ea typeface="HG丸ｺﾞｼｯｸM-PRO" panose="020F0600000000000000" pitchFamily="50" charset="-128"/>
              </a:rPr>
              <a:t>1,191</a:t>
            </a:r>
            <a:r>
              <a:rPr lang="ja-JP" altLang="en-US" sz="2200" dirty="0">
                <a:latin typeface="HG丸ｺﾞｼｯｸM-PRO" panose="020F0600000000000000" pitchFamily="50" charset="-128"/>
                <a:ea typeface="HG丸ｺﾞｼｯｸM-PRO" panose="020F0600000000000000" pitchFamily="50" charset="-128"/>
              </a:rPr>
              <a:t>件を</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4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　分析対象として「第</a:t>
            </a:r>
            <a:r>
              <a:rPr lang="en-US" altLang="ja-JP" sz="2200" dirty="0">
                <a:latin typeface="HG丸ｺﾞｼｯｸM-PRO" panose="020F0600000000000000" pitchFamily="50" charset="-128"/>
                <a:ea typeface="HG丸ｺﾞｼｯｸM-PRO" panose="020F0600000000000000" pitchFamily="50" charset="-128"/>
              </a:rPr>
              <a:t>7</a:t>
            </a:r>
            <a:r>
              <a:rPr lang="ja-JP" altLang="en-US" sz="2200" dirty="0">
                <a:latin typeface="HG丸ｺﾞｼｯｸM-PRO" panose="020F0600000000000000" pitchFamily="50" charset="-128"/>
                <a:ea typeface="HG丸ｺﾞｼｯｸM-PRO" panose="020F0600000000000000" pitchFamily="50" charset="-128"/>
              </a:rPr>
              <a:t>回　産科医療補償制度　再発防止に関する報告書」を作成した。その中で第４章の「テーマに沿った分析」では、</a:t>
            </a:r>
            <a:r>
              <a:rPr lang="en-US" altLang="ja-JP" sz="2200" dirty="0">
                <a:latin typeface="HG丸ｺﾞｼｯｸM-PRO" panose="020F0600000000000000" pitchFamily="50" charset="-128"/>
                <a:ea typeface="HG丸ｺﾞｼｯｸM-PRO" panose="020F0600000000000000" pitchFamily="50" charset="-128"/>
              </a:rPr>
              <a:t>2</a:t>
            </a:r>
            <a:r>
              <a:rPr lang="ja-JP" altLang="en-US" sz="2200" dirty="0" err="1">
                <a:latin typeface="HG丸ｺﾞｼｯｸM-PRO" panose="020F0600000000000000" pitchFamily="50" charset="-128"/>
                <a:ea typeface="HG丸ｺﾞｼｯｸM-PRO" panose="020F0600000000000000" pitchFamily="50" charset="-128"/>
              </a:rPr>
              <a:t>つの</a:t>
            </a:r>
            <a:r>
              <a:rPr lang="ja-JP" altLang="en-US" sz="2200" dirty="0">
                <a:latin typeface="HG丸ｺﾞｼｯｸM-PRO" panose="020F0600000000000000" pitchFamily="50" charset="-128"/>
                <a:ea typeface="HG丸ｺﾞｼｯｸM-PRO" panose="020F0600000000000000" pitchFamily="50" charset="-128"/>
              </a:rPr>
              <a:t>テーマを設けて分析し、それぞれのテーマの最後に、再発防止策等として、再発防止委員会からの提言を取りまとめた。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40000"/>
              </a:lnSpc>
              <a:spcBef>
                <a:spcPct val="0"/>
              </a:spcBef>
              <a:buFontTx/>
              <a:buNone/>
            </a:pPr>
            <a:endParaRPr lang="ja-JP" altLang="en-US" sz="2200" dirty="0">
              <a:latin typeface="HG丸ｺﾞｼｯｸM-PRO" panose="020F0600000000000000" pitchFamily="50" charset="-128"/>
              <a:ea typeface="HG丸ｺﾞｼｯｸM-PRO" panose="020F0600000000000000" pitchFamily="50" charset="-128"/>
            </a:endParaRPr>
          </a:p>
          <a:p>
            <a:pPr eaLnBrk="1" hangingPunct="1">
              <a:lnSpc>
                <a:spcPct val="140000"/>
              </a:lnSpc>
              <a:spcBef>
                <a:spcPct val="0"/>
              </a:spcBef>
              <a:buFontTx/>
              <a:buNone/>
            </a:pPr>
            <a:r>
              <a:rPr lang="ja-JP" altLang="en-US" sz="2200" dirty="0">
                <a:latin typeface="HG丸ｺﾞｼｯｸM-PRO" panose="020F0600000000000000" pitchFamily="50" charset="-128"/>
                <a:ea typeface="HG丸ｺﾞｼｯｸM-PRO" panose="020F0600000000000000" pitchFamily="50" charset="-128"/>
              </a:rPr>
              <a:t>○</a:t>
            </a:r>
            <a:r>
              <a:rPr lang="ja-JP" altLang="en-US" sz="2200" dirty="0">
                <a:ea typeface="HG丸ｺﾞｼｯｸM-PRO" panose="020F0600000000000000" pitchFamily="50" charset="-128"/>
              </a:rPr>
              <a:t>これら提言をより多くの方々に知っていただくため、「再発防止委員会からの提言」をテーマ別に抜粋した資料である。これらを掲示・回覧し周知のためご活用いただきたく、報告書の巻末に掲載するとともに、本制度のホームページに掲載している。</a:t>
            </a:r>
          </a:p>
        </p:txBody>
      </p:sp>
      <p:sp>
        <p:nvSpPr>
          <p:cNvPr id="4"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93</a:t>
            </a:fld>
            <a:endParaRPr lang="en-US" altLang="ja-JP" dirty="0"/>
          </a:p>
        </p:txBody>
      </p:sp>
    </p:spTree>
    <p:extLst>
      <p:ext uri="{BB962C8B-B14F-4D97-AF65-F5344CB8AC3E}">
        <p14:creationId xmlns:p14="http://schemas.microsoft.com/office/powerpoint/2010/main" val="37888351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884363" y="346075"/>
            <a:ext cx="6134100" cy="644525"/>
          </a:xfrm>
        </p:spPr>
        <p:txBody>
          <a:bodyPr/>
          <a:lstStyle/>
          <a:p>
            <a:pPr eaLnBrk="1" hangingPunct="1"/>
            <a:r>
              <a:rPr lang="ja-JP" altLang="en-US"/>
              <a:t>再発防止委員会からの提言①</a:t>
            </a:r>
          </a:p>
        </p:txBody>
      </p:sp>
      <p:sp>
        <p:nvSpPr>
          <p:cNvPr id="3"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94</a:t>
            </a:fld>
            <a:endParaRPr lang="en-US" altLang="ja-JP" dirty="0"/>
          </a:p>
        </p:txBody>
      </p:sp>
      <p:pic>
        <p:nvPicPr>
          <p:cNvPr id="2" name="図 1"/>
          <p:cNvPicPr>
            <a:picLocks noChangeAspect="1"/>
          </p:cNvPicPr>
          <p:nvPr/>
        </p:nvPicPr>
        <p:blipFill rotWithShape="1">
          <a:blip r:embed="rId2"/>
          <a:srcRect l="50726" t="12511" r="12195"/>
          <a:stretch/>
        </p:blipFill>
        <p:spPr>
          <a:xfrm>
            <a:off x="3007990" y="1225282"/>
            <a:ext cx="3886846" cy="5513656"/>
          </a:xfrm>
          <a:prstGeom prst="rect">
            <a:avLst/>
          </a:prstGeom>
        </p:spPr>
      </p:pic>
    </p:spTree>
    <p:extLst>
      <p:ext uri="{BB962C8B-B14F-4D97-AF65-F5344CB8AC3E}">
        <p14:creationId xmlns:p14="http://schemas.microsoft.com/office/powerpoint/2010/main" val="19623098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853862" y="342975"/>
            <a:ext cx="6195100" cy="650725"/>
          </a:xfrm>
        </p:spPr>
        <p:txBody>
          <a:bodyPr/>
          <a:lstStyle/>
          <a:p>
            <a:pPr eaLnBrk="1" hangingPunct="1"/>
            <a:r>
              <a:rPr lang="ja-JP" altLang="en-US" dirty="0"/>
              <a:t>再発防止委員会からの提言②</a:t>
            </a:r>
          </a:p>
        </p:txBody>
      </p:sp>
      <p:sp>
        <p:nvSpPr>
          <p:cNvPr id="3" name="スライド番号プレースホルダー 1"/>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95</a:t>
            </a:fld>
            <a:endParaRPr lang="en-US" altLang="ja-JP" dirty="0"/>
          </a:p>
        </p:txBody>
      </p:sp>
      <p:pic>
        <p:nvPicPr>
          <p:cNvPr id="2" name="図 1"/>
          <p:cNvPicPr>
            <a:picLocks noChangeAspect="1"/>
          </p:cNvPicPr>
          <p:nvPr/>
        </p:nvPicPr>
        <p:blipFill rotWithShape="1">
          <a:blip r:embed="rId2"/>
          <a:srcRect l="13648" t="11302" r="12194"/>
          <a:stretch/>
        </p:blipFill>
        <p:spPr>
          <a:xfrm>
            <a:off x="1098984" y="1188475"/>
            <a:ext cx="7704856" cy="5540371"/>
          </a:xfrm>
          <a:prstGeom prst="rect">
            <a:avLst/>
          </a:prstGeom>
        </p:spPr>
      </p:pic>
    </p:spTree>
    <p:extLst>
      <p:ext uri="{BB962C8B-B14F-4D97-AF65-F5344CB8AC3E}">
        <p14:creationId xmlns:p14="http://schemas.microsoft.com/office/powerpoint/2010/main" val="15170418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AC9599-9A8A-42C5-ACEC-AA4E20FDEE05}" type="slidenum">
              <a:rPr lang="ja-JP" altLang="en-US" smtClean="0"/>
              <a:pPr>
                <a:defRPr/>
              </a:pPr>
              <a:t>96</a:t>
            </a:fld>
            <a:endParaRPr lang="en-US" altLang="ja-JP" dirty="0"/>
          </a:p>
        </p:txBody>
      </p:sp>
      <p:sp>
        <p:nvSpPr>
          <p:cNvPr id="101379" name="正方形/長方形 2"/>
          <p:cNvSpPr>
            <a:spLocks noChangeArrowheads="1"/>
          </p:cNvSpPr>
          <p:nvPr/>
        </p:nvSpPr>
        <p:spPr bwMode="auto">
          <a:xfrm>
            <a:off x="1639888" y="404813"/>
            <a:ext cx="618648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90000"/>
              </a:lnSpc>
            </a:pPr>
            <a:r>
              <a:rPr lang="ja-JP" altLang="en-US" sz="3600">
                <a:solidFill>
                  <a:srgbClr val="000000"/>
                </a:solidFill>
              </a:rPr>
              <a:t>再発防止委員会からの提言集</a:t>
            </a:r>
          </a:p>
        </p:txBody>
      </p:sp>
      <p:sp>
        <p:nvSpPr>
          <p:cNvPr id="101380" name="Text Box 4"/>
          <p:cNvSpPr txBox="1">
            <a:spLocks noChangeArrowheads="1"/>
          </p:cNvSpPr>
          <p:nvPr/>
        </p:nvSpPr>
        <p:spPr bwMode="auto">
          <a:xfrm>
            <a:off x="343694" y="1125538"/>
            <a:ext cx="9394403" cy="96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5" tIns="45728" rIns="91455" bIns="45728">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1900" dirty="0">
                <a:solidFill>
                  <a:srgbClr val="000000"/>
                </a:solidFill>
                <a:ea typeface="HG丸ｺﾞｼｯｸM-PRO" panose="020F0600000000000000" pitchFamily="50" charset="-128"/>
              </a:rPr>
              <a:t>第１回～第５回までの再発防止報告書で取り上げた１４のテーマにおいてまとめた「再発防止委員会からの提言」やリーフレット・ポスターなどを取りまとめている。</a:t>
            </a:r>
          </a:p>
        </p:txBody>
      </p:sp>
      <p:pic>
        <p:nvPicPr>
          <p:cNvPr id="101381"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2181225"/>
            <a:ext cx="3168650" cy="4418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2203450"/>
            <a:ext cx="3168650" cy="442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354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5"/>
          <p:cNvSpPr>
            <a:spLocks noGrp="1" noChangeArrowheads="1"/>
          </p:cNvSpPr>
          <p:nvPr>
            <p:ph type="subTitle" idx="4294967295"/>
          </p:nvPr>
        </p:nvSpPr>
        <p:spPr>
          <a:xfrm>
            <a:off x="919163" y="2141538"/>
            <a:ext cx="7921625" cy="2439987"/>
          </a:xfrm>
        </p:spPr>
        <p:txBody>
          <a:bodyPr/>
          <a:lstStyle/>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ご清聴　</a:t>
            </a:r>
            <a:endParaRPr lang="en-US" altLang="ja-JP" sz="4800">
              <a:latin typeface="HG丸ｺﾞｼｯｸM-PRO" panose="020F0600000000000000" pitchFamily="50" charset="-128"/>
              <a:ea typeface="HG丸ｺﾞｼｯｸM-PRO" panose="020F0600000000000000" pitchFamily="50" charset="-128"/>
            </a:endParaRPr>
          </a:p>
          <a:p>
            <a:pPr marL="0" indent="0" algn="ctr">
              <a:buFontTx/>
              <a:buNone/>
            </a:pPr>
            <a:r>
              <a:rPr lang="ja-JP" altLang="en-US" sz="4800">
                <a:latin typeface="HG丸ｺﾞｼｯｸM-PRO" panose="020F0600000000000000" pitchFamily="50" charset="-128"/>
                <a:ea typeface="HG丸ｺﾞｼｯｸM-PRO" panose="020F0600000000000000" pitchFamily="50" charset="-128"/>
              </a:rPr>
              <a:t>ありがとうございました。</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97</a:t>
            </a:fld>
            <a:endParaRPr lang="en-US" altLang="ja-JP" dirty="0"/>
          </a:p>
        </p:txBody>
      </p:sp>
    </p:spTree>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13061</TotalTime>
  <Words>5958</Words>
  <Application>Microsoft Office PowerPoint</Application>
  <PresentationFormat>ユーザー設定</PresentationFormat>
  <Paragraphs>1655</Paragraphs>
  <Slides>98</Slides>
  <Notes>6</Notes>
  <HiddenSlides>0</HiddenSlides>
  <MMClips>0</MMClips>
  <ScaleCrop>false</ScaleCrop>
  <HeadingPairs>
    <vt:vector size="8" baseType="variant">
      <vt:variant>
        <vt:lpstr>使用されているフォント</vt:lpstr>
      </vt:variant>
      <vt:variant>
        <vt:i4>16</vt:i4>
      </vt:variant>
      <vt:variant>
        <vt:lpstr>テーマ</vt:lpstr>
      </vt:variant>
      <vt:variant>
        <vt:i4>3</vt:i4>
      </vt:variant>
      <vt:variant>
        <vt:lpstr>埋め込まれた OLE サーバー</vt:lpstr>
      </vt:variant>
      <vt:variant>
        <vt:i4>1</vt:i4>
      </vt:variant>
      <vt:variant>
        <vt:lpstr>スライド タイトル</vt:lpstr>
      </vt:variant>
      <vt:variant>
        <vt:i4>98</vt:i4>
      </vt:variant>
    </vt:vector>
  </HeadingPairs>
  <TitlesOfParts>
    <vt:vector size="118" baseType="lpstr">
      <vt:lpstr>HGPｺﾞｼｯｸE</vt:lpstr>
      <vt:lpstr>HGSｺﾞｼｯｸE</vt:lpstr>
      <vt:lpstr>HGS創英角ｺﾞｼｯｸUB</vt:lpstr>
      <vt:lpstr>HG丸ｺﾞｼｯｸM-PRO</vt:lpstr>
      <vt:lpstr>KozGoStd-Medium</vt:lpstr>
      <vt:lpstr>ＭＳ Ｐゴシック</vt:lpstr>
      <vt:lpstr>ＭＳ Ｐ明朝</vt:lpstr>
      <vt:lpstr>MS UI Gothic</vt:lpstr>
      <vt:lpstr>ＭＳ ゴシック</vt:lpstr>
      <vt:lpstr>ＭＳ 明朝</vt:lpstr>
      <vt:lpstr>Arial</vt:lpstr>
      <vt:lpstr>Calibri</vt:lpstr>
      <vt:lpstr>Calibri Light</vt:lpstr>
      <vt:lpstr>Century</vt:lpstr>
      <vt:lpstr>Times New Roman</vt:lpstr>
      <vt:lpstr>Wingdings</vt:lpstr>
      <vt:lpstr>1_Capsules</vt:lpstr>
      <vt:lpstr>デザインの設定</vt:lpstr>
      <vt:lpstr>標準デザイン</vt:lpstr>
      <vt:lpstr>Worksheet</vt:lpstr>
      <vt:lpstr>第７回　産科医療補償制度 再発防止に関する報告書について</vt:lpstr>
      <vt:lpstr>産科医療補償制度創設の経緯</vt:lpstr>
      <vt:lpstr>PowerPoint プレゼンテーション</vt:lpstr>
      <vt:lpstr>制度の改定（一般審査基準）</vt:lpstr>
      <vt:lpstr>制度の改定（個別審査基準）</vt:lpstr>
      <vt:lpstr>PowerPoint プレゼンテーション</vt:lpstr>
      <vt:lpstr>産科医療補償制度の概要</vt:lpstr>
      <vt:lpstr>再発防止委員会　委員</vt:lpstr>
      <vt:lpstr>PowerPoint プレゼンテーション</vt:lpstr>
      <vt:lpstr>PowerPoint プレゼンテーション</vt:lpstr>
      <vt:lpstr>再発防止に関する報告書 ～産科医療の質の向上に向けて～</vt:lpstr>
      <vt:lpstr>分析の対象</vt:lpstr>
      <vt:lpstr>分析の方法</vt:lpstr>
      <vt:lpstr>分析にあたって</vt:lpstr>
      <vt:lpstr>再発防止に関する分析</vt:lpstr>
      <vt:lpstr>PowerPoint プレゼンテーション</vt:lpstr>
      <vt:lpstr>数量的・疫学的分析について</vt:lpstr>
      <vt:lpstr>①分娩の状況</vt:lpstr>
      <vt:lpstr>②妊産婦等に関する基本情報</vt:lpstr>
      <vt:lpstr>③妊娠経過</vt:lpstr>
      <vt:lpstr>④分娩経過（主な結果）</vt:lpstr>
      <vt:lpstr>⑤新生児期の経過</vt:lpstr>
      <vt:lpstr>⑥分析対象事例における診療体制</vt:lpstr>
      <vt:lpstr>脳性麻痺発症の主たる原因について①</vt:lpstr>
      <vt:lpstr>脳性麻痺発症の主たる原因について②</vt:lpstr>
      <vt:lpstr>脳性麻痺発症の主たる原因について③</vt:lpstr>
      <vt:lpstr>脳性麻痺発症の主たる原因について④</vt:lpstr>
      <vt:lpstr>PowerPoint プレゼンテーション</vt:lpstr>
      <vt:lpstr>テーマに沿った分析について</vt:lpstr>
      <vt:lpstr>テーマに沿った分析の構成</vt:lpstr>
      <vt:lpstr>テーマに沿った分析の視点</vt:lpstr>
      <vt:lpstr>第７回報告書のテーマ</vt:lpstr>
      <vt:lpstr>PowerPoint プレゼンテーション</vt:lpstr>
      <vt:lpstr>はじめに</vt:lpstr>
      <vt:lpstr>産科医療補償制度補償対象基準</vt:lpstr>
      <vt:lpstr>「分析対象事例の概況」･ 「原因分析報告書の取りまとめ」より①</vt:lpstr>
      <vt:lpstr>「分析対象事例の概況」･ 「原因分析報告書の取りまとめ」より②</vt:lpstr>
      <vt:lpstr>「分析対象事例の概況」･ 「原因分析報告書の取りまとめ」より③</vt:lpstr>
      <vt:lpstr>「分析対象事例の概況」･ 「原因分析報告書の取りまとめ」より④</vt:lpstr>
      <vt:lpstr>「分析対象事例の概況」･ 「原因分析報告書の取りまとめ」より⑤</vt:lpstr>
      <vt:lpstr>「分析対象事例の概況」･ 「原因分析報告書の取りまとめ」より⑥</vt:lpstr>
      <vt:lpstr>「分析対象事例の概況」･ 「原因分析報告書の取りまとめ」より⑦</vt:lpstr>
      <vt:lpstr>「分析対象事例の概況」･ 「原因分析報告書の取りまとめ」より⑧</vt:lpstr>
      <vt:lpstr>「分析対象事例の概況」･ 「原因分析報告書の取りまとめ」より⑨</vt:lpstr>
      <vt:lpstr>産科医療関係者に対する提言①</vt:lpstr>
      <vt:lpstr>産科医療関係者に対する提言②-1</vt:lpstr>
      <vt:lpstr>産科医療関係者に対する提言②-2</vt:lpstr>
      <vt:lpstr>産科医療関係者に対する提言③</vt:lpstr>
      <vt:lpstr>「原因分析報告書の取りまとめ」より</vt:lpstr>
      <vt:lpstr>学会・職能団体に対する要望</vt:lpstr>
      <vt:lpstr>「原因分析報告書の取りまとめ」より</vt:lpstr>
      <vt:lpstr>国・地方自治体に対する要望</vt:lpstr>
      <vt:lpstr>PowerPoint プレゼンテーション</vt:lpstr>
      <vt:lpstr>はじめに</vt:lpstr>
      <vt:lpstr>「分析対象事例の概況」･ 「原因分析報告書の取りまとめ」より①</vt:lpstr>
      <vt:lpstr>「分析対象事例の概況」･ 「原因分析報告書の取りまとめ」より②</vt:lpstr>
      <vt:lpstr>「分析対象事例の概況」･ 「原因分析報告書の取りまとめ」より③</vt:lpstr>
      <vt:lpstr>「分析対象事例の概況」･ 「原因分析報告書の取りまとめ」より④-1</vt:lpstr>
      <vt:lpstr>「分析対象事例の概況」･ 「原因分析報告書の取りまとめ」より④-2</vt:lpstr>
      <vt:lpstr>「分析対象事例の概況」･ 「原因分析報告書の取りまとめ」より⑤-1</vt:lpstr>
      <vt:lpstr>「分析対象事例の概況」･ 「原因分析報告書の取りまとめ」より⑤-2</vt:lpstr>
      <vt:lpstr>産科医療関係者に対する提言①</vt:lpstr>
      <vt:lpstr>産科医療関係者に対する提言②-1</vt:lpstr>
      <vt:lpstr>産科医療関係者に対する提言②-2</vt:lpstr>
      <vt:lpstr>産科医療関係者に対する提言②-3</vt:lpstr>
      <vt:lpstr>産科医療関係者に対する提言③</vt:lpstr>
      <vt:lpstr>「原因分析報告書の取りまとめ」より</vt:lpstr>
      <vt:lpstr>学会・職能団体に対する要望</vt:lpstr>
      <vt:lpstr>「原因分析報告書の取りまとめ」より</vt:lpstr>
      <vt:lpstr>国・地方自治体に対する要望</vt:lpstr>
      <vt:lpstr>PowerPoint プレゼンテーション</vt:lpstr>
      <vt:lpstr>はじめに</vt:lpstr>
      <vt:lpstr>分析の対象①</vt:lpstr>
      <vt:lpstr>分析の対象②</vt:lpstr>
      <vt:lpstr>分析対象事例にみられた背景①</vt:lpstr>
      <vt:lpstr>分析対象事例にみられた背景②</vt:lpstr>
      <vt:lpstr>分析対象事例における脳性麻痺発症の原因①</vt:lpstr>
      <vt:lpstr>分析対象事例における脳性麻痺発症の原因②</vt:lpstr>
      <vt:lpstr>産科医療の質の向上への取組みの動向</vt:lpstr>
      <vt:lpstr>胎児心拍数聴取について①</vt:lpstr>
      <vt:lpstr>胎児心拍数聴取について②</vt:lpstr>
      <vt:lpstr>子宮収縮薬使用について①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診療録等の記載について①</vt:lpstr>
      <vt:lpstr>PowerPoint プレゼンテーション</vt:lpstr>
      <vt:lpstr>PowerPoint プレゼンテーション</vt:lpstr>
      <vt:lpstr>関係学会・団体等の動き①</vt:lpstr>
      <vt:lpstr>関係学会・団体等の動き②</vt:lpstr>
      <vt:lpstr>PowerPoint プレゼンテーション</vt:lpstr>
      <vt:lpstr>再発防止委員会からの提言（掲示用）</vt:lpstr>
      <vt:lpstr>再発防止委員会からの提言①</vt:lpstr>
      <vt:lpstr>再発防止委員会からの提言②</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大野 紗奈</cp:lastModifiedBy>
  <cp:revision>1234</cp:revision>
  <cp:lastPrinted>2017-05-12T00:39:39Z</cp:lastPrinted>
  <dcterms:created xsi:type="dcterms:W3CDTF">2008-08-26T02:42:31Z</dcterms:created>
  <dcterms:modified xsi:type="dcterms:W3CDTF">2017-06-15T01:38:58Z</dcterms:modified>
</cp:coreProperties>
</file>